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5071" r:id="rId2"/>
  </p:sldMasterIdLst>
  <p:notesMasterIdLst>
    <p:notesMasterId r:id="rId76"/>
  </p:notesMasterIdLst>
  <p:handoutMasterIdLst>
    <p:handoutMasterId r:id="rId77"/>
  </p:handoutMasterIdLst>
  <p:sldIdLst>
    <p:sldId id="581" r:id="rId3"/>
    <p:sldId id="258" r:id="rId4"/>
    <p:sldId id="533" r:id="rId5"/>
    <p:sldId id="594" r:id="rId6"/>
    <p:sldId id="593" r:id="rId7"/>
    <p:sldId id="771" r:id="rId8"/>
    <p:sldId id="711" r:id="rId9"/>
    <p:sldId id="720" r:id="rId10"/>
    <p:sldId id="721" r:id="rId11"/>
    <p:sldId id="722" r:id="rId12"/>
    <p:sldId id="712" r:id="rId13"/>
    <p:sldId id="723" r:id="rId14"/>
    <p:sldId id="724" r:id="rId15"/>
    <p:sldId id="713" r:id="rId16"/>
    <p:sldId id="714" r:id="rId17"/>
    <p:sldId id="715" r:id="rId18"/>
    <p:sldId id="716" r:id="rId19"/>
    <p:sldId id="717" r:id="rId20"/>
    <p:sldId id="718" r:id="rId21"/>
    <p:sldId id="719" r:id="rId22"/>
    <p:sldId id="726" r:id="rId23"/>
    <p:sldId id="727" r:id="rId24"/>
    <p:sldId id="778" r:id="rId25"/>
    <p:sldId id="659" r:id="rId26"/>
    <p:sldId id="728" r:id="rId27"/>
    <p:sldId id="729" r:id="rId28"/>
    <p:sldId id="730" r:id="rId29"/>
    <p:sldId id="731" r:id="rId30"/>
    <p:sldId id="732" r:id="rId31"/>
    <p:sldId id="733" r:id="rId32"/>
    <p:sldId id="740" r:id="rId33"/>
    <p:sldId id="739" r:id="rId34"/>
    <p:sldId id="734" r:id="rId35"/>
    <p:sldId id="741" r:id="rId36"/>
    <p:sldId id="772" r:id="rId37"/>
    <p:sldId id="735" r:id="rId38"/>
    <p:sldId id="736" r:id="rId39"/>
    <p:sldId id="608" r:id="rId40"/>
    <p:sldId id="773" r:id="rId41"/>
    <p:sldId id="742" r:id="rId42"/>
    <p:sldId id="743" r:id="rId43"/>
    <p:sldId id="744" r:id="rId44"/>
    <p:sldId id="774" r:id="rId45"/>
    <p:sldId id="745" r:id="rId46"/>
    <p:sldId id="649" r:id="rId47"/>
    <p:sldId id="746" r:id="rId48"/>
    <p:sldId id="747" r:id="rId49"/>
    <p:sldId id="748" r:id="rId50"/>
    <p:sldId id="750" r:id="rId51"/>
    <p:sldId id="751" r:id="rId52"/>
    <p:sldId id="749" r:id="rId53"/>
    <p:sldId id="776" r:id="rId54"/>
    <p:sldId id="775" r:id="rId55"/>
    <p:sldId id="672" r:id="rId56"/>
    <p:sldId id="777" r:id="rId57"/>
    <p:sldId id="753" r:id="rId58"/>
    <p:sldId id="755" r:id="rId59"/>
    <p:sldId id="756" r:id="rId60"/>
    <p:sldId id="757" r:id="rId61"/>
    <p:sldId id="754" r:id="rId62"/>
    <p:sldId id="673" r:id="rId63"/>
    <p:sldId id="761" r:id="rId64"/>
    <p:sldId id="760" r:id="rId65"/>
    <p:sldId id="674" r:id="rId66"/>
    <p:sldId id="762" r:id="rId67"/>
    <p:sldId id="763" r:id="rId68"/>
    <p:sldId id="766" r:id="rId69"/>
    <p:sldId id="764" r:id="rId70"/>
    <p:sldId id="768" r:id="rId71"/>
    <p:sldId id="765" r:id="rId72"/>
    <p:sldId id="769" r:id="rId73"/>
    <p:sldId id="779" r:id="rId74"/>
    <p:sldId id="25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9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3868" autoAdjust="0"/>
  </p:normalViewPr>
  <p:slideViewPr>
    <p:cSldViewPr snapToGrid="0">
      <p:cViewPr varScale="1">
        <p:scale>
          <a:sx n="76" d="100"/>
          <a:sy n="76" d="100"/>
        </p:scale>
        <p:origin x="318" y="90"/>
      </p:cViewPr>
      <p:guideLst/>
    </p:cSldViewPr>
  </p:slideViewPr>
  <p:notesTextViewPr>
    <p:cViewPr>
      <p:scale>
        <a:sx n="100" d="100"/>
        <a:sy n="100" d="100"/>
      </p:scale>
      <p:origin x="0" y="0"/>
    </p:cViewPr>
  </p:notesTextViewPr>
  <p:sorterViewPr>
    <p:cViewPr>
      <p:scale>
        <a:sx n="100" d="100"/>
        <a:sy n="100" d="100"/>
      </p:scale>
      <p:origin x="0" y="-6"/>
    </p:cViewPr>
  </p:sorterViewPr>
  <p:notesViewPr>
    <p:cSldViewPr snapToGrid="0">
      <p:cViewPr varScale="1">
        <p:scale>
          <a:sx n="62" d="100"/>
          <a:sy n="62" d="100"/>
        </p:scale>
        <p:origin x="26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4144D0-C05B-4638-AD8B-AF73B0FF3111}" type="datetimeFigureOut">
              <a:rPr lang="en-US" smtClean="0"/>
              <a:t>12/17/2022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059B4C-B076-4252-9F8C-014D66CE447A}" type="slidenum">
              <a:rPr lang="en-US" smtClean="0"/>
              <a:t>‹#›</a:t>
            </a:fld>
            <a:endParaRPr lang="en-US"/>
          </a:p>
        </p:txBody>
      </p:sp>
    </p:spTree>
    <p:extLst>
      <p:ext uri="{BB962C8B-B14F-4D97-AF65-F5344CB8AC3E}">
        <p14:creationId xmlns:p14="http://schemas.microsoft.com/office/powerpoint/2010/main" val="1441089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0F187-98AD-4ADA-A598-4C3DB2CCAFB0}" type="datetimeFigureOut">
              <a:rPr lang="en-US" smtClean="0"/>
              <a:t>12/17/2022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3831-1C8E-4D40-9114-50790D646045}" type="slidenum">
              <a:rPr lang="en-US" smtClean="0"/>
              <a:t>‹#›</a:t>
            </a:fld>
            <a:endParaRPr lang="en-US"/>
          </a:p>
        </p:txBody>
      </p:sp>
    </p:spTree>
    <p:extLst>
      <p:ext uri="{BB962C8B-B14F-4D97-AF65-F5344CB8AC3E}">
        <p14:creationId xmlns:p14="http://schemas.microsoft.com/office/powerpoint/2010/main" val="1103529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r>
              <a:rPr lang="en-AU" dirty="0"/>
              <a:t>* Edit the middle of the slide text to add the name of the tutorial organizer as appropriate. </a:t>
            </a:r>
          </a:p>
          <a:p>
            <a:r>
              <a:rPr lang="en-AU" dirty="0"/>
              <a:t>**  </a:t>
            </a:r>
            <a:r>
              <a:rPr lang="en-US" dirty="0"/>
              <a:t>Edit the middle of the slide text to add the logo of the</a:t>
            </a:r>
            <a:r>
              <a:rPr lang="en-US" baseline="0" dirty="0"/>
              <a:t> </a:t>
            </a:r>
            <a:r>
              <a:rPr lang="en-US" dirty="0"/>
              <a:t>tutorial organizer as appropriate. </a:t>
            </a:r>
            <a:endParaRPr lang="en-AU" dirty="0"/>
          </a:p>
          <a:p>
            <a:r>
              <a:rPr lang="en-AU" baseline="0" dirty="0"/>
              <a:t>*** Edit the bottom of the slide text to add the presenter, location and date of the presentation.  </a:t>
            </a:r>
          </a:p>
        </p:txBody>
      </p:sp>
      <p:sp>
        <p:nvSpPr>
          <p:cNvPr id="7" name="Slide Number Placeholder 6"/>
          <p:cNvSpPr>
            <a:spLocks noGrp="1"/>
          </p:cNvSpPr>
          <p:nvPr>
            <p:ph type="sldNum" sz="quarter" idx="10"/>
          </p:nvPr>
        </p:nvSpPr>
        <p:spPr/>
        <p:txBody>
          <a:bodyPr/>
          <a:lstStyle/>
          <a:p>
            <a:fld id="{B9BC3831-1C8E-4D40-9114-50790D646045}" type="slidenum">
              <a:rPr lang="en-US" smtClean="0"/>
              <a:t>1</a:t>
            </a:fld>
            <a:endParaRPr lang="en-US"/>
          </a:p>
        </p:txBody>
      </p:sp>
    </p:spTree>
    <p:extLst>
      <p:ext uri="{BB962C8B-B14F-4D97-AF65-F5344CB8AC3E}">
        <p14:creationId xmlns:p14="http://schemas.microsoft.com/office/powerpoint/2010/main" val="2359947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concerns with modifying software interlocking is that when making the required changes other items in the software are inadvertently changed.</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8611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2058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check synchronizing there will be no slip between the voltages either side of the CB.</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7614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421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computer control system is being used then the Station control will be a work station.</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2115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92956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11294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8952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8927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1880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Timing: Total of ?? minutes at an average to fast pace without questions</a:t>
            </a:r>
          </a:p>
          <a:p>
            <a:r>
              <a:rPr lang="en-US" dirty="0"/>
              <a:t>Slides 0 to ?? covering Introduction = ?? min.</a:t>
            </a:r>
          </a:p>
          <a:p>
            <a:r>
              <a:rPr lang="en-US" dirty="0"/>
              <a:t>Slides ?? to ?? covering Definitions = ?? min.</a:t>
            </a:r>
          </a:p>
          <a:p>
            <a:r>
              <a:rPr lang="en-US" dirty="0"/>
              <a:t>Slides ?? to ?? covering Configurations = ?? min.</a:t>
            </a:r>
          </a:p>
          <a:p>
            <a:r>
              <a:rPr lang="en-US" dirty="0"/>
              <a:t>Slides ?? to ?? covering Design Process = ?? min.</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t>2</a:t>
            </a:fld>
            <a:endParaRPr lang="en-US"/>
          </a:p>
        </p:txBody>
      </p:sp>
    </p:spTree>
    <p:extLst>
      <p:ext uri="{BB962C8B-B14F-4D97-AF65-F5344CB8AC3E}">
        <p14:creationId xmlns:p14="http://schemas.microsoft.com/office/powerpoint/2010/main" val="1041957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3600450"/>
          </a:xfrm>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5194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voltage doubling effect is like a wave at sea hitting the sea wall and bouncing back over itself doubling the depth.</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8858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3778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0"/>
          </p:nvPr>
        </p:nvSpPr>
        <p:spPr/>
        <p:txBody>
          <a:bodyPr/>
          <a:lstStyle/>
          <a:p>
            <a:fld id="{B9BC3831-1C8E-4D40-9114-50790D646045}" type="slidenum">
              <a:rPr lang="en-US" smtClean="0"/>
              <a:t>23</a:t>
            </a:fld>
            <a:endParaRPr lang="en-US"/>
          </a:p>
        </p:txBody>
      </p:sp>
    </p:spTree>
    <p:extLst>
      <p:ext uri="{BB962C8B-B14F-4D97-AF65-F5344CB8AC3E}">
        <p14:creationId xmlns:p14="http://schemas.microsoft.com/office/powerpoint/2010/main" val="1797429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27456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phase delayed auto-reclose is very good at maintaining system integrity in strong networks during storm conditions where one circuit of a double circuit will trip out and a few minutes later the other circuit trips but by that time the auto reclose has restored the first circuit.</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862722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05100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kind of switching enables the maximum amount of healthy equipment to be restored to service quickly following a fault.</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55463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27425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6278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t>3</a:t>
            </a:fld>
            <a:endParaRPr lang="en-US"/>
          </a:p>
        </p:txBody>
      </p:sp>
    </p:spTree>
    <p:extLst>
      <p:ext uri="{BB962C8B-B14F-4D97-AF65-F5344CB8AC3E}">
        <p14:creationId xmlns:p14="http://schemas.microsoft.com/office/powerpoint/2010/main" val="357507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6280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20605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061368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 static voltage compensator has the word static in its title, it is actually a fast acting dynamic device.</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76156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31344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33203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121696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smart control of loads is likely to become more prevalent with the increase in wind and solar generation.</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26522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28988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07380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t>4</a:t>
            </a:fld>
            <a:endParaRPr lang="en-US"/>
          </a:p>
        </p:txBody>
      </p:sp>
    </p:spTree>
    <p:extLst>
      <p:ext uri="{BB962C8B-B14F-4D97-AF65-F5344CB8AC3E}">
        <p14:creationId xmlns:p14="http://schemas.microsoft.com/office/powerpoint/2010/main" val="2924495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12835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79480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36127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hand diagram is similar to the pure serial but uses a daisy chain arrangement to connect to the data concentrator. The ethernet system is basically similar to internet communications.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364579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22518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0"/>
          </p:nvPr>
        </p:nvSpPr>
        <p:spPr/>
        <p:txBody>
          <a:bodyPr/>
          <a:lstStyle/>
          <a:p>
            <a:fld id="{B9BC3831-1C8E-4D40-9114-50790D646045}" type="slidenum">
              <a:rPr lang="en-US" smtClean="0"/>
              <a:t>45</a:t>
            </a:fld>
            <a:endParaRPr lang="en-US"/>
          </a:p>
        </p:txBody>
      </p:sp>
    </p:spTree>
    <p:extLst>
      <p:ext uri="{BB962C8B-B14F-4D97-AF65-F5344CB8AC3E}">
        <p14:creationId xmlns:p14="http://schemas.microsoft.com/office/powerpoint/2010/main" val="946894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pilot wires and power line carrier communications were dominant but in recent years they have been replaced mainly by optic </a:t>
            </a:r>
            <a:r>
              <a:rPr lang="en-US" dirty="0" err="1"/>
              <a:t>fibres</a:t>
            </a:r>
            <a:r>
              <a:rPr lang="en-US" dirty="0"/>
              <a:t>.</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65419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043954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9682717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92692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2696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54997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912280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method is much better for protection signals.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968525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9497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disadvantage of the increased flexibility is the increased possibility to make errors when selecting the complex array of settings.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866936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Utilities are having to adapt their organizational structure to cater for the new generation of equipment.</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223027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Interoperability has long been a goal for Utilities who do not like to be tied down to a particular supplier.</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511931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472453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780496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shorter life of secondary equipment is still a major challenge for Utilities as it is very difficult to get the outages necessary for replacing the equipment.</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54156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precedes modern computer control systems,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81573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the Utilities have a clear method by which they control this issue.</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868884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0179669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4248121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CCTV cameras can to some extent replace the visual inspections made by staff when the sites used to be manned.</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191074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8657823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 attacks can be initiated simply by malicious individuals but a more worrying development is the organized attacks by foreign government agencies of terrorists.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0556415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emphasis here is that precautions need to be taken at every stage of the development and use of the systems.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468163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becoming more and more important that Utilities have defined and clear systems to protect against cyber attacks.</a:t>
            </a:r>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816040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372328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75854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202357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3550832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money to be spent on protection against IEMI needs to be decided based upon the level of threat.</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7859112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0"/>
          </p:nvPr>
        </p:nvSpPr>
        <p:spPr/>
        <p:txBody>
          <a:bodyPr/>
          <a:lstStyle/>
          <a:p>
            <a:fld id="{B9BC3831-1C8E-4D40-9114-50790D646045}" type="slidenum">
              <a:rPr lang="en-US" smtClean="0"/>
              <a:t>72</a:t>
            </a:fld>
            <a:endParaRPr lang="en-US"/>
          </a:p>
        </p:txBody>
      </p:sp>
    </p:spTree>
    <p:extLst>
      <p:ext uri="{BB962C8B-B14F-4D97-AF65-F5344CB8AC3E}">
        <p14:creationId xmlns:p14="http://schemas.microsoft.com/office/powerpoint/2010/main" val="840886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BC3831-1C8E-4D40-9114-50790D646045}" type="slidenum">
              <a:rPr lang="en-US" smtClean="0"/>
              <a:t>73</a:t>
            </a:fld>
            <a:endParaRPr lang="en-US"/>
          </a:p>
        </p:txBody>
      </p:sp>
    </p:spTree>
    <p:extLst>
      <p:ext uri="{BB962C8B-B14F-4D97-AF65-F5344CB8AC3E}">
        <p14:creationId xmlns:p14="http://schemas.microsoft.com/office/powerpoint/2010/main" val="363192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6428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specific notes.</a:t>
            </a:r>
          </a:p>
          <a:p>
            <a:endParaRPr lang="en-US" dirty="0"/>
          </a:p>
        </p:txBody>
      </p:sp>
      <p:sp>
        <p:nvSpPr>
          <p:cNvPr id="4" name="Slide Number Placeholder 3"/>
          <p:cNvSpPr>
            <a:spLocks noGrp="1"/>
          </p:cNvSpPr>
          <p:nvPr>
            <p:ph type="sldNum" sz="quarter" idx="10"/>
          </p:nvPr>
        </p:nvSpPr>
        <p:spPr/>
        <p:txBody>
          <a:bodyPr/>
          <a:lstStyle/>
          <a:p>
            <a:fld id="{B9BC3831-1C8E-4D40-9114-50790D64604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9335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E2EC4D0-B1F2-431E-B366-243006BDCF11}" type="datetime1">
              <a:rPr lang="fr-FR" altLang="en-US" smtClean="0">
                <a:solidFill>
                  <a:srgbClr val="000000"/>
                </a:solidFill>
              </a:rPr>
              <a:t>17/12/2022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453B86-C2E3-4C32-8A95-AFE2989F6A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82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0BD2427-67F5-4E16-98C5-A3EEE03FEEF1}" type="datetime1">
              <a:rPr lang="fr-FR" altLang="en-US" smtClean="0">
                <a:solidFill>
                  <a:srgbClr val="000000"/>
                </a:solidFill>
              </a:rPr>
              <a:t>17/12/2022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75D00C-9867-4DFF-ACE5-7D2984C082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794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01E447D-7F79-4B95-B8C6-FCD6F3634B2B}" type="datetime1">
              <a:rPr lang="fr-FR" altLang="en-US" smtClean="0">
                <a:solidFill>
                  <a:srgbClr val="000000"/>
                </a:solidFill>
              </a:rPr>
              <a:t>17/12/2022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503AC-1870-4901-AC22-DAFC37D868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45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560D7E22-AC62-4B06-8580-49DB5C33A1D5}" type="datetime1">
              <a:rPr lang="fr-FR" altLang="en-US" smtClean="0">
                <a:solidFill>
                  <a:srgbClr val="000000"/>
                </a:solidFill>
              </a:rPr>
              <a:t>17/12/2022</a:t>
            </a:fld>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6F67E9FB-9D71-4787-B906-3E75B35EB071}" type="slidenum">
              <a:rPr lang="en-US" altLang="en-US">
                <a:solidFill>
                  <a:srgbClr val="000000"/>
                </a:solidFill>
              </a:rPr>
              <a:pPr/>
              <a:t>‹#›</a:t>
            </a:fld>
            <a:endParaRPr lang="en-US" altLang="en-US">
              <a:solidFill>
                <a:srgbClr val="000000"/>
              </a:solidFill>
            </a:endParaRPr>
          </a:p>
        </p:txBody>
      </p:sp>
      <p:pic>
        <p:nvPicPr>
          <p:cNvPr id="8" name="Image 1">
            <a:extLst>
              <a:ext uri="{FF2B5EF4-FFF2-40B4-BE49-F238E27FC236}">
                <a16:creationId xmlns:a16="http://schemas.microsoft.com/office/drawing/2014/main" id="{E907ABF8-303F-CC1A-639B-CB9FCA90D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spTree>
    <p:extLst>
      <p:ext uri="{BB962C8B-B14F-4D97-AF65-F5344CB8AC3E}">
        <p14:creationId xmlns:p14="http://schemas.microsoft.com/office/powerpoint/2010/main" val="15815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fld id="{1864F109-3612-4C07-A650-944CC2B9119A}" type="datetime1">
              <a:rPr lang="fr-FR" altLang="en-US" smtClean="0">
                <a:solidFill>
                  <a:srgbClr val="000000"/>
                </a:solidFill>
              </a:rPr>
              <a:t>17/12/2022</a:t>
            </a:fld>
            <a:endParaRPr lang="en-US" alt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E1FC2B2F-A0A4-4E2A-BB50-3D9576223B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665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PYRIGHT-DISCLAIM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p:cNvSpPr txBox="1"/>
          <p:nvPr userDrawn="1"/>
        </p:nvSpPr>
        <p:spPr>
          <a:xfrm>
            <a:off x="4565624" y="909848"/>
            <a:ext cx="4169887" cy="1908215"/>
          </a:xfrm>
          <a:prstGeom prst="rect">
            <a:avLst/>
          </a:prstGeom>
          <a:noFill/>
        </p:spPr>
        <p:txBody>
          <a:bodyPr wrap="square" rtlCol="0">
            <a:spAutoFit/>
          </a:bodyPr>
          <a:lstStyle/>
          <a:p>
            <a:pPr marL="0" algn="just"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Copyright © 2022</a:t>
            </a:r>
          </a:p>
          <a:p>
            <a:pPr marL="0" algn="just"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algn="l" hangingPunct="0"/>
            <a:r>
              <a:rPr lang="en-US" sz="1600" i="0" kern="1200" dirty="0">
                <a:solidFill>
                  <a:schemeClr val="tx1"/>
                </a:solidFill>
                <a:effectLst/>
                <a:latin typeface="Arial" panose="020B0604020202020204" pitchFamily="34" charset="0"/>
                <a:ea typeface="+mn-ea"/>
                <a:cs typeface="Arial" panose="020B0604020202020204" pitchFamily="34" charset="0"/>
              </a:rPr>
              <a:t>This </a:t>
            </a:r>
            <a:r>
              <a:rPr lang="en-US" sz="1600" i="0" kern="1200">
                <a:solidFill>
                  <a:schemeClr val="tx1"/>
                </a:solidFill>
                <a:effectLst/>
                <a:latin typeface="Arial" panose="020B0604020202020204" pitchFamily="34" charset="0"/>
                <a:ea typeface="+mn-ea"/>
                <a:cs typeface="Arial" panose="020B0604020202020204" pitchFamily="34" charset="0"/>
              </a:rPr>
              <a:t>training course </a:t>
            </a:r>
            <a:r>
              <a:rPr lang="en-US" sz="1600" i="0" kern="1200" dirty="0">
                <a:solidFill>
                  <a:schemeClr val="tx1"/>
                </a:solidFill>
                <a:effectLst/>
                <a:latin typeface="Arial" panose="020B0604020202020204" pitchFamily="34" charset="0"/>
                <a:ea typeface="+mn-ea"/>
                <a:cs typeface="Arial" panose="020B0604020202020204" pitchFamily="34" charset="0"/>
              </a:rPr>
              <a:t>has been prepared</a:t>
            </a:r>
            <a:r>
              <a:rPr lang="en-US" sz="1600" i="0" kern="1200" baseline="0" dirty="0">
                <a:solidFill>
                  <a:schemeClr val="tx1"/>
                </a:solidFill>
                <a:effectLst/>
                <a:latin typeface="Arial" panose="020B0604020202020204" pitchFamily="34" charset="0"/>
                <a:ea typeface="+mn-ea"/>
                <a:cs typeface="Arial" panose="020B0604020202020204" pitchFamily="34" charset="0"/>
              </a:rPr>
              <a:t> based upon the work of CIGRE and its Working Groups. If it is used in total or in part, proper reference and credit should be given to CIGRE.</a:t>
            </a:r>
            <a:endParaRPr lang="fr-FR" sz="1600" i="0" kern="1200" dirty="0">
              <a:solidFill>
                <a:schemeClr val="tx1"/>
              </a:solidFill>
              <a:effectLst/>
              <a:latin typeface="Arial" panose="020B0604020202020204" pitchFamily="34" charset="0"/>
              <a:ea typeface="+mn-ea"/>
              <a:cs typeface="Arial" panose="020B0604020202020204" pitchFamily="34" charset="0"/>
            </a:endParaRPr>
          </a:p>
        </p:txBody>
      </p:sp>
      <p:sp>
        <p:nvSpPr>
          <p:cNvPr id="10" name="ZoneTexte 9"/>
          <p:cNvSpPr txBox="1"/>
          <p:nvPr userDrawn="1"/>
        </p:nvSpPr>
        <p:spPr>
          <a:xfrm>
            <a:off x="4565624" y="3429000"/>
            <a:ext cx="4169887" cy="2400657"/>
          </a:xfrm>
          <a:prstGeom prst="rect">
            <a:avLst/>
          </a:prstGeom>
          <a:noFill/>
        </p:spPr>
        <p:txBody>
          <a:bodyPr wrap="square" rtlCol="0">
            <a:spAutoFit/>
          </a:bodyPr>
          <a:lstStyle/>
          <a:p>
            <a:pPr marL="0" algn="l"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Disclaimer notice</a:t>
            </a:r>
          </a:p>
          <a:p>
            <a:pPr marL="0" algn="l"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0"/>
            <a:r>
              <a:rPr lang="en-US" sz="1600" i="0" kern="1200" dirty="0">
                <a:solidFill>
                  <a:schemeClr val="tx1"/>
                </a:solidFill>
                <a:effectLst/>
                <a:latin typeface="Arial" panose="020B0604020202020204" pitchFamily="34" charset="0"/>
                <a:ea typeface="+mn-ea"/>
                <a:cs typeface="Arial" panose="020B0604020202020204" pitchFamily="34" charset="0"/>
              </a:rPr>
              <a:t>“CIGRE gives no warranty or assurance about the contents of this publication, nor does it accept any responsibility, as to the accuracy or exhaustiveness of the information.</a:t>
            </a:r>
            <a:r>
              <a:rPr lang="en-US" sz="1600" i="0" kern="1200" baseline="0" dirty="0">
                <a:solidFill>
                  <a:schemeClr val="tx1"/>
                </a:solidFill>
                <a:effectLst/>
                <a:latin typeface="Arial" panose="020B0604020202020204" pitchFamily="34" charset="0"/>
                <a:ea typeface="+mn-ea"/>
                <a:cs typeface="Arial" panose="020B0604020202020204" pitchFamily="34" charset="0"/>
              </a:rPr>
              <a:t> </a:t>
            </a:r>
            <a:r>
              <a:rPr lang="en-US" sz="1600" i="0" kern="1200" dirty="0">
                <a:solidFill>
                  <a:schemeClr val="tx1"/>
                </a:solidFill>
                <a:effectLst/>
                <a:latin typeface="Arial" panose="020B0604020202020204" pitchFamily="34" charset="0"/>
                <a:ea typeface="+mn-ea"/>
                <a:cs typeface="Arial" panose="020B0604020202020204" pitchFamily="34" charset="0"/>
              </a:rPr>
              <a:t>All implied warranties and conditions are excluded to the maximum extent permitted by law”.</a:t>
            </a:r>
            <a:endParaRPr lang="fr-FR" sz="1600" i="0" dirty="0">
              <a:latin typeface="Arial" panose="020B0604020202020204" pitchFamily="34" charset="0"/>
              <a:cs typeface="Arial" panose="020B0604020202020204" pitchFamily="34" charset="0"/>
            </a:endParaRPr>
          </a:p>
        </p:txBody>
      </p:sp>
      <p:sp>
        <p:nvSpPr>
          <p:cNvPr id="11" name="ZoneTexte 10"/>
          <p:cNvSpPr txBox="1"/>
          <p:nvPr userDrawn="1"/>
        </p:nvSpPr>
        <p:spPr>
          <a:xfrm>
            <a:off x="712937" y="2869724"/>
            <a:ext cx="3139750" cy="830997"/>
          </a:xfrm>
          <a:prstGeom prst="rect">
            <a:avLst/>
          </a:prstGeom>
          <a:noFill/>
        </p:spPr>
        <p:txBody>
          <a:bodyPr wrap="square" rtlCol="0">
            <a:spAutoFit/>
          </a:bodyPr>
          <a:lstStyle/>
          <a:p>
            <a:r>
              <a:rPr lang="fr-FR" sz="2400" b="1" i="0" dirty="0">
                <a:latin typeface="Arial" panose="020B0604020202020204" pitchFamily="34" charset="0"/>
                <a:cs typeface="Arial" panose="020B0604020202020204" pitchFamily="34" charset="0"/>
              </a:rPr>
              <a:t>Copyright &amp; </a:t>
            </a:r>
            <a:r>
              <a:rPr lang="fr-FR" sz="2400" b="1" i="0" dirty="0" err="1">
                <a:latin typeface="Arial" panose="020B0604020202020204" pitchFamily="34" charset="0"/>
                <a:cs typeface="Arial" panose="020B0604020202020204" pitchFamily="34" charset="0"/>
              </a:rPr>
              <a:t>Disclaimer</a:t>
            </a:r>
            <a:r>
              <a:rPr lang="fr-FR" sz="2400" b="1" i="0" dirty="0">
                <a:latin typeface="Arial" panose="020B0604020202020204" pitchFamily="34" charset="0"/>
                <a:cs typeface="Arial" panose="020B0604020202020204" pitchFamily="34" charset="0"/>
              </a:rPr>
              <a:t> notice</a:t>
            </a:r>
          </a:p>
        </p:txBody>
      </p:sp>
    </p:spTree>
    <p:extLst>
      <p:ext uri="{BB962C8B-B14F-4D97-AF65-F5344CB8AC3E}">
        <p14:creationId xmlns:p14="http://schemas.microsoft.com/office/powerpoint/2010/main" val="1118319233"/>
      </p:ext>
    </p:extLst>
  </p:cSld>
  <p:clrMapOvr>
    <a:masterClrMapping/>
  </p:clrMapOvr>
  <p:extLst>
    <p:ext uri="{DCECCB84-F9BA-43D5-87BE-67443E8EF086}">
      <p15:sldGuideLst xmlns:p15="http://schemas.microsoft.com/office/powerpoint/2012/main">
        <p15:guide id="1" orient="horz" pos="232">
          <p15:clr>
            <a:srgbClr val="FBAE40"/>
          </p15:clr>
        </p15:guide>
        <p15:guide id="2" pos="12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C17B5AE-E025-4DEB-82F9-BA42C7E6C788}" type="datetime1">
              <a:rPr lang="fr-FR" smtClean="0">
                <a:solidFill>
                  <a:prstClr val="black">
                    <a:tint val="75000"/>
                  </a:prstClr>
                </a:solidFill>
              </a:rPr>
              <a:t>17/12/2022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93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B7B8B7-08EC-47C8-80BA-ED1CC21B03F2}" type="datetime1">
              <a:rPr lang="fr-FR" smtClean="0">
                <a:solidFill>
                  <a:prstClr val="black">
                    <a:tint val="75000"/>
                  </a:prstClr>
                </a:solidFill>
              </a:rPr>
              <a:t>17/12/2022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708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1FCB02A-F655-4BF6-AB84-374DA626A7C0}" type="datetime1">
              <a:rPr lang="fr-FR" smtClean="0">
                <a:solidFill>
                  <a:prstClr val="black">
                    <a:tint val="75000"/>
                  </a:prstClr>
                </a:solidFill>
              </a:rPr>
              <a:t>17/12/2022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89213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9FA7B9-9F08-4938-83C5-EFD124E8FC40}" type="datetime1">
              <a:rPr lang="fr-FR" smtClean="0">
                <a:solidFill>
                  <a:prstClr val="black">
                    <a:tint val="75000"/>
                  </a:prstClr>
                </a:solidFill>
              </a:rPr>
              <a:t>17/12/2022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1995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36C8EC5-9F8E-4F49-9B50-A5425F72C9F4}" type="datetime1">
              <a:rPr lang="fr-FR" smtClean="0">
                <a:solidFill>
                  <a:prstClr val="black">
                    <a:tint val="75000"/>
                  </a:prstClr>
                </a:solidFill>
              </a:rPr>
              <a:t>17/12/2022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585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EBEE70A-0076-4D48-A749-6E4797A1267E}" type="datetime1">
              <a:rPr lang="fr-FR" altLang="en-US" smtClean="0">
                <a:solidFill>
                  <a:srgbClr val="000000"/>
                </a:solidFill>
              </a:rPr>
              <a:t>17/12/2022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85DFA6-EE85-454F-A445-9998FE7865B2}" type="slidenum">
              <a:rPr lang="en-US" altLang="en-US">
                <a:solidFill>
                  <a:srgbClr val="000000"/>
                </a:solidFill>
              </a:rPr>
              <a:pPr/>
              <a:t>‹#›</a:t>
            </a:fld>
            <a:endParaRPr lang="en-US" altLang="en-US">
              <a:solidFill>
                <a:srgbClr val="000000"/>
              </a:solidFill>
            </a:endParaRPr>
          </a:p>
        </p:txBody>
      </p:sp>
      <p:pic>
        <p:nvPicPr>
          <p:cNvPr id="7" name="Image 1">
            <a:extLst>
              <a:ext uri="{FF2B5EF4-FFF2-40B4-BE49-F238E27FC236}">
                <a16:creationId xmlns:a16="http://schemas.microsoft.com/office/drawing/2014/main" id="{50252A5A-2C7F-8D04-0245-D2165156FD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spTree>
    <p:extLst>
      <p:ext uri="{BB962C8B-B14F-4D97-AF65-F5344CB8AC3E}">
        <p14:creationId xmlns:p14="http://schemas.microsoft.com/office/powerpoint/2010/main" val="336163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FBFFC44-079A-4F06-99B0-D8E4224C0FC7}" type="datetime1">
              <a:rPr lang="fr-FR" smtClean="0">
                <a:solidFill>
                  <a:prstClr val="black">
                    <a:tint val="75000"/>
                  </a:prstClr>
                </a:solidFill>
              </a:rPr>
              <a:t>17/12/2022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60110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084297-FC8E-45C1-8264-39C4BB5F1C1A}" type="datetime1">
              <a:rPr lang="fr-FR" smtClean="0">
                <a:solidFill>
                  <a:prstClr val="black">
                    <a:tint val="75000"/>
                  </a:prstClr>
                </a:solidFill>
              </a:rPr>
              <a:t>17/12/2022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36441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338BB7-4021-4854-90A4-ACA3D64AEC05}" type="datetime1">
              <a:rPr lang="fr-FR" smtClean="0">
                <a:solidFill>
                  <a:prstClr val="black">
                    <a:tint val="75000"/>
                  </a:prstClr>
                </a:solidFill>
              </a:rPr>
              <a:t>17/12/2022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9665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B3885E3-D918-45AD-A56C-EFBBC8516198}" type="datetime1">
              <a:rPr lang="fr-FR" smtClean="0">
                <a:solidFill>
                  <a:prstClr val="black">
                    <a:tint val="75000"/>
                  </a:prstClr>
                </a:solidFill>
              </a:rPr>
              <a:t>17/12/2022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pic>
        <p:nvPicPr>
          <p:cNvPr id="8" name="Picture 21"/>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31517" y="809625"/>
            <a:ext cx="5215467" cy="5638800"/>
          </a:xfrm>
          <a:prstGeom prst="rect">
            <a:avLst/>
          </a:prstGeom>
          <a:noFill/>
          <a:ln w="9525">
            <a:noFill/>
            <a:miter lim="800000"/>
            <a:headEnd/>
            <a:tailEnd/>
          </a:ln>
        </p:spPr>
      </p:pic>
    </p:spTree>
    <p:extLst>
      <p:ext uri="{BB962C8B-B14F-4D97-AF65-F5344CB8AC3E}">
        <p14:creationId xmlns:p14="http://schemas.microsoft.com/office/powerpoint/2010/main" val="2994800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1ABEF8-8CBA-4CD3-8634-D659FEFAB074}" type="datetime1">
              <a:rPr lang="fr-FR" smtClean="0">
                <a:solidFill>
                  <a:prstClr val="black">
                    <a:tint val="75000"/>
                  </a:prstClr>
                </a:solidFill>
              </a:rPr>
              <a:t>17/12/2022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2371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826647-CB56-4658-8288-101B331B73C3}" type="datetime1">
              <a:rPr lang="fr-FR" smtClean="0">
                <a:solidFill>
                  <a:prstClr val="black">
                    <a:tint val="75000"/>
                  </a:prstClr>
                </a:solidFill>
              </a:rPr>
              <a:t>17/12/2022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8852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824DF3E-9968-47E6-B6C3-2748D65955F3}" type="datetime1">
              <a:rPr lang="fr-FR" altLang="en-US" smtClean="0">
                <a:solidFill>
                  <a:srgbClr val="000000"/>
                </a:solidFill>
              </a:rPr>
              <a:t>17/12/2022</a:t>
            </a:fld>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248887-99E2-4BC3-AD64-FDF1571310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02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3778F5C-3FDF-471B-808C-765A78C481F0}" type="datetime1">
              <a:rPr lang="fr-FR" altLang="en-US" smtClean="0">
                <a:solidFill>
                  <a:srgbClr val="000000"/>
                </a:solidFill>
              </a:rPr>
              <a:t>17/12/2022</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792DCD-8C6D-4FB3-8910-EA17386C92F6}" type="slidenum">
              <a:rPr lang="en-US" altLang="en-US">
                <a:solidFill>
                  <a:srgbClr val="000000"/>
                </a:solidFill>
              </a:rPr>
              <a:pPr/>
              <a:t>‹#›</a:t>
            </a:fld>
            <a:endParaRPr lang="en-US" altLang="en-US">
              <a:solidFill>
                <a:srgbClr val="000000"/>
              </a:solidFill>
            </a:endParaRPr>
          </a:p>
        </p:txBody>
      </p:sp>
      <p:pic>
        <p:nvPicPr>
          <p:cNvPr id="8" name="Image 1">
            <a:extLst>
              <a:ext uri="{FF2B5EF4-FFF2-40B4-BE49-F238E27FC236}">
                <a16:creationId xmlns:a16="http://schemas.microsoft.com/office/drawing/2014/main" id="{D20F1719-91E1-78FA-897D-0786061E2B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spTree>
    <p:extLst>
      <p:ext uri="{BB962C8B-B14F-4D97-AF65-F5344CB8AC3E}">
        <p14:creationId xmlns:p14="http://schemas.microsoft.com/office/powerpoint/2010/main" val="186427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C4329FAE-3FBD-4112-8BCA-81A72E35A34E}" type="datetime1">
              <a:rPr lang="fr-FR" altLang="en-US" smtClean="0">
                <a:solidFill>
                  <a:srgbClr val="000000"/>
                </a:solidFill>
              </a:rPr>
              <a:t>17/12/2022</a:t>
            </a:fld>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E54579-2661-44FA-9785-4BCEDA374B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660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6B1DF62-06AF-4BB9-BB05-5B629DE22CC5}" type="datetime1">
              <a:rPr lang="fr-FR" altLang="en-US" smtClean="0">
                <a:solidFill>
                  <a:srgbClr val="000000"/>
                </a:solidFill>
              </a:rPr>
              <a:t>17/12/2022</a:t>
            </a:fld>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FF5D2F-DA1A-4185-BCF3-348AA3B7C6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167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388DE7E-4FB8-468E-BAEA-2FFDB2894935}" type="datetime1">
              <a:rPr lang="fr-FR" altLang="en-US" smtClean="0">
                <a:solidFill>
                  <a:srgbClr val="000000"/>
                </a:solidFill>
              </a:rPr>
              <a:t>17/12/2022</a:t>
            </a:fld>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582179-B8A0-4E6A-BD8A-90F74DB73F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131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9FD3AA5-B259-49CE-BECB-D3BB9A5642C5}" type="datetime1">
              <a:rPr lang="fr-FR" altLang="en-US" smtClean="0">
                <a:solidFill>
                  <a:srgbClr val="000000"/>
                </a:solidFill>
              </a:rPr>
              <a:t>17/12/2022</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105EBE-4E3B-4D5E-8371-A59450A180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711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D24571E-619A-4BD2-B17B-97DCCD057EEE}" type="datetime1">
              <a:rPr lang="fr-FR" altLang="en-US" smtClean="0">
                <a:solidFill>
                  <a:srgbClr val="000000"/>
                </a:solidFill>
              </a:rPr>
              <a:t>17/12/2022</a:t>
            </a:fld>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BB677B-AFDA-489E-A9B0-F000D30EE7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602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fld id="{E2248505-A9F5-4681-890D-6CA9F3B5897D}" type="datetime1">
              <a:rPr lang="fr-FR" altLang="en-US" smtClean="0">
                <a:solidFill>
                  <a:srgbClr val="000000"/>
                </a:solidFill>
              </a:rPr>
              <a:t>17/12/2022</a:t>
            </a:fld>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1DE2030-7921-45E9-9529-6E15D54CC15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31364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5083" r:id="rId14"/>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88A5B-8859-4103-8D0A-8CD1CC39E5C6}" type="datetime1">
              <a:rPr lang="fr-FR" smtClean="0">
                <a:solidFill>
                  <a:prstClr val="black">
                    <a:tint val="75000"/>
                  </a:prstClr>
                </a:solidFill>
              </a:rPr>
              <a:t>17/12/2022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F4F0B-59A3-46F8-B057-46B3D5CC0C57}"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03192094"/>
      </p:ext>
    </p:extLst>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65887" y="1052737"/>
            <a:ext cx="6721287" cy="707886"/>
          </a:xfrm>
          <a:prstGeom prst="rect">
            <a:avLst/>
          </a:prstGeom>
          <a:noFill/>
        </p:spPr>
        <p:txBody>
          <a:bodyPr wrap="square" lIns="91440" tIns="45720" rIns="91440" bIns="45720">
            <a:spAutoFit/>
          </a:bodyPr>
          <a:lstStyle/>
          <a:p>
            <a:pPr algn="ctr"/>
            <a:r>
              <a:rPr lang="fr-FR" sz="4000" b="1" cap="all"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rPr>
              <a:t>SUBSTATION FUNDAMENTALS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5606" y="260647"/>
            <a:ext cx="1662884" cy="792089"/>
          </a:xfrm>
          <a:prstGeom prst="rect">
            <a:avLst/>
          </a:prstGeom>
        </p:spPr>
      </p:pic>
      <p:grpSp>
        <p:nvGrpSpPr>
          <p:cNvPr id="4" name="Group 3">
            <a:extLst>
              <a:ext uri="{FF2B5EF4-FFF2-40B4-BE49-F238E27FC236}">
                <a16:creationId xmlns:a16="http://schemas.microsoft.com/office/drawing/2014/main" id="{749EDE30-7EB7-7D46-AD26-53F145A98C1B}"/>
              </a:ext>
            </a:extLst>
          </p:cNvPr>
          <p:cNvGrpSpPr/>
          <p:nvPr/>
        </p:nvGrpSpPr>
        <p:grpSpPr>
          <a:xfrm>
            <a:off x="0" y="-27384"/>
            <a:ext cx="12191999" cy="6896717"/>
            <a:chOff x="-21578" y="-27384"/>
            <a:chExt cx="9190145" cy="6896717"/>
          </a:xfrm>
        </p:grpSpPr>
        <p:sp>
          <p:nvSpPr>
            <p:cNvPr id="16" name="Rectangle 17"/>
            <p:cNvSpPr>
              <a:spLocks noChangeArrowheads="1"/>
            </p:cNvSpPr>
            <p:nvPr/>
          </p:nvSpPr>
          <p:spPr bwMode="auto">
            <a:xfrm>
              <a:off x="2782304" y="6072283"/>
              <a:ext cx="4233726" cy="308419"/>
            </a:xfrm>
            <a:prstGeom prst="rect">
              <a:avLst/>
            </a:prstGeom>
            <a:noFill/>
            <a:ln w="9525">
              <a:noFill/>
              <a:miter lim="800000"/>
              <a:headEnd/>
              <a:tailEnd/>
            </a:ln>
            <a:effectLst/>
          </p:spPr>
          <p:txBody>
            <a:bodyPr wrap="square" lIns="92075" tIns="46038" rIns="92075" bIns="46038">
              <a:spAutoFit/>
            </a:bodyPr>
            <a:lstStyle/>
            <a:p>
              <a:pPr algn="ctr">
                <a:defRPr/>
              </a:pPr>
              <a:r>
                <a:rPr lang="en-GB" sz="1400" b="1">
                  <a:solidFill>
                    <a:srgbClr val="FF0000"/>
                  </a:solidFill>
                </a:rPr>
                <a:t>Substation Fundamentals, </a:t>
              </a:r>
              <a:r>
                <a:rPr lang="en-GB" sz="1400" b="1" dirty="0">
                  <a:solidFill>
                    <a:srgbClr val="FF0000"/>
                  </a:solidFill>
                </a:rPr>
                <a:t>Finn 2020</a:t>
              </a:r>
            </a:p>
          </p:txBody>
        </p:sp>
        <p:grpSp>
          <p:nvGrpSpPr>
            <p:cNvPr id="3" name="Group 2">
              <a:extLst>
                <a:ext uri="{FF2B5EF4-FFF2-40B4-BE49-F238E27FC236}">
                  <a16:creationId xmlns:a16="http://schemas.microsoft.com/office/drawing/2014/main" id="{0C99F3E1-4C66-D04C-B961-51059DB80BDF}"/>
                </a:ext>
              </a:extLst>
            </p:cNvPr>
            <p:cNvGrpSpPr/>
            <p:nvPr/>
          </p:nvGrpSpPr>
          <p:grpSpPr>
            <a:xfrm>
              <a:off x="-21578" y="-27384"/>
              <a:ext cx="9190145" cy="6896717"/>
              <a:chOff x="-21578" y="-27384"/>
              <a:chExt cx="9190145" cy="6896717"/>
            </a:xfrm>
          </p:grpSpPr>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6713472"/>
                <a:ext cx="9168567" cy="155861"/>
              </a:xfrm>
              <a:prstGeom prst="rect">
                <a:avLst/>
              </a:prstGeom>
            </p:spPr>
          </p:pic>
          <p:pic>
            <p:nvPicPr>
              <p:cNvPr id="14" name="Imag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6200000">
                <a:off x="-3333387" y="3284425"/>
                <a:ext cx="6896716" cy="273098"/>
              </a:xfrm>
              <a:prstGeom prst="rect">
                <a:avLst/>
              </a:prstGeom>
            </p:spPr>
          </p:pic>
          <p:sp>
            <p:nvSpPr>
              <p:cNvPr id="19" name="Text Box 13">
                <a:extLst>
                  <a:ext uri="{FF2B5EF4-FFF2-40B4-BE49-F238E27FC236}">
                    <a16:creationId xmlns:a16="http://schemas.microsoft.com/office/drawing/2014/main" id="{9B4F6A0D-79E2-CA46-BA33-6DD06EA7EF95}"/>
                  </a:ext>
                </a:extLst>
              </p:cNvPr>
              <p:cNvSpPr txBox="1">
                <a:spLocks noChangeArrowheads="1"/>
              </p:cNvSpPr>
              <p:nvPr/>
            </p:nvSpPr>
            <p:spPr bwMode="auto">
              <a:xfrm rot="16200000">
                <a:off x="-2867135" y="3091273"/>
                <a:ext cx="6741368" cy="504055"/>
              </a:xfrm>
              <a:prstGeom prst="rect">
                <a:avLst/>
              </a:prstGeom>
              <a:gradFill>
                <a:gsLst>
                  <a:gs pos="100000">
                    <a:schemeClr val="accent5">
                      <a:lumMod val="75000"/>
                    </a:schemeClr>
                  </a:gs>
                  <a:gs pos="49000">
                    <a:srgbClr val="009900"/>
                  </a:gs>
                  <a:gs pos="100000">
                    <a:schemeClr val="tx2">
                      <a:lumMod val="60000"/>
                      <a:lumOff val="40000"/>
                    </a:schemeClr>
                  </a:gs>
                  <a:gs pos="100000">
                    <a:schemeClr val="tx2">
                      <a:lumMod val="60000"/>
                      <a:lumOff val="40000"/>
                    </a:schemeClr>
                  </a:gs>
                  <a:gs pos="7000">
                    <a:srgbClr val="1F8583"/>
                  </a:gs>
                </a:gsLst>
                <a:lin ang="2700000" scaled="1"/>
              </a:gradFill>
              <a:ln w="12700">
                <a:noFill/>
                <a:miter lim="800000"/>
                <a:headEnd type="none" w="sm" len="sm"/>
                <a:tailEnd type="none" w="sm" len="sm"/>
              </a:ln>
              <a:effectLst/>
            </p:spPr>
            <p:txBody>
              <a:bodyPr lIns="18000" tIns="72000" rIns="18000" anchor="ctr"/>
              <a:lstStyle/>
              <a:p>
                <a:pPr algn="ctr" defTabSz="762000">
                  <a:lnSpc>
                    <a:spcPct val="120000"/>
                  </a:lnSpc>
                  <a:spcBef>
                    <a:spcPct val="50000"/>
                  </a:spcBef>
                  <a:defRPr/>
                </a:pPr>
                <a:r>
                  <a:rPr lang="en-GB" sz="30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Lucida Sans Unicode" pitchFamily="34" charset="0"/>
                  </a:rPr>
                  <a:t>SUBSTATIONS</a:t>
                </a:r>
              </a:p>
            </p:txBody>
          </p:sp>
        </p:grpSp>
      </p:grpSp>
      <p:sp>
        <p:nvSpPr>
          <p:cNvPr id="10" name="Slide Number Placeholder 9"/>
          <p:cNvSpPr>
            <a:spLocks noGrp="1"/>
          </p:cNvSpPr>
          <p:nvPr>
            <p:ph type="sldNum" sz="quarter" idx="12"/>
          </p:nvPr>
        </p:nvSpPr>
        <p:spPr>
          <a:xfrm>
            <a:off x="8733206" y="6340949"/>
            <a:ext cx="2844800" cy="365125"/>
          </a:xfrm>
        </p:spPr>
        <p:txBody>
          <a:bodyPr/>
          <a:lstStyle/>
          <a:p>
            <a:fld id="{38EAB078-53CB-412B-9D97-A98E8F1E80FA}" type="slidenum">
              <a:rPr lang="fr-FR" smtClean="0">
                <a:solidFill>
                  <a:schemeClr val="tx1"/>
                </a:solidFill>
              </a:rPr>
              <a:t>1</a:t>
            </a:fld>
            <a:endParaRPr lang="fr-FR" dirty="0">
              <a:solidFill>
                <a:schemeClr val="tx1"/>
              </a:solidFill>
            </a:endParaRPr>
          </a:p>
        </p:txBody>
      </p:sp>
      <p:sp>
        <p:nvSpPr>
          <p:cNvPr id="15" name="Rectangle 14">
            <a:extLst>
              <a:ext uri="{FF2B5EF4-FFF2-40B4-BE49-F238E27FC236}">
                <a16:creationId xmlns:a16="http://schemas.microsoft.com/office/drawing/2014/main" id="{95B4E339-709F-3774-1B9B-D6032F865B13}"/>
              </a:ext>
            </a:extLst>
          </p:cNvPr>
          <p:cNvSpPr/>
          <p:nvPr/>
        </p:nvSpPr>
        <p:spPr>
          <a:xfrm>
            <a:off x="3251684" y="3081434"/>
            <a:ext cx="6552728" cy="523220"/>
          </a:xfrm>
          <a:prstGeom prst="rect">
            <a:avLst/>
          </a:prstGeom>
          <a:noFill/>
        </p:spPr>
        <p:txBody>
          <a:bodyPr wrap="square" lIns="91440" tIns="45720" rIns="91440" bIns="45720">
            <a:spAutoFit/>
          </a:bodyPr>
          <a:lstStyle/>
          <a:p>
            <a:pPr algn="ctr"/>
            <a:r>
              <a:rPr lang="en-AU" sz="2800"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rPr>
              <a:t>PART 6 Secondary Systems</a:t>
            </a:r>
          </a:p>
        </p:txBody>
      </p:sp>
      <p:sp>
        <p:nvSpPr>
          <p:cNvPr id="17" name="Rectangle 16">
            <a:extLst>
              <a:ext uri="{FF2B5EF4-FFF2-40B4-BE49-F238E27FC236}">
                <a16:creationId xmlns:a16="http://schemas.microsoft.com/office/drawing/2014/main" id="{BC0598A7-F951-B1EA-4B2E-E000A924113C}"/>
              </a:ext>
            </a:extLst>
          </p:cNvPr>
          <p:cNvSpPr/>
          <p:nvPr/>
        </p:nvSpPr>
        <p:spPr>
          <a:xfrm>
            <a:off x="5736004" y="4256264"/>
            <a:ext cx="1584088" cy="523220"/>
          </a:xfrm>
          <a:prstGeom prst="rect">
            <a:avLst/>
          </a:prstGeom>
          <a:noFill/>
        </p:spPr>
        <p:txBody>
          <a:bodyPr wrap="none" lIns="91440" tIns="45720" rIns="91440" bIns="45720">
            <a:spAutoFit/>
          </a:bodyPr>
          <a:lstStyle/>
          <a:p>
            <a:pPr algn="ctr"/>
            <a:r>
              <a:rPr lang="en-AU" sz="2800"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rPr>
              <a:t>Module 2</a:t>
            </a:r>
            <a:endParaRPr lang="en-AU" sz="2800" u="sng" dirty="0">
              <a:ln w="9000" cmpd="sng">
                <a:solidFill>
                  <a:srgbClr val="8064A2">
                    <a:shade val="50000"/>
                    <a:satMod val="120000"/>
                  </a:srgbClr>
                </a:solidFill>
                <a:prstDash val="solid"/>
              </a:ln>
              <a:solidFill>
                <a:srgbClr val="901C2F"/>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7567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Interlocking</a:t>
            </a:r>
          </a:p>
          <a:p>
            <a:pPr marL="91440" lvl="1" indent="0" fontAlgn="base">
              <a:spcBef>
                <a:spcPct val="10000"/>
              </a:spcBef>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Traditionally electrical interlocking has been done by using hardwired contact logic. </a:t>
            </a:r>
          </a:p>
          <a:p>
            <a:pPr marL="91440" lvl="1" indent="0" fontAlgn="base">
              <a:spcBef>
                <a:spcPct val="10000"/>
              </a:spcBef>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With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computerised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control systems the status of all of the plant is already known within the control system and so it is possible to write some software logic to perform the interlocking function. </a:t>
            </a:r>
          </a:p>
          <a:p>
            <a:pPr marL="91440" lvl="1" indent="0" fontAlgn="base">
              <a:spcBef>
                <a:spcPct val="10000"/>
              </a:spcBef>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his significantly reduces the amount of cabling required on the site and it is very effective when applied to new Greenfield site substations.</a:t>
            </a:r>
          </a:p>
          <a:p>
            <a:pPr marL="91440" lvl="1" indent="0" fontAlgn="base">
              <a:spcBef>
                <a:spcPct val="10000"/>
              </a:spcBef>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P</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roblems can be encountered when additions or modifications are required at the substation. Usually this will involve building a mimic of the entire revised substation in the factory to test the modified interlock software before loading it onto the actual computer system on site.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10</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2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ts val="1200"/>
              </a:spcAft>
              <a:buFontTx/>
              <a:buNone/>
            </a:pPr>
            <a:r>
              <a:rPr lang="en-US" altLang="en-US" sz="2400" dirty="0" err="1">
                <a:solidFill>
                  <a:srgbClr val="000000"/>
                </a:solidFill>
                <a:latin typeface="Calibri" panose="020F0502020204030204" pitchFamily="34" charset="0"/>
                <a:cs typeface="Calibri" panose="020F0502020204030204" pitchFamily="34" charset="0"/>
              </a:rPr>
              <a:t>Synchronising</a:t>
            </a:r>
            <a:endParaRPr lang="en-US" altLang="en-US" sz="2400" dirty="0">
              <a:solidFill>
                <a:srgbClr val="000000"/>
              </a:solidFill>
              <a:latin typeface="Calibri" panose="020F0502020204030204" pitchFamily="34" charset="0"/>
              <a:cs typeface="Calibri" panose="020F0502020204030204" pitchFamily="34" charset="0"/>
            </a:endParaRPr>
          </a:p>
          <a:p>
            <a:pPr algn="just">
              <a:spcAft>
                <a:spcPts val="1200"/>
              </a:spcAft>
              <a:buNone/>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is required on transmission networks to:-</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1200"/>
              </a:spcAft>
              <a:buClr>
                <a:srgbClr val="000000"/>
              </a:buClr>
            </a:pPr>
            <a:r>
              <a:rPr lang="en-US" sz="2000" dirty="0">
                <a:effectLst/>
                <a:latin typeface="Calibri" panose="020F0502020204030204" pitchFamily="34" charset="0"/>
                <a:ea typeface="Times New Roman" panose="02020603050405020304" pitchFamily="18" charset="0"/>
                <a:cs typeface="Arial" panose="020B0604020202020204" pitchFamily="34" charset="0"/>
              </a:rPr>
              <a:t>Ensure retention of system stability</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marL="342900" indent="-342900" algn="just">
              <a:spcAft>
                <a:spcPts val="1200"/>
              </a:spcAft>
              <a:buClr>
                <a:srgbClr val="000000"/>
              </a:buClr>
            </a:pPr>
            <a:r>
              <a:rPr lang="en-US" sz="2000" dirty="0">
                <a:effectLst/>
                <a:latin typeface="Calibri" panose="020F0502020204030204" pitchFamily="34" charset="0"/>
                <a:ea typeface="Times New Roman" panose="02020603050405020304" pitchFamily="18" charset="0"/>
                <a:cs typeface="Arial" panose="020B0604020202020204" pitchFamily="34" charset="0"/>
              </a:rPr>
              <a:t>Minimize damage to plant</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marL="342900" indent="-342900" algn="just">
              <a:spcAft>
                <a:spcPts val="1200"/>
              </a:spcAft>
              <a:buClr>
                <a:srgbClr val="000000"/>
              </a:buClr>
            </a:pPr>
            <a:r>
              <a:rPr lang="en-US" sz="2000" dirty="0">
                <a:effectLst/>
                <a:latin typeface="Calibri" panose="020F0502020204030204" pitchFamily="34" charset="0"/>
                <a:ea typeface="Times New Roman" panose="02020603050405020304" pitchFamily="18" charset="0"/>
                <a:cs typeface="Arial" panose="020B0604020202020204" pitchFamily="34" charset="0"/>
              </a:rPr>
              <a:t>Facilitate the re-paralleling of a split system</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algn="just">
              <a:spcAft>
                <a:spcPts val="12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If circuit breakers are closed when the systems either side are not in synchronism then a shock load can be imposed on generators and a large flow of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power will flow on the network.</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On the transmission network two types of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are usually employed namely check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and system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altLang="en-US" sz="2400" dirty="0">
              <a:solidFill>
                <a:srgbClr val="000000"/>
              </a:solidFill>
              <a:latin typeface="Calibri" panose="020F0502020204030204" pitchFamily="34" charset="0"/>
              <a:cs typeface="Calibri" panose="020F0502020204030204" pitchFamily="34"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11</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17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err="1">
                <a:solidFill>
                  <a:srgbClr val="000000"/>
                </a:solidFill>
                <a:latin typeface="Calibri" panose="020F0502020204030204" pitchFamily="34" charset="0"/>
                <a:cs typeface="Calibri" panose="020F0502020204030204" pitchFamily="34" charset="0"/>
              </a:rPr>
              <a:t>Synchronising</a:t>
            </a:r>
            <a:endParaRPr lang="en-US" altLang="en-US" sz="2400" dirty="0">
              <a:solidFill>
                <a:srgbClr val="000000"/>
              </a:solidFill>
              <a:latin typeface="Calibri" panose="020F0502020204030204" pitchFamily="34" charset="0"/>
              <a:cs typeface="Calibri" panose="020F0502020204030204" pitchFamily="34"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12</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D62EBAD-9B04-4527-8049-A248AD659E6E}"/>
              </a:ext>
            </a:extLst>
          </p:cNvPr>
          <p:cNvSpPr txBox="1"/>
          <p:nvPr/>
        </p:nvSpPr>
        <p:spPr>
          <a:xfrm>
            <a:off x="609600" y="2003933"/>
            <a:ext cx="5080000" cy="3693319"/>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Check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usually occurs when the circuit breaker being closed is within a solidly connected system as shown in Diagram a.</a:t>
            </a: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latin typeface="Calibri" panose="020F0502020204030204" pitchFamily="34" charset="0"/>
                <a:ea typeface="Times New Roman" panose="02020603050405020304" pitchFamily="18" charset="0"/>
                <a:cs typeface="Times New Roman" panose="02020603050405020304" pitchFamily="18" charset="0"/>
              </a:rPr>
              <a:t>S</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ystem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occurs when the circuit breaker being closed is connecting two independent systems as shown in Diagram b.</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8" name="Picture 7">
            <a:extLst>
              <a:ext uri="{FF2B5EF4-FFF2-40B4-BE49-F238E27FC236}">
                <a16:creationId xmlns:a16="http://schemas.microsoft.com/office/drawing/2014/main" id="{B18548C6-01EF-4EBD-A5D6-C09AF95CF7BE}"/>
              </a:ext>
            </a:extLst>
          </p:cNvPr>
          <p:cNvPicPr>
            <a:picLocks noChangeAspect="1"/>
          </p:cNvPicPr>
          <p:nvPr/>
        </p:nvPicPr>
        <p:blipFill>
          <a:blip r:embed="rId3"/>
          <a:stretch>
            <a:fillRect/>
          </a:stretch>
        </p:blipFill>
        <p:spPr>
          <a:xfrm>
            <a:off x="5796374" y="4133654"/>
            <a:ext cx="6559794" cy="1568646"/>
          </a:xfrm>
          <a:prstGeom prst="rect">
            <a:avLst/>
          </a:prstGeom>
        </p:spPr>
      </p:pic>
      <p:pic>
        <p:nvPicPr>
          <p:cNvPr id="10" name="Picture 9">
            <a:extLst>
              <a:ext uri="{FF2B5EF4-FFF2-40B4-BE49-F238E27FC236}">
                <a16:creationId xmlns:a16="http://schemas.microsoft.com/office/drawing/2014/main" id="{6711F0D9-AC4F-40FD-9411-F1C5626927D2}"/>
              </a:ext>
            </a:extLst>
          </p:cNvPr>
          <p:cNvPicPr>
            <a:picLocks noChangeAspect="1"/>
          </p:cNvPicPr>
          <p:nvPr/>
        </p:nvPicPr>
        <p:blipFill>
          <a:blip r:embed="rId4"/>
          <a:stretch>
            <a:fillRect/>
          </a:stretch>
        </p:blipFill>
        <p:spPr>
          <a:xfrm>
            <a:off x="5796374" y="2033172"/>
            <a:ext cx="6643357" cy="1684909"/>
          </a:xfrm>
          <a:prstGeom prst="rect">
            <a:avLst/>
          </a:prstGeom>
        </p:spPr>
      </p:pic>
    </p:spTree>
    <p:extLst>
      <p:ext uri="{BB962C8B-B14F-4D97-AF65-F5344CB8AC3E}">
        <p14:creationId xmlns:p14="http://schemas.microsoft.com/office/powerpoint/2010/main" val="31657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895627" y="1068818"/>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err="1">
                <a:solidFill>
                  <a:srgbClr val="000000"/>
                </a:solidFill>
                <a:latin typeface="Calibri" panose="020F0502020204030204" pitchFamily="34" charset="0"/>
                <a:cs typeface="Calibri" panose="020F0502020204030204" pitchFamily="34" charset="0"/>
              </a:rPr>
              <a:t>Synchronising</a:t>
            </a:r>
            <a:endParaRPr lang="en-US" altLang="en-US" sz="2400" dirty="0">
              <a:solidFill>
                <a:srgbClr val="000000"/>
              </a:solidFill>
              <a:latin typeface="Calibri" panose="020F0502020204030204" pitchFamily="34" charset="0"/>
              <a:cs typeface="Calibri" panose="020F0502020204030204" pitchFamily="34"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a:xfrm>
            <a:off x="8808357" y="6267450"/>
            <a:ext cx="2844800" cy="476250"/>
          </a:xfrm>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13</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2242F61-1D54-44BC-8E94-D69DC7E7B6DB}"/>
              </a:ext>
            </a:extLst>
          </p:cNvPr>
          <p:cNvPicPr>
            <a:picLocks noChangeAspect="1"/>
          </p:cNvPicPr>
          <p:nvPr/>
        </p:nvPicPr>
        <p:blipFill>
          <a:blip r:embed="rId3"/>
          <a:stretch>
            <a:fillRect/>
          </a:stretch>
        </p:blipFill>
        <p:spPr>
          <a:xfrm>
            <a:off x="7497904" y="1475121"/>
            <a:ext cx="3114392" cy="2227152"/>
          </a:xfrm>
          <a:prstGeom prst="rect">
            <a:avLst/>
          </a:prstGeom>
        </p:spPr>
      </p:pic>
      <p:pic>
        <p:nvPicPr>
          <p:cNvPr id="4" name="Picture 3">
            <a:extLst>
              <a:ext uri="{FF2B5EF4-FFF2-40B4-BE49-F238E27FC236}">
                <a16:creationId xmlns:a16="http://schemas.microsoft.com/office/drawing/2014/main" id="{301C04AF-064E-48D2-AD10-0D399A6D6679}"/>
              </a:ext>
            </a:extLst>
          </p:cNvPr>
          <p:cNvPicPr>
            <a:picLocks noChangeAspect="1"/>
          </p:cNvPicPr>
          <p:nvPr/>
        </p:nvPicPr>
        <p:blipFill>
          <a:blip r:embed="rId4"/>
          <a:stretch>
            <a:fillRect/>
          </a:stretch>
        </p:blipFill>
        <p:spPr>
          <a:xfrm>
            <a:off x="7333307" y="3795854"/>
            <a:ext cx="3621386" cy="2471596"/>
          </a:xfrm>
          <a:prstGeom prst="rect">
            <a:avLst/>
          </a:prstGeom>
        </p:spPr>
      </p:pic>
      <p:sp>
        <p:nvSpPr>
          <p:cNvPr id="5" name="TextBox 4">
            <a:extLst>
              <a:ext uri="{FF2B5EF4-FFF2-40B4-BE49-F238E27FC236}">
                <a16:creationId xmlns:a16="http://schemas.microsoft.com/office/drawing/2014/main" id="{EFC6ACB0-A2A7-4BCE-B8E4-1BFC68ADB2F9}"/>
              </a:ext>
            </a:extLst>
          </p:cNvPr>
          <p:cNvSpPr txBox="1"/>
          <p:nvPr/>
        </p:nvSpPr>
        <p:spPr>
          <a:xfrm>
            <a:off x="698500" y="2112466"/>
            <a:ext cx="6634807" cy="4154984"/>
          </a:xfrm>
          <a:prstGeom prst="rect">
            <a:avLst/>
          </a:prstGeom>
          <a:noFill/>
        </p:spPr>
        <p:txBody>
          <a:bodyPr wrap="square" rtlCol="0">
            <a:spAutoFit/>
          </a:bodyPr>
          <a:lstStyle/>
          <a:p>
            <a:pPr algn="just">
              <a:spcAft>
                <a:spcPts val="12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conditions required for a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synchronised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close are:-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Clr>
                <a:srgbClr val="000000"/>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Same frequency on both sides of the CB (zero slip)</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spcAft>
                <a:spcPts val="1200"/>
              </a:spcAft>
              <a:buClr>
                <a:srgbClr val="000000"/>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Zero phase angle difference between the voltages on both sides of the CB</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spcAft>
                <a:spcPts val="1200"/>
              </a:spcAft>
              <a:buClr>
                <a:srgbClr val="000000"/>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Same voltage magnitude of approximately nominal value on both sides of the CB</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algn="just">
              <a:spcAft>
                <a:spcPts val="12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synchronising</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relay will check that these conditions are met within a certain tolerance.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869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Conventional Human Machine Interface (HMI)</a:t>
            </a:r>
          </a:p>
          <a:p>
            <a:pPr marL="91440" lvl="1" indent="0" fontAlgn="base">
              <a:spcBef>
                <a:spcPct val="10000"/>
              </a:spcBef>
              <a:spcAft>
                <a:spcPct val="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HMI at bay level will comprise: control switches, indicator lamps and meters mounted on the equipment or in adjacent local control cubicles.</a:t>
            </a:r>
          </a:p>
          <a:p>
            <a:pPr marL="91440" lvl="1" indent="0" fontAlgn="base">
              <a:spcBef>
                <a:spcPct val="10000"/>
              </a:spcBef>
              <a:spcAft>
                <a:spcPct val="0"/>
              </a:spcAft>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Generally these facilities are used during maintenance of the controlled plant, or as back-up for use in the event of failure of the station level or central network control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p>
          <a:p>
            <a:pPr marL="91440" lvl="1" indent="0" fontAlgn="base">
              <a:spcBef>
                <a:spcPct val="10000"/>
              </a:spcBef>
              <a:spcAft>
                <a:spcPct val="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the station level, control panels should be located in the main control room. The HMI equipment should be grouped on a per-circuit basis, and open and close switches should only control equipment on the same section of the substation as the control panel represents and will normally include:-</a:t>
            </a:r>
          </a:p>
          <a:p>
            <a:pPr marL="434340" lvl="1" indent="-342900" fontAlgn="base">
              <a:spcBef>
                <a:spcPct val="10000"/>
              </a:spcBef>
              <a:spcAft>
                <a:spcPct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mimic diagram representing the substation layout, usually in single line diagram form. Usually discrepancy switches will be used for both indication and control.</a:t>
            </a:r>
          </a:p>
          <a:p>
            <a:pPr marL="434340" lvl="1" indent="-342900" fontAlgn="base">
              <a:spcBef>
                <a:spcPct val="10000"/>
              </a:spcBef>
              <a:spcAft>
                <a:spcPct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Alarm annunciation equipment mounted adjacent to the mimic diagram, or form an integral part of the control panel.</a:t>
            </a:r>
          </a:p>
          <a:p>
            <a:pPr marL="91440" lvl="1" indent="0" fontAlgn="base">
              <a:spcBef>
                <a:spcPct val="10000"/>
              </a:spcBef>
              <a:spcAft>
                <a:spcPct val="0"/>
              </a:spcAft>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14</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43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Introduction to Computer Based Control Systems</a:t>
            </a:r>
          </a:p>
          <a:p>
            <a:pPr marL="91440" lvl="1" indent="0"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With the rapid development of digital devices most substations nowadays are using computer based control systems. With these systems the control panels with mimic diagrams and alarm annunciators are replaced by:-</a:t>
            </a: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Visual display unit (VDU)</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Alphanumeric keyboard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Printer</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Plotter</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Trackball</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Joystick</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Special function panel</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Mouse</a:t>
            </a:r>
          </a:p>
          <a:p>
            <a:pPr algn="just">
              <a:buNone/>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mimic diagram is likely to be displayed as pages on the VDU.</a:t>
            </a: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15</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53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Basic Functions</a:t>
            </a:r>
          </a:p>
          <a:p>
            <a:pPr marL="91440" lvl="1" indent="0"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All control systems will contain the following basic functions.</a:t>
            </a:r>
          </a:p>
          <a:p>
            <a:pPr lvl="2"/>
            <a:r>
              <a:rPr lang="en-GB" altLang="en-US" sz="2000" dirty="0">
                <a:latin typeface="Calibri" panose="020F0502020204030204" pitchFamily="34" charset="0"/>
                <a:cs typeface="Calibri" panose="020F0502020204030204" pitchFamily="34" charset="0"/>
              </a:rPr>
              <a:t>Control outputs – To close/open the various items of equipment.</a:t>
            </a:r>
          </a:p>
          <a:p>
            <a:pPr lvl="2"/>
            <a:r>
              <a:rPr lang="en-GB" altLang="en-US" sz="2000" dirty="0">
                <a:latin typeface="Calibri" panose="020F0502020204030204" pitchFamily="34" charset="0"/>
                <a:cs typeface="Calibri" panose="020F0502020204030204" pitchFamily="34" charset="0"/>
              </a:rPr>
              <a:t>Status inputs – To indicate if the equipment is closed or opened</a:t>
            </a:r>
          </a:p>
          <a:p>
            <a:pPr lvl="2"/>
            <a:r>
              <a:rPr lang="en-GB" altLang="en-US" sz="2000" dirty="0">
                <a:latin typeface="Calibri" panose="020F0502020204030204" pitchFamily="34" charset="0"/>
                <a:cs typeface="Calibri" panose="020F0502020204030204" pitchFamily="34" charset="0"/>
              </a:rPr>
              <a:t>Alarm conditions – to indicate any alarm conditions on any item of primary or secondary equipment.</a:t>
            </a:r>
          </a:p>
          <a:p>
            <a:pPr lvl="2"/>
            <a:r>
              <a:rPr lang="en-GB" altLang="en-US" sz="2000" dirty="0">
                <a:latin typeface="Calibri" panose="020F0502020204030204" pitchFamily="34" charset="0"/>
                <a:cs typeface="Calibri" panose="020F0502020204030204" pitchFamily="34" charset="0"/>
              </a:rPr>
              <a:t>Analogue values – To indicate the key parameters in the substation such as MW, MVAr, V, I</a:t>
            </a:r>
          </a:p>
          <a:p>
            <a:pPr marL="91440" lvl="1" indent="0"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Many of these are carried out at the bay level. </a:t>
            </a:r>
          </a:p>
          <a:p>
            <a:pPr marL="91440" lvl="1" indent="0"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Usually at the station level there will be a standby control point which will allow complete control of the substation locally.</a:t>
            </a:r>
          </a:p>
          <a:p>
            <a:pPr marL="91440" lvl="1" indent="0"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If, as is becoming the norm these days, the station is unmanned then control will normally be carried out from the remote control </a:t>
            </a:r>
            <a:r>
              <a:rPr lang="en-US" altLang="en-US" sz="2400" dirty="0" err="1">
                <a:solidFill>
                  <a:srgbClr val="000000"/>
                </a:solidFill>
                <a:latin typeface="Calibri" panose="020F0502020204030204" pitchFamily="34" charset="0"/>
                <a:cs typeface="Calibri" panose="020F0502020204030204" pitchFamily="34" charset="0"/>
              </a:rPr>
              <a:t>centre</a:t>
            </a:r>
            <a:r>
              <a:rPr lang="en-US" altLang="en-US" sz="2400" dirty="0">
                <a:solidFill>
                  <a:srgbClr val="000000"/>
                </a:solidFill>
                <a:latin typeface="Calibri" panose="020F0502020204030204" pitchFamily="34" charset="0"/>
                <a:cs typeface="Calibri" panose="020F0502020204030204" pitchFamily="34" charset="0"/>
              </a:rPr>
              <a:t>.</a:t>
            </a: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16</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20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6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805945" y="9557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Additional Functions</a:t>
            </a:r>
          </a:p>
          <a:p>
            <a:pPr>
              <a:buFontTx/>
              <a:buNone/>
            </a:pPr>
            <a:r>
              <a:rPr lang="en-GB" altLang="en-US" sz="2400" dirty="0">
                <a:latin typeface="Calibri" panose="020F0502020204030204" pitchFamily="34" charset="0"/>
                <a:cs typeface="Calibri" panose="020F0502020204030204" pitchFamily="34" charset="0"/>
              </a:rPr>
              <a:t>In addition to the basic functions the following extra functions may also be built into the control system:-</a:t>
            </a:r>
          </a:p>
          <a:p>
            <a:r>
              <a:rPr lang="en-GB" altLang="en-US" sz="2000" dirty="0">
                <a:latin typeface="Calibri" panose="020F0502020204030204" pitchFamily="34" charset="0"/>
                <a:cs typeface="Calibri" panose="020F0502020204030204" pitchFamily="34" charset="0"/>
              </a:rPr>
              <a:t>Software interlocking – as the control system already knows the status of all of the equipment then the interlocking can be done using software logic instead of hardwired contact logic.</a:t>
            </a:r>
            <a:endParaRPr lang="en-GB" altLang="en-US" sz="2400" dirty="0">
              <a:latin typeface="Calibri" panose="020F0502020204030204" pitchFamily="34" charset="0"/>
              <a:cs typeface="Calibri" panose="020F0502020204030204" pitchFamily="34" charset="0"/>
            </a:endParaRPr>
          </a:p>
          <a:p>
            <a:r>
              <a:rPr lang="en-GB" altLang="en-US" sz="2000" dirty="0">
                <a:latin typeface="Calibri" panose="020F0502020204030204" pitchFamily="34" charset="0"/>
                <a:cs typeface="Calibri" panose="020F0502020204030204" pitchFamily="34" charset="0"/>
              </a:rPr>
              <a:t>Synchronising – as busbar voltage transformers are not usually used, the control system does the voltage selection and checking of synchronism using software. </a:t>
            </a:r>
          </a:p>
          <a:p>
            <a:r>
              <a:rPr lang="en-GB" altLang="en-US" sz="2000" dirty="0">
                <a:latin typeface="Calibri" panose="020F0502020204030204" pitchFamily="34" charset="0"/>
                <a:cs typeface="Calibri" panose="020F0502020204030204" pitchFamily="34" charset="0"/>
              </a:rPr>
              <a:t>Automatic Tap Change Control (ATCC) – the control system provides logic to maintain voltage at a defined level and also keep transformer taps on transformers operating in parallel in line with each other.</a:t>
            </a:r>
          </a:p>
          <a:p>
            <a:r>
              <a:rPr lang="en-GB" altLang="en-US" sz="2000" dirty="0">
                <a:latin typeface="Calibri" panose="020F0502020204030204" pitchFamily="34" charset="0"/>
                <a:cs typeface="Calibri" panose="020F0502020204030204" pitchFamily="34" charset="0"/>
              </a:rPr>
              <a:t>Automatic Reactive Switching (ARS) – some Utilities use automatic switching of shunt reactors and shunt capacitors to control steady state voltages. The logic for this can either be built into the control system or the control system can communicate the relevant plant status information with another Intelligent Electronic Device (IED) which controls the reactive devices.</a:t>
            </a: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17</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073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Typical Architecture</a:t>
            </a: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18</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9ED4E862-FA2B-4FD5-B482-87F8BCF5B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356" y="1638893"/>
            <a:ext cx="6754333" cy="410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2673020-C5B3-440A-AADD-256A6FC44B6A}"/>
              </a:ext>
            </a:extLst>
          </p:cNvPr>
          <p:cNvSpPr txBox="1"/>
          <p:nvPr/>
        </p:nvSpPr>
        <p:spPr>
          <a:xfrm>
            <a:off x="609600" y="2019300"/>
            <a:ext cx="4394200" cy="452431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The computer control system will still have the three levels for control namely bay level, station level and control centre level. A typical architecture is shown in the diagram.</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Many current control systems still have hard wiring at the bay level but gradually with the development of the process bus this will change to fully digital.</a:t>
            </a:r>
          </a:p>
        </p:txBody>
      </p:sp>
    </p:spTree>
    <p:extLst>
      <p:ext uri="{BB962C8B-B14F-4D97-AF65-F5344CB8AC3E}">
        <p14:creationId xmlns:p14="http://schemas.microsoft.com/office/powerpoint/2010/main" val="336609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Modifications</a:t>
            </a:r>
          </a:p>
          <a:p>
            <a:pPr algn="just">
              <a:spcAft>
                <a:spcPts val="50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Substation secondary systems may be extended or modified for any of the following reasons: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500"/>
              </a:spcAft>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additional primary bays are required.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500"/>
              </a:spcAft>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substation configuration is altered.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500"/>
              </a:spcAft>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primary equipment is changed.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500"/>
              </a:spcAft>
            </a:pP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additional secondary equipment is installed (e.g.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busbar protection or remote control).</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500"/>
              </a:spcAft>
              <a:buNone/>
            </a:pPr>
            <a:r>
              <a:rPr lang="en-US" sz="2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order to facilitate the extension of the control system in a substation, spare capacity should be incorporated in cable trenches ducts and tunnels and in the central control building at the initial design stage. Spare space for adding additional cards should be made in computer control systems.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19</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1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000250" y="228600"/>
            <a:ext cx="8286750" cy="1447800"/>
          </a:xfrm>
        </p:spPr>
        <p:txBody>
          <a:bodyPr/>
          <a:lstStyle/>
          <a:p>
            <a:r>
              <a:rPr lang="en-US" altLang="en-US" sz="3600" dirty="0">
                <a:latin typeface="Calibri" panose="020F0502020204030204" pitchFamily="34" charset="0"/>
                <a:cs typeface="Calibri" panose="020F0502020204030204" pitchFamily="34" charset="0"/>
              </a:rPr>
              <a:t>Part 6 – </a:t>
            </a:r>
            <a:r>
              <a:rPr lang="en-US" altLang="en-US" sz="4000" dirty="0">
                <a:latin typeface="Calibri" panose="020F0502020204030204" pitchFamily="34" charset="0"/>
                <a:cs typeface="Calibri" panose="020F0502020204030204" pitchFamily="34" charset="0"/>
              </a:rPr>
              <a:t>Secondary Systems</a:t>
            </a:r>
            <a:endParaRPr lang="en-US" altLang="en-US" sz="2800" dirty="0">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6F67E9FB-9D71-4787-B906-3E75B35EB071}" type="slidenum">
              <a:rPr lang="en-US" altLang="en-US" sz="1200" smtClean="0">
                <a:solidFill>
                  <a:srgbClr val="000000"/>
                </a:solidFill>
                <a:latin typeface="Calibri" panose="020F0502020204030204" pitchFamily="34" charset="0"/>
                <a:cs typeface="Calibri" panose="020F0502020204030204" pitchFamily="34" charset="0"/>
              </a:rPr>
              <a:pPr/>
              <a:t>2</a:t>
            </a:fld>
            <a:endParaRPr lang="en-US" altLang="en-US"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A6A8412-187E-4D52-B73A-0423104EF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593" y="1325365"/>
            <a:ext cx="7194814" cy="5396110"/>
          </a:xfrm>
          <a:prstGeom prst="rect">
            <a:avLst/>
          </a:prstGeom>
        </p:spPr>
      </p:pic>
    </p:spTree>
    <p:extLst>
      <p:ext uri="{BB962C8B-B14F-4D97-AF65-F5344CB8AC3E}">
        <p14:creationId xmlns:p14="http://schemas.microsoft.com/office/powerpoint/2010/main" val="102272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Point on Wave Control</a:t>
            </a: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It is well known that transient surges can occur when closing or opening circuit breakers. The nature of the surges being dependent upon the particular item of plant being switched. Some examples are:-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Clr>
                <a:srgbClr val="000000"/>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Surges when closing long lines or composite circuits (line/cable/transformer) due to reflected waves.</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buClr>
                <a:srgbClr val="000000"/>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Surges when closing in capacitor banks.</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buClr>
                <a:srgbClr val="000000"/>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Inrush when </a:t>
            </a:r>
            <a:r>
              <a:rPr lang="en-US" sz="2000" dirty="0" err="1">
                <a:effectLst/>
                <a:latin typeface="Calibri" panose="020F0502020204030204" pitchFamily="34" charset="0"/>
                <a:ea typeface="Times New Roman" panose="02020603050405020304" pitchFamily="18" charset="0"/>
                <a:cs typeface="Arial" panose="020B0604020202020204" pitchFamily="34" charset="0"/>
              </a:rPr>
              <a:t>energising</a:t>
            </a:r>
            <a:r>
              <a:rPr lang="en-US" sz="2000" dirty="0">
                <a:effectLst/>
                <a:latin typeface="Calibri" panose="020F0502020204030204" pitchFamily="34" charset="0"/>
                <a:ea typeface="Times New Roman" panose="02020603050405020304" pitchFamily="18" charset="0"/>
                <a:cs typeface="Arial" panose="020B0604020202020204" pitchFamily="34" charset="0"/>
              </a:rPr>
              <a:t> large power transformers.</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buClr>
                <a:srgbClr val="000000"/>
              </a:buClr>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Induced voltages due to current chopping when de-</a:t>
            </a:r>
            <a:r>
              <a:rPr lang="en-US" sz="2000" dirty="0" err="1">
                <a:effectLst/>
                <a:latin typeface="Calibri" panose="020F0502020204030204" pitchFamily="34" charset="0"/>
                <a:ea typeface="Times New Roman" panose="02020603050405020304" pitchFamily="18" charset="0"/>
                <a:cs typeface="Arial" panose="020B0604020202020204" pitchFamily="34" charset="0"/>
              </a:rPr>
              <a:t>energising</a:t>
            </a:r>
            <a:r>
              <a:rPr lang="en-US" sz="2000" dirty="0">
                <a:effectLst/>
                <a:latin typeface="Calibri" panose="020F0502020204030204" pitchFamily="34" charset="0"/>
                <a:ea typeface="Times New Roman" panose="02020603050405020304" pitchFamily="18" charset="0"/>
                <a:cs typeface="Arial" panose="020B0604020202020204" pitchFamily="34" charset="0"/>
              </a:rPr>
              <a:t> shunt reactors.</a:t>
            </a:r>
            <a:endParaRPr lang="en-GB" sz="2000" dirty="0">
              <a:effectLst/>
              <a:latin typeface="Calibri" panose="020F0502020204030204" pitchFamily="34" charset="0"/>
              <a:ea typeface="Times New Roman" panose="02020603050405020304" pitchFamily="18" charset="0"/>
              <a:cs typeface="Arial" panose="020B0604020202020204" pitchFamily="34" charset="0"/>
            </a:endParaRP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magnitude of many of these surges is dependent upon the specific point on the sine wave of either the voltage or the current at which the switching action occurs. For transformer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energisation</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it may also be useful to take into account remanent flux.</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20</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86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Point on Wave Control</a:t>
            </a: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21</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70BAFB5-E039-4E15-90DB-49A23CE59F2C}"/>
              </a:ext>
            </a:extLst>
          </p:cNvPr>
          <p:cNvPicPr>
            <a:picLocks noChangeAspect="1"/>
          </p:cNvPicPr>
          <p:nvPr/>
        </p:nvPicPr>
        <p:blipFill>
          <a:blip r:embed="rId3"/>
          <a:stretch>
            <a:fillRect/>
          </a:stretch>
        </p:blipFill>
        <p:spPr>
          <a:xfrm>
            <a:off x="8117038" y="1349436"/>
            <a:ext cx="3127752" cy="2729117"/>
          </a:xfrm>
          <a:prstGeom prst="rect">
            <a:avLst/>
          </a:prstGeom>
        </p:spPr>
      </p:pic>
      <p:pic>
        <p:nvPicPr>
          <p:cNvPr id="5" name="Picture 4">
            <a:extLst>
              <a:ext uri="{FF2B5EF4-FFF2-40B4-BE49-F238E27FC236}">
                <a16:creationId xmlns:a16="http://schemas.microsoft.com/office/drawing/2014/main" id="{F93F0808-7CDA-4630-84B7-86F344F9FAF2}"/>
              </a:ext>
            </a:extLst>
          </p:cNvPr>
          <p:cNvPicPr>
            <a:picLocks noChangeAspect="1"/>
          </p:cNvPicPr>
          <p:nvPr/>
        </p:nvPicPr>
        <p:blipFill>
          <a:blip r:embed="rId4"/>
          <a:stretch>
            <a:fillRect/>
          </a:stretch>
        </p:blipFill>
        <p:spPr>
          <a:xfrm>
            <a:off x="8318500" y="3958480"/>
            <a:ext cx="3263900" cy="2349445"/>
          </a:xfrm>
          <a:prstGeom prst="rect">
            <a:avLst/>
          </a:prstGeom>
        </p:spPr>
      </p:pic>
      <p:sp>
        <p:nvSpPr>
          <p:cNvPr id="6" name="TextBox 5">
            <a:extLst>
              <a:ext uri="{FF2B5EF4-FFF2-40B4-BE49-F238E27FC236}">
                <a16:creationId xmlns:a16="http://schemas.microsoft.com/office/drawing/2014/main" id="{53965529-74AE-4E3A-8AA8-717666674185}"/>
              </a:ext>
            </a:extLst>
          </p:cNvPr>
          <p:cNvSpPr txBox="1"/>
          <p:nvPr/>
        </p:nvSpPr>
        <p:spPr>
          <a:xfrm>
            <a:off x="609600" y="1905623"/>
            <a:ext cx="7507438" cy="5001369"/>
          </a:xfrm>
          <a:prstGeom prst="rect">
            <a:avLst/>
          </a:prstGeom>
          <a:noFill/>
        </p:spPr>
        <p:txBody>
          <a:bodyPr wrap="square" rtlCol="0">
            <a:spAutoFit/>
          </a:bodyPr>
          <a:lstStyle/>
          <a:p>
            <a:pPr>
              <a:spcAft>
                <a:spcPts val="600"/>
              </a:spcAft>
            </a:pPr>
            <a:r>
              <a:rPr lang="en-GB" sz="2000" dirty="0">
                <a:latin typeface="Calibri" panose="020F0502020204030204" pitchFamily="34" charset="0"/>
                <a:cs typeface="Calibri" panose="020F0502020204030204" pitchFamily="34" charset="0"/>
              </a:rPr>
              <a:t>As an example if we consider energising a long line where voltage doubling occurs on reflection of the voltage wave, then energising at a voltage zero would obviously drastically reduce the transient. The voltage zero occurs at different times on each phase so a CB with single phase mechanisms is preferred. (See diagram to the right)</a:t>
            </a:r>
          </a:p>
          <a:p>
            <a:pPr>
              <a:spcAft>
                <a:spcPts val="600"/>
              </a:spcAft>
            </a:pPr>
            <a:r>
              <a:rPr lang="en-GB" sz="2000" dirty="0">
                <a:latin typeface="Calibri" panose="020F0502020204030204" pitchFamily="34" charset="0"/>
                <a:cs typeface="Calibri" panose="020F0502020204030204" pitchFamily="34" charset="0"/>
              </a:rPr>
              <a:t>The CB must have repeatable characteristics and the accuracy is important. The second diagram shows that for a 50Hz system where each half cycle is 10ms then missing the ideal point by 1ms (18deg) will mean applying a voltage of 30% (sin 18deg) of the peak voltage of the sine wave.</a:t>
            </a:r>
          </a:p>
          <a:p>
            <a:pPr>
              <a:spcAft>
                <a:spcPts val="600"/>
              </a:spcAft>
            </a:pPr>
            <a:r>
              <a:rPr lang="en-GB" sz="2000" dirty="0">
                <a:latin typeface="Calibri" panose="020F0502020204030204" pitchFamily="34" charset="0"/>
                <a:cs typeface="Calibri" panose="020F0502020204030204" pitchFamily="34" charset="0"/>
              </a:rPr>
              <a:t>A point on wave relay is used which monitors the key parameters affecting CB closing time (e.g. hydraulic pressure, close coil voltage and temperature) and adjusts the time at which the close signal is sent to the CB to hit the desired point on wave.</a:t>
            </a: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5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83976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Point on Wave Control</a:t>
            </a: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22</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8E7BE2F-BA21-454D-B75F-E1233CC2E7D4}"/>
              </a:ext>
            </a:extLst>
          </p:cNvPr>
          <p:cNvPicPr>
            <a:picLocks noChangeAspect="1"/>
          </p:cNvPicPr>
          <p:nvPr/>
        </p:nvPicPr>
        <p:blipFill>
          <a:blip r:embed="rId3"/>
          <a:stretch>
            <a:fillRect/>
          </a:stretch>
        </p:blipFill>
        <p:spPr>
          <a:xfrm>
            <a:off x="4442311" y="1156500"/>
            <a:ext cx="7647688" cy="3468772"/>
          </a:xfrm>
          <a:prstGeom prst="rect">
            <a:avLst/>
          </a:prstGeom>
        </p:spPr>
      </p:pic>
      <p:sp>
        <p:nvSpPr>
          <p:cNvPr id="4" name="TextBox 3">
            <a:extLst>
              <a:ext uri="{FF2B5EF4-FFF2-40B4-BE49-F238E27FC236}">
                <a16:creationId xmlns:a16="http://schemas.microsoft.com/office/drawing/2014/main" id="{83B0DFD5-04CE-422B-815C-CE8115ACAFDC}"/>
              </a:ext>
            </a:extLst>
          </p:cNvPr>
          <p:cNvSpPr txBox="1"/>
          <p:nvPr/>
        </p:nvSpPr>
        <p:spPr>
          <a:xfrm>
            <a:off x="457200" y="2073729"/>
            <a:ext cx="4196443" cy="2554545"/>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However when calculating the time to send the signal, account must be taken of pre-arcing which occurs before the contacts physically touch.</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So the closing signal has to be adjusted to be sent to have the voltage zero at the pre-arc distance.</a:t>
            </a:r>
          </a:p>
        </p:txBody>
      </p:sp>
      <p:sp>
        <p:nvSpPr>
          <p:cNvPr id="5" name="TextBox 4">
            <a:extLst>
              <a:ext uri="{FF2B5EF4-FFF2-40B4-BE49-F238E27FC236}">
                <a16:creationId xmlns:a16="http://schemas.microsoft.com/office/drawing/2014/main" id="{3F3F2FF6-3B86-4414-9764-27D57B263702}"/>
              </a:ext>
            </a:extLst>
          </p:cNvPr>
          <p:cNvSpPr txBox="1"/>
          <p:nvPr/>
        </p:nvSpPr>
        <p:spPr>
          <a:xfrm>
            <a:off x="9893300" y="2235200"/>
            <a:ext cx="1433535" cy="400110"/>
          </a:xfrm>
          <a:prstGeom prst="rect">
            <a:avLst/>
          </a:prstGeom>
          <a:noFill/>
        </p:spPr>
        <p:txBody>
          <a:bodyPr wrap="square" rtlCol="0">
            <a:spAutoFit/>
          </a:bodyPr>
          <a:lstStyle/>
          <a:p>
            <a:r>
              <a:rPr lang="en-GB" sz="2000" dirty="0">
                <a:solidFill>
                  <a:schemeClr val="accent6">
                    <a:lumMod val="60000"/>
                    <a:lumOff val="40000"/>
                  </a:schemeClr>
                </a:solidFill>
                <a:latin typeface="Calibri" panose="020F0502020204030204" pitchFamily="34" charset="0"/>
                <a:cs typeface="Calibri" panose="020F0502020204030204" pitchFamily="34" charset="0"/>
              </a:rPr>
              <a:t>Pre-arcing</a:t>
            </a:r>
          </a:p>
        </p:txBody>
      </p:sp>
      <p:cxnSp>
        <p:nvCxnSpPr>
          <p:cNvPr id="7" name="Straight Arrow Connector 6">
            <a:extLst>
              <a:ext uri="{FF2B5EF4-FFF2-40B4-BE49-F238E27FC236}">
                <a16:creationId xmlns:a16="http://schemas.microsoft.com/office/drawing/2014/main" id="{07002640-AC26-4BDB-AB42-ED9DED653A33}"/>
              </a:ext>
            </a:extLst>
          </p:cNvPr>
          <p:cNvCxnSpPr/>
          <p:nvPr/>
        </p:nvCxnSpPr>
        <p:spPr bwMode="auto">
          <a:xfrm flipH="1" flipV="1">
            <a:off x="9791700" y="1613348"/>
            <a:ext cx="457200" cy="621852"/>
          </a:xfrm>
          <a:prstGeom prst="straightConnector1">
            <a:avLst/>
          </a:prstGeom>
          <a:solidFill>
            <a:schemeClr val="accent1"/>
          </a:solidFill>
          <a:ln w="19050" cap="flat" cmpd="sng" algn="ctr">
            <a:solidFill>
              <a:schemeClr val="accent6">
                <a:lumMod val="40000"/>
                <a:lumOff val="6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0C19D3EC-3A59-4BFF-95DE-C440D8551736}"/>
              </a:ext>
            </a:extLst>
          </p:cNvPr>
          <p:cNvCxnSpPr/>
          <p:nvPr/>
        </p:nvCxnSpPr>
        <p:spPr bwMode="auto">
          <a:xfrm flipH="1">
            <a:off x="9893300" y="2611479"/>
            <a:ext cx="254000" cy="1102531"/>
          </a:xfrm>
          <a:prstGeom prst="straightConnector1">
            <a:avLst/>
          </a:prstGeom>
          <a:solidFill>
            <a:schemeClr val="accent1"/>
          </a:solidFill>
          <a:ln w="19050" cap="flat" cmpd="sng" algn="ctr">
            <a:solidFill>
              <a:schemeClr val="accent6">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AA8BB052-C1A4-40F7-86AE-D9E16B64C6C2}"/>
              </a:ext>
            </a:extLst>
          </p:cNvPr>
          <p:cNvSpPr txBox="1"/>
          <p:nvPr/>
        </p:nvSpPr>
        <p:spPr>
          <a:xfrm>
            <a:off x="10401388" y="4117442"/>
            <a:ext cx="1306535" cy="707886"/>
          </a:xfrm>
          <a:prstGeom prst="rect">
            <a:avLst/>
          </a:prstGeom>
          <a:noFill/>
        </p:spPr>
        <p:txBody>
          <a:bodyPr wrap="square" rtlCol="0">
            <a:spAutoFit/>
          </a:bodyPr>
          <a:lstStyle/>
          <a:p>
            <a:r>
              <a:rPr lang="en-GB" sz="2000" dirty="0">
                <a:solidFill>
                  <a:srgbClr val="FF0000"/>
                </a:solidFill>
                <a:cs typeface="Calibri" panose="020F0502020204030204" pitchFamily="34" charset="0"/>
              </a:rPr>
              <a:t>contact touch</a:t>
            </a:r>
          </a:p>
        </p:txBody>
      </p:sp>
      <p:cxnSp>
        <p:nvCxnSpPr>
          <p:cNvPr id="15" name="Straight Arrow Connector 14">
            <a:extLst>
              <a:ext uri="{FF2B5EF4-FFF2-40B4-BE49-F238E27FC236}">
                <a16:creationId xmlns:a16="http://schemas.microsoft.com/office/drawing/2014/main" id="{56432F67-493F-4D66-9304-CB64A6C3AEB1}"/>
              </a:ext>
            </a:extLst>
          </p:cNvPr>
          <p:cNvCxnSpPr>
            <a:stCxn id="13" idx="0"/>
            <a:endCxn id="13" idx="0"/>
          </p:cNvCxnSpPr>
          <p:nvPr/>
        </p:nvCxnSpPr>
        <p:spPr bwMode="auto">
          <a:xfrm>
            <a:off x="11054656" y="4117442"/>
            <a:ext cx="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Arrow: Down 18">
            <a:extLst>
              <a:ext uri="{FF2B5EF4-FFF2-40B4-BE49-F238E27FC236}">
                <a16:creationId xmlns:a16="http://schemas.microsoft.com/office/drawing/2014/main" id="{6B02AF56-0701-4638-9686-FEDBF57EB4F1}"/>
              </a:ext>
            </a:extLst>
          </p:cNvPr>
          <p:cNvSpPr/>
          <p:nvPr/>
        </p:nvSpPr>
        <p:spPr bwMode="auto">
          <a:xfrm rot="10800000">
            <a:off x="9955196" y="4063200"/>
            <a:ext cx="409607" cy="535697"/>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anose="020B0604020202020204" pitchFamily="34" charset="0"/>
            </a:endParaRPr>
          </a:p>
        </p:txBody>
      </p:sp>
      <p:cxnSp>
        <p:nvCxnSpPr>
          <p:cNvPr id="23" name="Straight Connector 22">
            <a:extLst>
              <a:ext uri="{FF2B5EF4-FFF2-40B4-BE49-F238E27FC236}">
                <a16:creationId xmlns:a16="http://schemas.microsoft.com/office/drawing/2014/main" id="{815B86A0-864F-461C-832C-7158AA3C7465}"/>
              </a:ext>
            </a:extLst>
          </p:cNvPr>
          <p:cNvCxnSpPr/>
          <p:nvPr/>
        </p:nvCxnSpPr>
        <p:spPr bwMode="auto">
          <a:xfrm flipV="1">
            <a:off x="10160000" y="2984500"/>
            <a:ext cx="0" cy="106064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6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000249" y="310486"/>
            <a:ext cx="8286750" cy="1447800"/>
          </a:xfrm>
        </p:spPr>
        <p:txBody>
          <a:bodyPr/>
          <a:lstStyle/>
          <a:p>
            <a:r>
              <a:rPr lang="en-US" altLang="en-US" sz="4000" dirty="0">
                <a:latin typeface="Calibri" panose="020F0502020204030204" pitchFamily="34" charset="0"/>
                <a:cs typeface="Calibri" panose="020F0502020204030204" pitchFamily="34" charset="0"/>
              </a:rPr>
              <a:t>First set of Questions </a:t>
            </a:r>
          </a:p>
        </p:txBody>
      </p:sp>
      <p:sp>
        <p:nvSpPr>
          <p:cNvPr id="2" name="Slide Number Placeholder 1">
            <a:extLst>
              <a:ext uri="{FF2B5EF4-FFF2-40B4-BE49-F238E27FC236}">
                <a16:creationId xmlns:a16="http://schemas.microsoft.com/office/drawing/2014/main" id="{FE21CBC9-35F6-46CF-B5FB-1EF727A8E809}"/>
              </a:ext>
            </a:extLst>
          </p:cNvPr>
          <p:cNvSpPr>
            <a:spLocks noGrp="1"/>
          </p:cNvSpPr>
          <p:nvPr>
            <p:ph type="sldNum" sz="quarter" idx="12"/>
          </p:nvPr>
        </p:nvSpPr>
        <p:spPr/>
        <p:txBody>
          <a:bodyPr/>
          <a:lstStyle/>
          <a:p>
            <a:fld id="{6F67E9FB-9D71-4787-B906-3E75B35EB071}" type="slidenum">
              <a:rPr lang="en-US" altLang="en-US" sz="1200" smtClean="0">
                <a:solidFill>
                  <a:srgbClr val="000000"/>
                </a:solidFill>
                <a:latin typeface="Calibri" panose="020F0502020204030204" pitchFamily="34" charset="0"/>
                <a:cs typeface="Calibri" panose="020F0502020204030204" pitchFamily="34" charset="0"/>
              </a:rPr>
              <a:pPr/>
              <a:t>23</a:t>
            </a:fld>
            <a:endParaRPr lang="en-US" altLang="en-US"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74EB27A-0828-4CB6-A16A-C590523EC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733" y="1392737"/>
            <a:ext cx="7089883" cy="5317412"/>
          </a:xfrm>
          <a:prstGeom prst="rect">
            <a:avLst/>
          </a:prstGeom>
        </p:spPr>
      </p:pic>
    </p:spTree>
    <p:extLst>
      <p:ext uri="{BB962C8B-B14F-4D97-AF65-F5344CB8AC3E}">
        <p14:creationId xmlns:p14="http://schemas.microsoft.com/office/powerpoint/2010/main" val="177312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Use of Auto-Reclose</a:t>
            </a:r>
          </a:p>
          <a:p>
            <a:pPr fontAlgn="base">
              <a:spcBef>
                <a:spcPct val="10000"/>
              </a:spcBef>
              <a:spcAft>
                <a:spcPct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most common form of automatic switching is auto-reclosing applied to overhead line circuits.</a:t>
            </a:r>
          </a:p>
          <a:p>
            <a:pPr fontAlgn="base">
              <a:spcBef>
                <a:spcPct val="10000"/>
              </a:spcBef>
              <a:spcAft>
                <a:spcPct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In the early days operators soon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realised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that when an overhead line tripped out of service in the majority of cases the fault was transient in nature and that if the circuit was reclosed then the circuit would return to service without any need for intervention.</a:t>
            </a:r>
          </a:p>
          <a:p>
            <a:pPr fontAlgn="base">
              <a:spcBef>
                <a:spcPct val="10000"/>
              </a:spcBef>
              <a:spcAft>
                <a:spcPct val="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With transient faults once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the fault arc has been extinguished and a short time allowed for the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ionised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air to clear from the fault vicinity the insulation strength of the air is fully restored and satisfactory for service</a:t>
            </a:r>
            <a:r>
              <a:rPr lang="en-US" sz="2400" dirty="0">
                <a:latin typeface="Calibri" panose="020F0502020204030204" pitchFamily="34" charset="0"/>
                <a:ea typeface="Times New Roman" panose="02020603050405020304" pitchFamily="18" charset="0"/>
                <a:cs typeface="Times New Roman" panose="02020603050405020304" pitchFamily="18" charset="0"/>
              </a:rPr>
              <a:t>.</a:t>
            </a:r>
          </a:p>
          <a:p>
            <a:pPr fontAlgn="base">
              <a:spcBef>
                <a:spcPct val="10000"/>
              </a:spcBef>
              <a:spcAft>
                <a:spcPct val="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Originally the reclosing was done manually by the operators but faster automatic re-closing can assist in maintaining system stability or system integrity under some fault conditions.</a:t>
            </a: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24</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635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895627" y="1137097"/>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Types of Auto-Reclose</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There are various different types of auto-reclose as follows:-</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Single pole – only the faulted phase is opened and then reclosed.</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Three pole – all three poles open and reclose even for single phase faults.</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High Speed – reclosure takes place in less than one second.</a:t>
            </a:r>
          </a:p>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Delayed – reclosure is time delayed for a period usually 10-30 seconds.</a:t>
            </a:r>
          </a:p>
          <a:p>
            <a:pPr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Which type of auto-reclose is used depends upon a number of factors:-</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If the CB is fitted with single phase or three phase mechanism.</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If the network is weak with limited interconnections then three phase reclose could split the network. This leads to the use of high speed single phase auto-reclose on such networks.</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If three phase high speed is used there is a large risk of instability if the fault is persistent and not transient. This leads to the use of three phase delayed auto-reclose on strong highly interconnected networks.</a:t>
            </a:r>
          </a:p>
          <a:p>
            <a:pPr marL="342900" indent="-342900" fontAlgn="base">
              <a:spcBef>
                <a:spcPct val="10000"/>
              </a:spcBef>
              <a:spcAft>
                <a:spcPct val="0"/>
              </a:spcAft>
            </a:pPr>
            <a:endParaRPr lang="en-US" altLang="en-US" sz="2400" dirty="0">
              <a:solidFill>
                <a:srgbClr val="000000"/>
              </a:solidFill>
              <a:latin typeface="Calibri" panose="020F0502020204030204" pitchFamily="34" charset="0"/>
              <a:cs typeface="Calibri" panose="020F0502020204030204" pitchFamily="34" charset="0"/>
            </a:endParaRPr>
          </a:p>
          <a:p>
            <a:pPr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25</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5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76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17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Operation of Auto-Reclose</a:t>
            </a:r>
          </a:p>
          <a:p>
            <a:pPr fontAlgn="base">
              <a:spcBef>
                <a:spcPct val="10000"/>
              </a:spcBef>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On distribution level circuits multiple attempts to reclose the circuit are allowed.</a:t>
            </a:r>
          </a:p>
          <a:p>
            <a:pPr fontAlgn="base">
              <a:spcBef>
                <a:spcPct val="10000"/>
              </a:spcBef>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O</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 transmission circuits it is normal to only perform one auto-reclose. </a:t>
            </a:r>
          </a:p>
          <a:p>
            <a:pPr fontAlgn="base">
              <a:spcBef>
                <a:spcPct val="10000"/>
              </a:spcBef>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If the auto-reclose is unsuccessful then the circuit will remain out of service. </a:t>
            </a:r>
          </a:p>
          <a:p>
            <a:pPr fontAlgn="base">
              <a:spcBef>
                <a:spcPct val="10000"/>
              </a:spcBef>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If the reclosure is successful then the auto-reclose relay resets and is available to reclose again on a later fault. </a:t>
            </a:r>
          </a:p>
          <a:p>
            <a:pPr fontAlgn="base">
              <a:spcBef>
                <a:spcPct val="10000"/>
              </a:spcBef>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Judging whether or not the reclosure was successful or not is usually done by seeing how long the circuit remains in service after being reclosed. This time is known as the reclaim time and is usually about two seconds.</a:t>
            </a:r>
          </a:p>
          <a:p>
            <a:pPr fontAlgn="base">
              <a:spcBef>
                <a:spcPct val="10000"/>
              </a:spcBef>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The auto-reclose will be locked out if the CB is not in a suitable condition for closing. (low hydraulic pressure, low gas pressure etc.)</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26</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722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7"/>
            <a:ext cx="10400745" cy="102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Auto-isolation within Auto-Reclose</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27</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6" name="Line 4">
            <a:extLst>
              <a:ext uri="{FF2B5EF4-FFF2-40B4-BE49-F238E27FC236}">
                <a16:creationId xmlns:a16="http://schemas.microsoft.com/office/drawing/2014/main" id="{3D23EF46-9D5B-49FD-9440-530D3701BF71}"/>
              </a:ext>
            </a:extLst>
          </p:cNvPr>
          <p:cNvSpPr>
            <a:spLocks noChangeShapeType="1"/>
          </p:cNvSpPr>
          <p:nvPr/>
        </p:nvSpPr>
        <p:spPr bwMode="auto">
          <a:xfrm>
            <a:off x="5130384" y="2584451"/>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ext Box 5">
            <a:extLst>
              <a:ext uri="{FF2B5EF4-FFF2-40B4-BE49-F238E27FC236}">
                <a16:creationId xmlns:a16="http://schemas.microsoft.com/office/drawing/2014/main" id="{A469AB86-B093-42A8-B4AA-46AFAED267A7}"/>
              </a:ext>
            </a:extLst>
          </p:cNvPr>
          <p:cNvSpPr txBox="1">
            <a:spLocks noChangeArrowheads="1"/>
          </p:cNvSpPr>
          <p:nvPr/>
        </p:nvSpPr>
        <p:spPr bwMode="auto">
          <a:xfrm>
            <a:off x="5851108" y="2441576"/>
            <a:ext cx="236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a:latin typeface="Times New Roman" panose="02020603050405020304" pitchFamily="18" charset="0"/>
              </a:rPr>
              <a:t>X</a:t>
            </a:r>
          </a:p>
        </p:txBody>
      </p:sp>
      <p:sp>
        <p:nvSpPr>
          <p:cNvPr id="8" name="Line 6">
            <a:extLst>
              <a:ext uri="{FF2B5EF4-FFF2-40B4-BE49-F238E27FC236}">
                <a16:creationId xmlns:a16="http://schemas.microsoft.com/office/drawing/2014/main" id="{CF0C24E8-98E7-4A17-976E-18B507EFACAE}"/>
              </a:ext>
            </a:extLst>
          </p:cNvPr>
          <p:cNvSpPr>
            <a:spLocks noChangeShapeType="1"/>
          </p:cNvSpPr>
          <p:nvPr/>
        </p:nvSpPr>
        <p:spPr bwMode="auto">
          <a:xfrm>
            <a:off x="6282908" y="2584451"/>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8">
            <a:extLst>
              <a:ext uri="{FF2B5EF4-FFF2-40B4-BE49-F238E27FC236}">
                <a16:creationId xmlns:a16="http://schemas.microsoft.com/office/drawing/2014/main" id="{3E5A2649-E15D-49A6-B5DB-A9A9123F5A59}"/>
              </a:ext>
            </a:extLst>
          </p:cNvPr>
          <p:cNvSpPr>
            <a:spLocks noChangeShapeType="1"/>
          </p:cNvSpPr>
          <p:nvPr/>
        </p:nvSpPr>
        <p:spPr bwMode="auto">
          <a:xfrm>
            <a:off x="6930608" y="2584451"/>
            <a:ext cx="0" cy="571500"/>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9">
            <a:extLst>
              <a:ext uri="{FF2B5EF4-FFF2-40B4-BE49-F238E27FC236}">
                <a16:creationId xmlns:a16="http://schemas.microsoft.com/office/drawing/2014/main" id="{04F3C1DE-55DA-4EF6-9F33-62834429605D}"/>
              </a:ext>
            </a:extLst>
          </p:cNvPr>
          <p:cNvSpPr>
            <a:spLocks noChangeShapeType="1"/>
          </p:cNvSpPr>
          <p:nvPr/>
        </p:nvSpPr>
        <p:spPr bwMode="auto">
          <a:xfrm>
            <a:off x="6930608" y="3155951"/>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10">
            <a:extLst>
              <a:ext uri="{FF2B5EF4-FFF2-40B4-BE49-F238E27FC236}">
                <a16:creationId xmlns:a16="http://schemas.microsoft.com/office/drawing/2014/main" id="{8299AFC8-C396-4E6D-8849-F7250F6634E3}"/>
              </a:ext>
            </a:extLst>
          </p:cNvPr>
          <p:cNvSpPr>
            <a:spLocks noChangeShapeType="1"/>
          </p:cNvSpPr>
          <p:nvPr/>
        </p:nvSpPr>
        <p:spPr bwMode="auto">
          <a:xfrm>
            <a:off x="6930608" y="3155951"/>
            <a:ext cx="0" cy="785812"/>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Text Box 11">
            <a:extLst>
              <a:ext uri="{FF2B5EF4-FFF2-40B4-BE49-F238E27FC236}">
                <a16:creationId xmlns:a16="http://schemas.microsoft.com/office/drawing/2014/main" id="{510650A5-C1BD-483C-A716-D5EECD2DCE67}"/>
              </a:ext>
            </a:extLst>
          </p:cNvPr>
          <p:cNvSpPr txBox="1">
            <a:spLocks noChangeArrowheads="1"/>
          </p:cNvSpPr>
          <p:nvPr/>
        </p:nvSpPr>
        <p:spPr bwMode="auto">
          <a:xfrm>
            <a:off x="6786146" y="4013201"/>
            <a:ext cx="236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a:latin typeface="Times New Roman" panose="02020603050405020304" pitchFamily="18" charset="0"/>
              </a:rPr>
              <a:t>X</a:t>
            </a:r>
          </a:p>
        </p:txBody>
      </p:sp>
      <p:sp>
        <p:nvSpPr>
          <p:cNvPr id="14" name="Line 13">
            <a:extLst>
              <a:ext uri="{FF2B5EF4-FFF2-40B4-BE49-F238E27FC236}">
                <a16:creationId xmlns:a16="http://schemas.microsoft.com/office/drawing/2014/main" id="{AA104FEB-6131-4829-BEA3-287A5F43B328}"/>
              </a:ext>
            </a:extLst>
          </p:cNvPr>
          <p:cNvSpPr>
            <a:spLocks noChangeShapeType="1"/>
          </p:cNvSpPr>
          <p:nvPr/>
        </p:nvSpPr>
        <p:spPr bwMode="auto">
          <a:xfrm>
            <a:off x="6930608" y="4298951"/>
            <a:ext cx="0" cy="428625"/>
          </a:xfrm>
          <a:prstGeom prst="line">
            <a:avLst/>
          </a:prstGeom>
          <a:noFill/>
          <a:ln w="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17">
            <a:extLst>
              <a:ext uri="{FF2B5EF4-FFF2-40B4-BE49-F238E27FC236}">
                <a16:creationId xmlns:a16="http://schemas.microsoft.com/office/drawing/2014/main" id="{A5B7B88D-E1FE-43C5-8E17-1D27621396F1}"/>
              </a:ext>
            </a:extLst>
          </p:cNvPr>
          <p:cNvSpPr>
            <a:spLocks noChangeShapeType="1"/>
          </p:cNvSpPr>
          <p:nvPr/>
        </p:nvSpPr>
        <p:spPr bwMode="auto">
          <a:xfrm flipH="1">
            <a:off x="7722771" y="2441576"/>
            <a:ext cx="287337"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18">
            <a:extLst>
              <a:ext uri="{FF2B5EF4-FFF2-40B4-BE49-F238E27FC236}">
                <a16:creationId xmlns:a16="http://schemas.microsoft.com/office/drawing/2014/main" id="{5D650276-BE52-455E-91D2-CC5AC4714EA9}"/>
              </a:ext>
            </a:extLst>
          </p:cNvPr>
          <p:cNvSpPr>
            <a:spLocks noChangeShapeType="1"/>
          </p:cNvSpPr>
          <p:nvPr/>
        </p:nvSpPr>
        <p:spPr bwMode="auto">
          <a:xfrm>
            <a:off x="8030746" y="2584451"/>
            <a:ext cx="1255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Text Box 19">
            <a:extLst>
              <a:ext uri="{FF2B5EF4-FFF2-40B4-BE49-F238E27FC236}">
                <a16:creationId xmlns:a16="http://schemas.microsoft.com/office/drawing/2014/main" id="{FC42FEDD-F2B6-4D74-ABDD-F9421B9AAC2C}"/>
              </a:ext>
            </a:extLst>
          </p:cNvPr>
          <p:cNvSpPr txBox="1">
            <a:spLocks noChangeArrowheads="1"/>
          </p:cNvSpPr>
          <p:nvPr/>
        </p:nvSpPr>
        <p:spPr bwMode="auto">
          <a:xfrm>
            <a:off x="9358898" y="2096877"/>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dirty="0">
                <a:latin typeface="Times New Roman" panose="02020603050405020304" pitchFamily="18" charset="0"/>
              </a:rPr>
              <a:t>OHL</a:t>
            </a:r>
          </a:p>
        </p:txBody>
      </p:sp>
      <p:sp>
        <p:nvSpPr>
          <p:cNvPr id="18" name="Line 23">
            <a:extLst>
              <a:ext uri="{FF2B5EF4-FFF2-40B4-BE49-F238E27FC236}">
                <a16:creationId xmlns:a16="http://schemas.microsoft.com/office/drawing/2014/main" id="{76386140-74A8-4BF9-9878-0F7841752467}"/>
              </a:ext>
            </a:extLst>
          </p:cNvPr>
          <p:cNvSpPr>
            <a:spLocks noChangeShapeType="1"/>
          </p:cNvSpPr>
          <p:nvPr/>
        </p:nvSpPr>
        <p:spPr bwMode="auto">
          <a:xfrm flipV="1">
            <a:off x="7951171" y="3155949"/>
            <a:ext cx="1162627"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33">
            <a:extLst>
              <a:ext uri="{FF2B5EF4-FFF2-40B4-BE49-F238E27FC236}">
                <a16:creationId xmlns:a16="http://schemas.microsoft.com/office/drawing/2014/main" id="{08AAEB64-80F8-4189-BB69-83FCCCC05C7C}"/>
              </a:ext>
            </a:extLst>
          </p:cNvPr>
          <p:cNvSpPr txBox="1">
            <a:spLocks noChangeArrowheads="1"/>
          </p:cNvSpPr>
          <p:nvPr/>
        </p:nvSpPr>
        <p:spPr bwMode="auto">
          <a:xfrm>
            <a:off x="7495757" y="3392259"/>
            <a:ext cx="741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dirty="0">
                <a:latin typeface="Times New Roman" panose="02020603050405020304" pitchFamily="18" charset="0"/>
              </a:rPr>
              <a:t>X 113</a:t>
            </a:r>
          </a:p>
        </p:txBody>
      </p:sp>
      <p:sp>
        <p:nvSpPr>
          <p:cNvPr id="20" name="Text Box 35">
            <a:extLst>
              <a:ext uri="{FF2B5EF4-FFF2-40B4-BE49-F238E27FC236}">
                <a16:creationId xmlns:a16="http://schemas.microsoft.com/office/drawing/2014/main" id="{AFAC7354-ACB1-4F67-A6E7-EF8C90B046D2}"/>
              </a:ext>
            </a:extLst>
          </p:cNvPr>
          <p:cNvSpPr txBox="1">
            <a:spLocks noChangeArrowheads="1"/>
          </p:cNvSpPr>
          <p:nvPr/>
        </p:nvSpPr>
        <p:spPr bwMode="auto">
          <a:xfrm>
            <a:off x="7290971" y="4017963"/>
            <a:ext cx="739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dirty="0">
                <a:latin typeface="Times New Roman" panose="02020603050405020304" pitchFamily="18" charset="0"/>
              </a:rPr>
              <a:t>X 420</a:t>
            </a:r>
          </a:p>
        </p:txBody>
      </p:sp>
      <p:cxnSp>
        <p:nvCxnSpPr>
          <p:cNvPr id="3" name="Straight Connector 2">
            <a:extLst>
              <a:ext uri="{FF2B5EF4-FFF2-40B4-BE49-F238E27FC236}">
                <a16:creationId xmlns:a16="http://schemas.microsoft.com/office/drawing/2014/main" id="{58BE8703-D1E6-41BE-8647-76CAD7D2B283}"/>
              </a:ext>
            </a:extLst>
          </p:cNvPr>
          <p:cNvCxnSpPr/>
          <p:nvPr/>
        </p:nvCxnSpPr>
        <p:spPr bwMode="auto">
          <a:xfrm flipV="1">
            <a:off x="7651333" y="2984500"/>
            <a:ext cx="287338" cy="3429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Oval 3">
            <a:extLst>
              <a:ext uri="{FF2B5EF4-FFF2-40B4-BE49-F238E27FC236}">
                <a16:creationId xmlns:a16="http://schemas.microsoft.com/office/drawing/2014/main" id="{52EE6B19-4E13-4DCB-AF9C-D5FF35BD5D14}"/>
              </a:ext>
            </a:extLst>
          </p:cNvPr>
          <p:cNvSpPr/>
          <p:nvPr/>
        </p:nvSpPr>
        <p:spPr bwMode="auto">
          <a:xfrm>
            <a:off x="9315619" y="2952750"/>
            <a:ext cx="403642" cy="406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21" name="Arc 20">
            <a:extLst>
              <a:ext uri="{FF2B5EF4-FFF2-40B4-BE49-F238E27FC236}">
                <a16:creationId xmlns:a16="http://schemas.microsoft.com/office/drawing/2014/main" id="{34F7EC50-4AB8-414A-987A-712DE3735BD7}"/>
              </a:ext>
            </a:extLst>
          </p:cNvPr>
          <p:cNvSpPr/>
          <p:nvPr/>
        </p:nvSpPr>
        <p:spPr bwMode="auto">
          <a:xfrm rot="5400000" flipH="1" flipV="1">
            <a:off x="9250694" y="2773660"/>
            <a:ext cx="671502" cy="1025626"/>
          </a:xfrm>
          <a:prstGeom prst="arc">
            <a:avLst>
              <a:gd name="adj1" fmla="val 17072282"/>
              <a:gd name="adj2" fmla="val 2053451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AD584043-999D-4997-B0CA-9FFF91C73FA0}"/>
              </a:ext>
            </a:extLst>
          </p:cNvPr>
          <p:cNvSpPr txBox="1"/>
          <p:nvPr/>
        </p:nvSpPr>
        <p:spPr>
          <a:xfrm>
            <a:off x="11471293" y="2406652"/>
            <a:ext cx="720707" cy="369332"/>
          </a:xfrm>
          <a:prstGeom prst="rect">
            <a:avLst/>
          </a:prstGeom>
          <a:noFill/>
        </p:spPr>
        <p:txBody>
          <a:bodyPr wrap="square" rtlCol="0">
            <a:spAutoFit/>
          </a:bodyPr>
          <a:lstStyle/>
          <a:p>
            <a:r>
              <a:rPr lang="en-GB" b="1" dirty="0"/>
              <a:t>X</a:t>
            </a:r>
          </a:p>
        </p:txBody>
      </p:sp>
      <p:sp>
        <p:nvSpPr>
          <p:cNvPr id="26" name="TextBox 25">
            <a:extLst>
              <a:ext uri="{FF2B5EF4-FFF2-40B4-BE49-F238E27FC236}">
                <a16:creationId xmlns:a16="http://schemas.microsoft.com/office/drawing/2014/main" id="{2CFEEBE4-B993-437B-86CD-F98532352A26}"/>
              </a:ext>
            </a:extLst>
          </p:cNvPr>
          <p:cNvSpPr txBox="1"/>
          <p:nvPr/>
        </p:nvSpPr>
        <p:spPr>
          <a:xfrm>
            <a:off x="9961248" y="2971283"/>
            <a:ext cx="720707" cy="369332"/>
          </a:xfrm>
          <a:prstGeom prst="rect">
            <a:avLst/>
          </a:prstGeom>
          <a:noFill/>
        </p:spPr>
        <p:txBody>
          <a:bodyPr wrap="square" rtlCol="0">
            <a:spAutoFit/>
          </a:bodyPr>
          <a:lstStyle/>
          <a:p>
            <a:r>
              <a:rPr lang="en-GB" b="1" dirty="0"/>
              <a:t>X</a:t>
            </a:r>
          </a:p>
        </p:txBody>
      </p:sp>
      <p:cxnSp>
        <p:nvCxnSpPr>
          <p:cNvPr id="25" name="Straight Connector 24">
            <a:extLst>
              <a:ext uri="{FF2B5EF4-FFF2-40B4-BE49-F238E27FC236}">
                <a16:creationId xmlns:a16="http://schemas.microsoft.com/office/drawing/2014/main" id="{B153C3A5-4843-4085-9102-79F22CCA071A}"/>
              </a:ext>
            </a:extLst>
          </p:cNvPr>
          <p:cNvCxnSpPr>
            <a:stCxn id="4" idx="6"/>
          </p:cNvCxnSpPr>
          <p:nvPr/>
        </p:nvCxnSpPr>
        <p:spPr bwMode="auto">
          <a:xfrm>
            <a:off x="9719261" y="3155950"/>
            <a:ext cx="32008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F124C28A-4FCE-44A5-9D7B-C7E8DA453994}"/>
              </a:ext>
            </a:extLst>
          </p:cNvPr>
          <p:cNvSpPr txBox="1"/>
          <p:nvPr/>
        </p:nvSpPr>
        <p:spPr>
          <a:xfrm>
            <a:off x="10384809" y="2901950"/>
            <a:ext cx="1008062" cy="338554"/>
          </a:xfrm>
          <a:prstGeom prst="rect">
            <a:avLst/>
          </a:prstGeom>
          <a:noFill/>
        </p:spPr>
        <p:txBody>
          <a:bodyPr wrap="square" rtlCol="0">
            <a:spAutoFit/>
          </a:bodyPr>
          <a:lstStyle/>
          <a:p>
            <a:r>
              <a:rPr lang="en-GB" sz="1600" b="1" dirty="0">
                <a:latin typeface="Times New Roman" panose="02020603050405020304" pitchFamily="18" charset="0"/>
                <a:cs typeface="Times New Roman" panose="02020603050405020304" pitchFamily="18" charset="0"/>
              </a:rPr>
              <a:t>SGT</a:t>
            </a:r>
          </a:p>
        </p:txBody>
      </p:sp>
      <p:sp>
        <p:nvSpPr>
          <p:cNvPr id="30" name="Text Box 35">
            <a:extLst>
              <a:ext uri="{FF2B5EF4-FFF2-40B4-BE49-F238E27FC236}">
                <a16:creationId xmlns:a16="http://schemas.microsoft.com/office/drawing/2014/main" id="{CDF3E091-B458-41CC-86D6-DA6232DAB1CD}"/>
              </a:ext>
            </a:extLst>
          </p:cNvPr>
          <p:cNvSpPr txBox="1">
            <a:spLocks noChangeArrowheads="1"/>
          </p:cNvSpPr>
          <p:nvPr/>
        </p:nvSpPr>
        <p:spPr bwMode="auto">
          <a:xfrm>
            <a:off x="5622291" y="2125093"/>
            <a:ext cx="739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dirty="0">
                <a:latin typeface="Times New Roman" panose="02020603050405020304" pitchFamily="18" charset="0"/>
              </a:rPr>
              <a:t>X 120</a:t>
            </a:r>
          </a:p>
        </p:txBody>
      </p:sp>
      <p:sp>
        <p:nvSpPr>
          <p:cNvPr id="31" name="Text Box 33">
            <a:extLst>
              <a:ext uri="{FF2B5EF4-FFF2-40B4-BE49-F238E27FC236}">
                <a16:creationId xmlns:a16="http://schemas.microsoft.com/office/drawing/2014/main" id="{37C1959D-8F1E-406B-BCF2-479BFE8CCE3D}"/>
              </a:ext>
            </a:extLst>
          </p:cNvPr>
          <p:cNvSpPr txBox="1">
            <a:spLocks noChangeArrowheads="1"/>
          </p:cNvSpPr>
          <p:nvPr/>
        </p:nvSpPr>
        <p:spPr bwMode="auto">
          <a:xfrm>
            <a:off x="7566494" y="2047306"/>
            <a:ext cx="741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dirty="0">
                <a:latin typeface="Times New Roman" panose="02020603050405020304" pitchFamily="18" charset="0"/>
              </a:rPr>
              <a:t>X 103</a:t>
            </a:r>
          </a:p>
        </p:txBody>
      </p:sp>
      <p:sp>
        <p:nvSpPr>
          <p:cNvPr id="29" name="TextBox 28">
            <a:extLst>
              <a:ext uri="{FF2B5EF4-FFF2-40B4-BE49-F238E27FC236}">
                <a16:creationId xmlns:a16="http://schemas.microsoft.com/office/drawing/2014/main" id="{829C42D3-9132-4940-AA7E-E36E5FDFB644}"/>
              </a:ext>
            </a:extLst>
          </p:cNvPr>
          <p:cNvSpPr txBox="1"/>
          <p:nvPr/>
        </p:nvSpPr>
        <p:spPr>
          <a:xfrm>
            <a:off x="787399" y="2162983"/>
            <a:ext cx="4273134" cy="3046988"/>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Auto-reclosing in the event of a fault is specific to overhead line circuits, however, automatic switching of other circuits may be integrated into an auto-reclose sequence. </a:t>
            </a:r>
          </a:p>
          <a:p>
            <a:r>
              <a:rPr lang="en-US" sz="2400" dirty="0">
                <a:latin typeface="Calibri" panose="020F0502020204030204" pitchFamily="34" charset="0"/>
                <a:cs typeface="Times New Roman" panose="02020603050405020304" pitchFamily="18" charset="0"/>
              </a:rPr>
              <a:t>Consider a mesh corner with OHL and SGT connected.</a:t>
            </a:r>
            <a:endParaRPr lang="en-GB" sz="2400" dirty="0"/>
          </a:p>
        </p:txBody>
      </p:sp>
      <p:sp>
        <p:nvSpPr>
          <p:cNvPr id="501760" name="TextBox 501759">
            <a:extLst>
              <a:ext uri="{FF2B5EF4-FFF2-40B4-BE49-F238E27FC236}">
                <a16:creationId xmlns:a16="http://schemas.microsoft.com/office/drawing/2014/main" id="{1DE1F724-1D1F-4CA8-A717-2668481BE692}"/>
              </a:ext>
            </a:extLst>
          </p:cNvPr>
          <p:cNvSpPr txBox="1"/>
          <p:nvPr/>
        </p:nvSpPr>
        <p:spPr>
          <a:xfrm>
            <a:off x="670719" y="5090259"/>
            <a:ext cx="5298658"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For a fault </a:t>
            </a:r>
            <a:r>
              <a:rPr lang="en-US" altLang="en-US" sz="2000" dirty="0">
                <a:solidFill>
                  <a:srgbClr val="000000"/>
                </a:solidFill>
                <a:latin typeface="Calibri" panose="020F0502020204030204" pitchFamily="34" charset="0"/>
                <a:cs typeface="Calibri" panose="020F0502020204030204" pitchFamily="34" charset="0"/>
              </a:rPr>
              <a:t>on the </a:t>
            </a:r>
            <a:r>
              <a:rPr lang="en-US" altLang="en-US" sz="2000" dirty="0" err="1">
                <a:solidFill>
                  <a:srgbClr val="000000"/>
                </a:solidFill>
                <a:latin typeface="Calibri" panose="020F0502020204030204" pitchFamily="34" charset="0"/>
                <a:cs typeface="Calibri" panose="020F0502020204030204" pitchFamily="34" charset="0"/>
              </a:rPr>
              <a:t>supergrid</a:t>
            </a:r>
            <a:r>
              <a:rPr lang="en-US" altLang="en-US" sz="2000" dirty="0">
                <a:solidFill>
                  <a:srgbClr val="000000"/>
                </a:solidFill>
                <a:latin typeface="Calibri" panose="020F0502020204030204" pitchFamily="34" charset="0"/>
                <a:cs typeface="Calibri" panose="020F0502020204030204" pitchFamily="34" charset="0"/>
              </a:rPr>
              <a:t> transformer SGT all of the CBs X120, X420, X405 and T10 open.</a:t>
            </a:r>
          </a:p>
          <a:p>
            <a:pPr marL="342900" indent="-342900">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Then disconnector X113 is automatically opened with a check that there is no neutral current in the transformer.</a:t>
            </a:r>
            <a:endParaRPr lang="en-GB" sz="2000" dirty="0">
              <a:latin typeface="Calibri" panose="020F0502020204030204" pitchFamily="34" charset="0"/>
              <a:cs typeface="Calibri" panose="020F0502020204030204" pitchFamily="34" charset="0"/>
            </a:endParaRPr>
          </a:p>
        </p:txBody>
      </p:sp>
      <p:sp>
        <p:nvSpPr>
          <p:cNvPr id="35" name="Text Box 33">
            <a:extLst>
              <a:ext uri="{FF2B5EF4-FFF2-40B4-BE49-F238E27FC236}">
                <a16:creationId xmlns:a16="http://schemas.microsoft.com/office/drawing/2014/main" id="{D6C45C65-E03A-4EBB-90EB-9EEA87AB3481}"/>
              </a:ext>
            </a:extLst>
          </p:cNvPr>
          <p:cNvSpPr txBox="1">
            <a:spLocks noChangeArrowheads="1"/>
          </p:cNvSpPr>
          <p:nvPr/>
        </p:nvSpPr>
        <p:spPr bwMode="auto">
          <a:xfrm>
            <a:off x="11234433" y="2087322"/>
            <a:ext cx="741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dirty="0">
                <a:latin typeface="Times New Roman" panose="02020603050405020304" pitchFamily="18" charset="0"/>
              </a:rPr>
              <a:t>X 405</a:t>
            </a:r>
          </a:p>
        </p:txBody>
      </p:sp>
      <p:cxnSp>
        <p:nvCxnSpPr>
          <p:cNvPr id="501763" name="Straight Connector 501762">
            <a:extLst>
              <a:ext uri="{FF2B5EF4-FFF2-40B4-BE49-F238E27FC236}">
                <a16:creationId xmlns:a16="http://schemas.microsoft.com/office/drawing/2014/main" id="{72414F9C-10AC-42D3-BF92-B535B60FE838}"/>
              </a:ext>
            </a:extLst>
          </p:cNvPr>
          <p:cNvCxnSpPr/>
          <p:nvPr/>
        </p:nvCxnSpPr>
        <p:spPr bwMode="auto">
          <a:xfrm>
            <a:off x="9575800" y="2584451"/>
            <a:ext cx="46355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D59FE147-0BCB-4567-9380-D8C59E8DC1BB}"/>
              </a:ext>
            </a:extLst>
          </p:cNvPr>
          <p:cNvCxnSpPr>
            <a:endCxn id="23" idx="1"/>
          </p:cNvCxnSpPr>
          <p:nvPr/>
        </p:nvCxnSpPr>
        <p:spPr bwMode="auto">
          <a:xfrm>
            <a:off x="10218405" y="2584451"/>
            <a:ext cx="1252888" cy="68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35">
            <a:extLst>
              <a:ext uri="{FF2B5EF4-FFF2-40B4-BE49-F238E27FC236}">
                <a16:creationId xmlns:a16="http://schemas.microsoft.com/office/drawing/2014/main" id="{D119153D-FF27-41B9-A455-338E880CB52F}"/>
              </a:ext>
            </a:extLst>
          </p:cNvPr>
          <p:cNvSpPr txBox="1">
            <a:spLocks noChangeArrowheads="1"/>
          </p:cNvSpPr>
          <p:nvPr/>
        </p:nvSpPr>
        <p:spPr bwMode="auto">
          <a:xfrm>
            <a:off x="9879305" y="3382861"/>
            <a:ext cx="739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Debevic Circular" pitchFamily="2" charset="0"/>
              </a:defRPr>
            </a:lvl1pPr>
            <a:lvl2pPr marL="742950" indent="-285750">
              <a:defRPr>
                <a:solidFill>
                  <a:schemeClr val="tx1"/>
                </a:solidFill>
                <a:latin typeface="Debevic Circular" pitchFamily="2" charset="0"/>
              </a:defRPr>
            </a:lvl2pPr>
            <a:lvl3pPr marL="1143000" indent="-228600">
              <a:defRPr>
                <a:solidFill>
                  <a:schemeClr val="tx1"/>
                </a:solidFill>
                <a:latin typeface="Debevic Circular" pitchFamily="2" charset="0"/>
              </a:defRPr>
            </a:lvl3pPr>
            <a:lvl4pPr marL="1600200" indent="-228600">
              <a:defRPr>
                <a:solidFill>
                  <a:schemeClr val="tx1"/>
                </a:solidFill>
                <a:latin typeface="Debevic Circular" pitchFamily="2" charset="0"/>
              </a:defRPr>
            </a:lvl4pPr>
            <a:lvl5pPr marL="2057400" indent="-228600">
              <a:defRPr>
                <a:solidFill>
                  <a:schemeClr val="tx1"/>
                </a:solidFill>
                <a:latin typeface="Debevic Circular" pitchFamily="2" charset="0"/>
              </a:defRPr>
            </a:lvl5pPr>
            <a:lvl6pPr marL="2514600" indent="-228600" eaLnBrk="0" fontAlgn="base" hangingPunct="0">
              <a:spcBef>
                <a:spcPct val="0"/>
              </a:spcBef>
              <a:spcAft>
                <a:spcPct val="0"/>
              </a:spcAft>
              <a:defRPr>
                <a:solidFill>
                  <a:schemeClr val="tx1"/>
                </a:solidFill>
                <a:latin typeface="Debevic Circular" pitchFamily="2" charset="0"/>
              </a:defRPr>
            </a:lvl6pPr>
            <a:lvl7pPr marL="2971800" indent="-228600" eaLnBrk="0" fontAlgn="base" hangingPunct="0">
              <a:spcBef>
                <a:spcPct val="0"/>
              </a:spcBef>
              <a:spcAft>
                <a:spcPct val="0"/>
              </a:spcAft>
              <a:defRPr>
                <a:solidFill>
                  <a:schemeClr val="tx1"/>
                </a:solidFill>
                <a:latin typeface="Debevic Circular" pitchFamily="2" charset="0"/>
              </a:defRPr>
            </a:lvl7pPr>
            <a:lvl8pPr marL="3429000" indent="-228600" eaLnBrk="0" fontAlgn="base" hangingPunct="0">
              <a:spcBef>
                <a:spcPct val="0"/>
              </a:spcBef>
              <a:spcAft>
                <a:spcPct val="0"/>
              </a:spcAft>
              <a:defRPr>
                <a:solidFill>
                  <a:schemeClr val="tx1"/>
                </a:solidFill>
                <a:latin typeface="Debevic Circular" pitchFamily="2" charset="0"/>
              </a:defRPr>
            </a:lvl8pPr>
            <a:lvl9pPr marL="3886200" indent="-228600" eaLnBrk="0" fontAlgn="base" hangingPunct="0">
              <a:spcBef>
                <a:spcPct val="0"/>
              </a:spcBef>
              <a:spcAft>
                <a:spcPct val="0"/>
              </a:spcAft>
              <a:defRPr>
                <a:solidFill>
                  <a:schemeClr val="tx1"/>
                </a:solidFill>
                <a:latin typeface="Debevic Circular" pitchFamily="2" charset="0"/>
              </a:defRPr>
            </a:lvl9pPr>
          </a:lstStyle>
          <a:p>
            <a:r>
              <a:rPr lang="en-GB" altLang="en-US" sz="1600" b="1" dirty="0">
                <a:latin typeface="Times New Roman" panose="02020603050405020304" pitchFamily="18" charset="0"/>
              </a:rPr>
              <a:t>T10</a:t>
            </a:r>
          </a:p>
        </p:txBody>
      </p:sp>
      <p:sp>
        <p:nvSpPr>
          <p:cNvPr id="501767" name="TextBox 501766">
            <a:extLst>
              <a:ext uri="{FF2B5EF4-FFF2-40B4-BE49-F238E27FC236}">
                <a16:creationId xmlns:a16="http://schemas.microsoft.com/office/drawing/2014/main" id="{31D441ED-D50B-4DD9-8844-3CEB2A70B22F}"/>
              </a:ext>
            </a:extLst>
          </p:cNvPr>
          <p:cNvSpPr txBox="1"/>
          <p:nvPr/>
        </p:nvSpPr>
        <p:spPr>
          <a:xfrm>
            <a:off x="6464300" y="5072351"/>
            <a:ext cx="4635499"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Then CB X405 at remote end of line closes.</a:t>
            </a:r>
          </a:p>
          <a:p>
            <a:pPr marL="285750" indent="-285750">
              <a:buFont typeface="Arial" panose="020B0604020202020204" pitchFamily="34" charset="0"/>
              <a:buChar char="•"/>
            </a:pPr>
            <a:r>
              <a:rPr lang="en-GB" dirty="0"/>
              <a:t>Then CB X120 check synch closes</a:t>
            </a:r>
          </a:p>
          <a:p>
            <a:pPr marL="285750" indent="-285750">
              <a:buFont typeface="Arial" panose="020B0604020202020204" pitchFamily="34" charset="0"/>
              <a:buChar char="•"/>
            </a:pPr>
            <a:r>
              <a:rPr lang="en-GB" dirty="0"/>
              <a:t>Then CB X420 check synch closes</a:t>
            </a:r>
          </a:p>
        </p:txBody>
      </p:sp>
    </p:spTree>
    <p:extLst>
      <p:ext uri="{BB962C8B-B14F-4D97-AF65-F5344CB8AC3E}">
        <p14:creationId xmlns:p14="http://schemas.microsoft.com/office/powerpoint/2010/main" val="366124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6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609600" y="958178"/>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Automatic Closing</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28</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43819ED-DB38-4EE2-8C71-201B7BC47F67}"/>
              </a:ext>
            </a:extLst>
          </p:cNvPr>
          <p:cNvPicPr>
            <a:picLocks noChangeAspect="1"/>
          </p:cNvPicPr>
          <p:nvPr/>
        </p:nvPicPr>
        <p:blipFill>
          <a:blip r:embed="rId3"/>
          <a:stretch>
            <a:fillRect/>
          </a:stretch>
        </p:blipFill>
        <p:spPr>
          <a:xfrm>
            <a:off x="6950043" y="1816351"/>
            <a:ext cx="4997513" cy="2082297"/>
          </a:xfrm>
          <a:prstGeom prst="rect">
            <a:avLst/>
          </a:prstGeom>
        </p:spPr>
      </p:pic>
      <p:sp>
        <p:nvSpPr>
          <p:cNvPr id="4" name="TextBox 3">
            <a:extLst>
              <a:ext uri="{FF2B5EF4-FFF2-40B4-BE49-F238E27FC236}">
                <a16:creationId xmlns:a16="http://schemas.microsoft.com/office/drawing/2014/main" id="{873902E0-A3A6-46C4-A2FE-3C59EFCADA95}"/>
              </a:ext>
            </a:extLst>
          </p:cNvPr>
          <p:cNvSpPr txBox="1"/>
          <p:nvPr/>
        </p:nvSpPr>
        <p:spPr>
          <a:xfrm>
            <a:off x="498443" y="1993926"/>
            <a:ext cx="6083300" cy="3477875"/>
          </a:xfrm>
          <a:prstGeom prst="rect">
            <a:avLst/>
          </a:prstGeom>
          <a:noFill/>
        </p:spPr>
        <p:txBody>
          <a:bodyPr wrap="square" rtlCol="0">
            <a:spAutoFit/>
          </a:bodyPr>
          <a:lstStyle/>
          <a:p>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This is the automatic closing of a circuit breaker when system conditions deem it is necessary. </a:t>
            </a:r>
          </a:p>
          <a:p>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 simple example is when a transformer is on hot standby (LV CB open but disconnector closed). Assume that there are three transformers connected to a busbar but if more than two are in service the fault level is exceeded, but two transformers are needed to meet the load demand. (refer to diagram). In this case transformers A and B are in service and transformer C is on hot standby. </a:t>
            </a:r>
            <a:endParaRPr lang="en-GB" sz="2200" dirty="0"/>
          </a:p>
        </p:txBody>
      </p:sp>
      <p:sp>
        <p:nvSpPr>
          <p:cNvPr id="5" name="TextBox 4">
            <a:extLst>
              <a:ext uri="{FF2B5EF4-FFF2-40B4-BE49-F238E27FC236}">
                <a16:creationId xmlns:a16="http://schemas.microsoft.com/office/drawing/2014/main" id="{C24DBB52-AF8C-4517-9FB4-56C6D4A8E236}"/>
              </a:ext>
            </a:extLst>
          </p:cNvPr>
          <p:cNvSpPr txBox="1"/>
          <p:nvPr/>
        </p:nvSpPr>
        <p:spPr>
          <a:xfrm>
            <a:off x="6950043" y="3924048"/>
            <a:ext cx="4632357" cy="1723549"/>
          </a:xfrm>
          <a:prstGeom prst="rect">
            <a:avLst/>
          </a:prstGeom>
          <a:noFill/>
        </p:spPr>
        <p:txBody>
          <a:bodyPr wrap="square" rtlCol="0">
            <a:spAutoFit/>
          </a:bodyPr>
          <a:lstStyle/>
          <a:p>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If either of transformers A or B trip out then the </a:t>
            </a:r>
            <a:r>
              <a:rPr lang="en-US" sz="2200" dirty="0" err="1">
                <a:effectLst/>
                <a:latin typeface="Calibri" panose="020F0502020204030204" pitchFamily="34" charset="0"/>
                <a:ea typeface="Times New Roman" panose="02020603050405020304" pitchFamily="18" charset="0"/>
                <a:cs typeface="Times New Roman" panose="02020603050405020304" pitchFamily="18" charset="0"/>
              </a:rPr>
              <a:t>autoclose</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scheme will close the LV circuit breaker on C to maintain two transformers in service.</a:t>
            </a:r>
          </a:p>
          <a:p>
            <a:endParaRPr lang="en-GB" dirty="0"/>
          </a:p>
        </p:txBody>
      </p:sp>
      <p:sp>
        <p:nvSpPr>
          <p:cNvPr id="6" name="TextBox 5">
            <a:extLst>
              <a:ext uri="{FF2B5EF4-FFF2-40B4-BE49-F238E27FC236}">
                <a16:creationId xmlns:a16="http://schemas.microsoft.com/office/drawing/2014/main" id="{3688AA5B-5414-4AA0-9227-A8834F914341}"/>
              </a:ext>
            </a:extLst>
          </p:cNvPr>
          <p:cNvSpPr txBox="1"/>
          <p:nvPr/>
        </p:nvSpPr>
        <p:spPr>
          <a:xfrm>
            <a:off x="498442" y="5504223"/>
            <a:ext cx="11236357" cy="1046440"/>
          </a:xfrm>
          <a:prstGeom prst="rect">
            <a:avLst/>
          </a:prstGeom>
          <a:noFill/>
        </p:spPr>
        <p:txBody>
          <a:bodyPr wrap="square" rtlCol="0">
            <a:spAutoFit/>
          </a:bodyPr>
          <a:lstStyle/>
          <a:p>
            <a:r>
              <a:rPr lang="en-US" sz="2200" dirty="0">
                <a:effectLst/>
                <a:latin typeface="Calibri" panose="020F0502020204030204" pitchFamily="34" charset="0"/>
                <a:ea typeface="Times New Roman" panose="02020603050405020304" pitchFamily="18" charset="0"/>
                <a:cs typeface="Times New Roman" panose="02020603050405020304" pitchFamily="18" charset="0"/>
              </a:rPr>
              <a:t>More complicated schemes may consider the status of several circuits in order to decide to automatically close the designated circuit breaker, such as bus sections/couplers.</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035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Operational Tripping</a:t>
            </a:r>
          </a:p>
          <a:p>
            <a:pPr fontAlgn="base">
              <a:spcBef>
                <a:spcPct val="10000"/>
              </a:spcBef>
              <a:spcAft>
                <a:spcPct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As systems become more complex it is becoming more necessary to put automatic schemes into service to avoid thermal overloading leading to cascade tripping or system instability due to excess load or infeed. In simple terms such schemes work as follows:-</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If certain strategic circuits trip this may put constraints on the amount of generation which can be exported or load which can be delivered.</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The conditions (usually outages) likely to lead to problems are identified in advance.</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Usually it is thermal overloading which is the concern and so operation in several seconds or minutes will usually be adequate.</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If system stability is the concern tripping in less than one second will be required.</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When the defined conditions occur then a signal is sent to trip a large generator (maybe 500-1000MW) or remove a large load block.</a:t>
            </a:r>
          </a:p>
          <a:p>
            <a:pPr marL="342900" indent="-342900" fontAlgn="base">
              <a:spcBef>
                <a:spcPct val="10000"/>
              </a:spcBef>
              <a:spcAft>
                <a:spcPct val="0"/>
              </a:spcAft>
              <a:buFont typeface="Arial" panose="020B0604020202020204" pitchFamily="34" charset="0"/>
              <a:buChar char="•"/>
            </a:pPr>
            <a:r>
              <a:rPr lang="en-GB" altLang="en-US" sz="2000" dirty="0">
                <a:latin typeface="Calibri" panose="020F0502020204030204" pitchFamily="34" charset="0"/>
                <a:cs typeface="Calibri" panose="020F0502020204030204" pitchFamily="34" charset="0"/>
              </a:rPr>
              <a:t>As the tripping will have serious system and commercial consequences it is essential that it is very secure against maloperation. </a:t>
            </a:r>
          </a:p>
          <a:p>
            <a:pPr marL="342900" indent="-342900" fontAlgn="base">
              <a:spcBef>
                <a:spcPct val="10000"/>
              </a:spcBef>
              <a:spcAft>
                <a:spcPct val="0"/>
              </a:spcAft>
              <a:buFont typeface="Arial" panose="020B0604020202020204" pitchFamily="34" charset="0"/>
              <a:buChar char="•"/>
            </a:pPr>
            <a:endParaRPr lang="en-GB" altLang="en-US" sz="2000" dirty="0">
              <a:latin typeface="Calibri" panose="020F0502020204030204" pitchFamily="34" charset="0"/>
              <a:cs typeface="Calibri" panose="020F0502020204030204" pitchFamily="34" charset="0"/>
            </a:endParaRPr>
          </a:p>
          <a:p>
            <a:pPr marL="342900" indent="-342900" fontAlgn="base">
              <a:spcBef>
                <a:spcPct val="10000"/>
              </a:spcBef>
              <a:spcAft>
                <a:spcPct val="0"/>
              </a:spcAft>
              <a:buFont typeface="Arial" panose="020B0604020202020204" pitchFamily="34" charset="0"/>
              <a:buChar char="•"/>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29</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75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97342" y="1140043"/>
            <a:ext cx="10294728" cy="4690913"/>
          </a:xfrm>
        </p:spPr>
        <p:txBody>
          <a:bodyPr/>
          <a:lstStyle/>
          <a:p>
            <a:pPr marL="609600" indent="-609600">
              <a:spcBef>
                <a:spcPts val="200"/>
              </a:spcBef>
              <a:buNone/>
            </a:pPr>
            <a:r>
              <a:rPr lang="en-US" altLang="en-US" dirty="0">
                <a:solidFill>
                  <a:schemeClr val="accent3">
                    <a:lumMod val="75000"/>
                  </a:schemeClr>
                </a:solidFill>
              </a:rPr>
              <a:t>Module 1</a:t>
            </a:r>
          </a:p>
          <a:p>
            <a:pPr marL="609600" indent="-609600">
              <a:spcBef>
                <a:spcPts val="200"/>
              </a:spcBef>
              <a:buFontTx/>
              <a:buAutoNum type="arabicPeriod"/>
            </a:pPr>
            <a:r>
              <a:rPr lang="en-US" altLang="en-US" dirty="0">
                <a:solidFill>
                  <a:schemeClr val="accent3">
                    <a:lumMod val="75000"/>
                  </a:schemeClr>
                </a:solidFill>
                <a:latin typeface="Calibri" panose="020F0502020204030204" pitchFamily="34" charset="0"/>
                <a:cs typeface="Calibri" panose="020F0502020204030204" pitchFamily="34" charset="0"/>
              </a:rPr>
              <a:t>Introduction</a:t>
            </a:r>
          </a:p>
          <a:p>
            <a:pPr marL="609600" indent="-609600">
              <a:spcBef>
                <a:spcPts val="200"/>
              </a:spcBef>
              <a:buFontTx/>
              <a:buAutoNum type="arabicPeriod"/>
            </a:pPr>
            <a:r>
              <a:rPr lang="en-US" altLang="en-US" dirty="0">
                <a:solidFill>
                  <a:schemeClr val="accent3">
                    <a:lumMod val="75000"/>
                  </a:schemeClr>
                </a:solidFill>
                <a:latin typeface="Calibri" panose="020F0502020204030204" pitchFamily="34" charset="0"/>
                <a:cs typeface="Calibri" panose="020F0502020204030204" pitchFamily="34" charset="0"/>
              </a:rPr>
              <a:t>Auxiliary Systems</a:t>
            </a:r>
          </a:p>
          <a:p>
            <a:pPr marL="609600" indent="-609600">
              <a:spcBef>
                <a:spcPts val="200"/>
              </a:spcBef>
              <a:buFontTx/>
              <a:buAutoNum type="arabicPeriod"/>
            </a:pPr>
            <a:r>
              <a:rPr lang="en-US" altLang="en-US" dirty="0">
                <a:solidFill>
                  <a:schemeClr val="accent3">
                    <a:lumMod val="75000"/>
                  </a:schemeClr>
                </a:solidFill>
                <a:latin typeface="Calibri" panose="020F0502020204030204" pitchFamily="34" charset="0"/>
                <a:cs typeface="Calibri" panose="020F0502020204030204" pitchFamily="34" charset="0"/>
              </a:rPr>
              <a:t>Protection</a:t>
            </a:r>
          </a:p>
          <a:p>
            <a:pPr marL="609600" indent="-609600">
              <a:spcBef>
                <a:spcPts val="200"/>
              </a:spcBef>
              <a:buFontTx/>
              <a:buAutoNum type="arabicPeriod"/>
            </a:pPr>
            <a:r>
              <a:rPr lang="en-US" altLang="en-US" dirty="0">
                <a:solidFill>
                  <a:schemeClr val="accent3">
                    <a:lumMod val="75000"/>
                  </a:schemeClr>
                </a:solidFill>
                <a:latin typeface="Calibri" panose="020F0502020204030204" pitchFamily="34" charset="0"/>
                <a:cs typeface="Calibri" panose="020F0502020204030204" pitchFamily="34" charset="0"/>
              </a:rPr>
              <a:t>Metering and Monitoring</a:t>
            </a:r>
          </a:p>
        </p:txBody>
      </p:sp>
      <p:sp>
        <p:nvSpPr>
          <p:cNvPr id="9" name="Slide Number Placeholder 8"/>
          <p:cNvSpPr>
            <a:spLocks noGrp="1"/>
          </p:cNvSpPr>
          <p:nvPr>
            <p:ph type="sldNum" sz="quarter" idx="12"/>
          </p:nvPr>
        </p:nvSpPr>
        <p:spPr/>
        <p:txBody>
          <a:bodyPr/>
          <a:lstStyle/>
          <a:p>
            <a:fld id="{ED85DFA6-EE85-454F-A445-9998FE7865B2}" type="slidenum">
              <a:rPr lang="en-US" altLang="en-US" sz="1200" smtClean="0">
                <a:solidFill>
                  <a:srgbClr val="000000"/>
                </a:solidFill>
                <a:latin typeface="Calibri" panose="020F0502020204030204" pitchFamily="34" charset="0"/>
                <a:cs typeface="Calibri" panose="020F0502020204030204" pitchFamily="34" charset="0"/>
              </a:rPr>
              <a:pPr/>
              <a:t>3</a:t>
            </a:fld>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bwMode="auto">
          <a:xfrm>
            <a:off x="609600" y="114300"/>
            <a:ext cx="10972800"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dirty="0">
                <a:solidFill>
                  <a:schemeClr val="tx1"/>
                </a:solidFill>
                <a:latin typeface="Calibri" panose="020F0502020204030204" pitchFamily="34" charset="0"/>
                <a:cs typeface="Calibri" panose="020F0502020204030204" pitchFamily="34" charset="0"/>
              </a:rPr>
              <a:t>Part 6 – Outline</a:t>
            </a:r>
          </a:p>
        </p:txBody>
      </p:sp>
    </p:spTree>
    <p:extLst>
      <p:ext uri="{BB962C8B-B14F-4D97-AF65-F5344CB8AC3E}">
        <p14:creationId xmlns:p14="http://schemas.microsoft.com/office/powerpoint/2010/main" val="3214997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Automatic Tap Change Control</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30</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5110270-C584-452E-9B84-5755E6764633}"/>
              </a:ext>
            </a:extLst>
          </p:cNvPr>
          <p:cNvPicPr>
            <a:picLocks noChangeAspect="1"/>
          </p:cNvPicPr>
          <p:nvPr/>
        </p:nvPicPr>
        <p:blipFill>
          <a:blip r:embed="rId3"/>
          <a:stretch>
            <a:fillRect/>
          </a:stretch>
        </p:blipFill>
        <p:spPr>
          <a:xfrm>
            <a:off x="5552062" y="2049083"/>
            <a:ext cx="6371076" cy="3196017"/>
          </a:xfrm>
          <a:prstGeom prst="rect">
            <a:avLst/>
          </a:prstGeom>
        </p:spPr>
      </p:pic>
      <p:sp>
        <p:nvSpPr>
          <p:cNvPr id="4" name="TextBox 3">
            <a:extLst>
              <a:ext uri="{FF2B5EF4-FFF2-40B4-BE49-F238E27FC236}">
                <a16:creationId xmlns:a16="http://schemas.microsoft.com/office/drawing/2014/main" id="{5B8C0011-E281-45BD-8437-B0AB0420B6E4}"/>
              </a:ext>
            </a:extLst>
          </p:cNvPr>
          <p:cNvSpPr txBox="1"/>
          <p:nvPr/>
        </p:nvSpPr>
        <p:spPr>
          <a:xfrm>
            <a:off x="609600" y="2049082"/>
            <a:ext cx="4942462" cy="4762842"/>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Automatic tap change control is used to control the voltage on the low voltage side of transformers as follows ( see diagram):-</a:t>
            </a:r>
          </a:p>
          <a:p>
            <a:pPr marL="342900" indent="-342900">
              <a:spcAft>
                <a:spcPts val="300"/>
              </a:spcAft>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A relay detects the voltage on the LV side of the transformers.</a:t>
            </a:r>
          </a:p>
          <a:p>
            <a:pPr marL="342900" indent="-342900">
              <a:spcAft>
                <a:spcPts val="300"/>
              </a:spcAft>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If the voltage falls outside of a pre-set </a:t>
            </a:r>
            <a:r>
              <a:rPr lang="en-US" sz="2000" dirty="0" err="1">
                <a:latin typeface="Calibri" panose="020F0502020204030204" pitchFamily="34" charset="0"/>
                <a:cs typeface="Times New Roman" panose="02020603050405020304" pitchFamily="18" charset="0"/>
              </a:rPr>
              <a:t>deadband</a:t>
            </a:r>
            <a:r>
              <a:rPr lang="en-US" sz="2000" dirty="0">
                <a:latin typeface="Calibri" panose="020F0502020204030204" pitchFamily="34" charset="0"/>
                <a:cs typeface="Times New Roman" panose="02020603050405020304" pitchFamily="18" charset="0"/>
              </a:rPr>
              <a:t> it will cause a </a:t>
            </a:r>
            <a:r>
              <a:rPr lang="en-US" sz="2000" dirty="0" err="1">
                <a:latin typeface="Calibri" panose="020F0502020204030204" pitchFamily="34" charset="0"/>
                <a:cs typeface="Times New Roman" panose="02020603050405020304" pitchFamily="18" charset="0"/>
              </a:rPr>
              <a:t>tapchange</a:t>
            </a:r>
            <a:r>
              <a:rPr lang="en-US" sz="2000" dirty="0">
                <a:latin typeface="Calibri" panose="020F0502020204030204" pitchFamily="34" charset="0"/>
                <a:cs typeface="Times New Roman" panose="02020603050405020304" pitchFamily="18" charset="0"/>
              </a:rPr>
              <a:t> to operate after a short time delay to bring the voltage within the </a:t>
            </a:r>
            <a:r>
              <a:rPr lang="en-US" sz="2000" dirty="0" err="1">
                <a:latin typeface="Calibri" panose="020F0502020204030204" pitchFamily="34" charset="0"/>
                <a:cs typeface="Times New Roman" panose="02020603050405020304" pitchFamily="18" charset="0"/>
              </a:rPr>
              <a:t>deadband</a:t>
            </a:r>
            <a:r>
              <a:rPr lang="en-US" sz="2000" dirty="0">
                <a:latin typeface="Calibri" panose="020F0502020204030204" pitchFamily="34" charset="0"/>
                <a:cs typeface="Times New Roman" panose="02020603050405020304" pitchFamily="18" charset="0"/>
              </a:rPr>
              <a:t>.</a:t>
            </a:r>
          </a:p>
          <a:p>
            <a:pPr marL="342900" indent="-342900">
              <a:spcAft>
                <a:spcPts val="300"/>
              </a:spcAft>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The timing of the </a:t>
            </a:r>
            <a:r>
              <a:rPr lang="en-US" sz="2000" dirty="0" err="1">
                <a:latin typeface="Calibri" panose="020F0502020204030204" pitchFamily="34" charset="0"/>
                <a:cs typeface="Times New Roman" panose="02020603050405020304" pitchFamily="18" charset="0"/>
              </a:rPr>
              <a:t>tapchange</a:t>
            </a:r>
            <a:r>
              <a:rPr lang="en-US" sz="2000" dirty="0">
                <a:latin typeface="Calibri" panose="020F0502020204030204" pitchFamily="34" charset="0"/>
                <a:cs typeface="Times New Roman" panose="02020603050405020304" pitchFamily="18" charset="0"/>
              </a:rPr>
              <a:t> has to be </a:t>
            </a:r>
            <a:r>
              <a:rPr lang="en-GB" sz="2000" dirty="0">
                <a:latin typeface="Calibri" panose="020F0502020204030204" pitchFamily="34" charset="0"/>
                <a:cs typeface="Calibri" panose="020F0502020204030204" pitchFamily="34" charset="0"/>
              </a:rPr>
              <a:t>coordinated with other voltage controls to avoid hunting.</a:t>
            </a:r>
            <a:endParaRPr lang="en-US"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5828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Automatic Tap Change Control</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31</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5B255E8-3A1C-466B-A757-34796D731765}"/>
              </a:ext>
            </a:extLst>
          </p:cNvPr>
          <p:cNvPicPr>
            <a:picLocks noChangeAspect="1"/>
          </p:cNvPicPr>
          <p:nvPr/>
        </p:nvPicPr>
        <p:blipFill>
          <a:blip r:embed="rId3"/>
          <a:stretch>
            <a:fillRect/>
          </a:stretch>
        </p:blipFill>
        <p:spPr>
          <a:xfrm>
            <a:off x="5700253" y="1705680"/>
            <a:ext cx="6123628" cy="3120320"/>
          </a:xfrm>
          <a:prstGeom prst="rect">
            <a:avLst/>
          </a:prstGeom>
        </p:spPr>
      </p:pic>
      <p:sp>
        <p:nvSpPr>
          <p:cNvPr id="4" name="TextBox 3">
            <a:extLst>
              <a:ext uri="{FF2B5EF4-FFF2-40B4-BE49-F238E27FC236}">
                <a16:creationId xmlns:a16="http://schemas.microsoft.com/office/drawing/2014/main" id="{90FBD49A-019B-4DC3-8290-932D3FFE0B58}"/>
              </a:ext>
            </a:extLst>
          </p:cNvPr>
          <p:cNvSpPr txBox="1"/>
          <p:nvPr/>
        </p:nvSpPr>
        <p:spPr>
          <a:xfrm>
            <a:off x="762000" y="2349500"/>
            <a:ext cx="4938253" cy="3970318"/>
          </a:xfrm>
          <a:prstGeom prst="rect">
            <a:avLst/>
          </a:prstGeom>
          <a:noFill/>
        </p:spPr>
        <p:txBody>
          <a:bodyPr wrap="square" rtlCol="0">
            <a:spAutoFit/>
          </a:bodyPr>
          <a:lstStyle/>
          <a:p>
            <a:pPr marL="285750" indent="-285750">
              <a:buFont typeface="Arial" panose="020B0604020202020204" pitchFamily="34" charset="0"/>
              <a:buChar char="•"/>
            </a:pPr>
            <a:r>
              <a:rPr lang="en-GB" dirty="0"/>
              <a:t>The diagram to the right shows how the timing can be achieved.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scheme may be adjusted to control the voltage at a remote busbar by the addition of line drop compensation to allow for the voltage drop in the line.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Usually the voltage set point can be adjusted and may have a couple of pre-set points. In this case load shedding can be achieved by changing the set point voltage to a lower value.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305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Automatic Tap Change Control</a:t>
            </a:r>
          </a:p>
          <a:p>
            <a:pPr fontAlgn="base">
              <a:spcBef>
                <a:spcPct val="10000"/>
              </a:spcBef>
              <a:spcAft>
                <a:spcPct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In more complicated substations the ATCC equipment may need to be capable of controlling the voltages on a number of different busbars by controlling the tap-changers on a number of different transformers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fontAlgn="base">
              <a:spcBef>
                <a:spcPct val="10000"/>
              </a:spcBef>
              <a:spcAft>
                <a:spcPct val="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 do this the ATCC equipment must automatically detect the topology of the low voltage substation and recognize the busbar grouping for transformer tap change control. </a:t>
            </a:r>
          </a:p>
          <a:p>
            <a:pPr marL="285750" indent="-285750" fontAlgn="base">
              <a:spcBef>
                <a:spcPct val="10000"/>
              </a:spcBef>
              <a:spcAft>
                <a:spcPct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schemes used to gather information on the status of the circuit breakers and disconnectors associated with the transformers, bus couplers and bus section switches in the substation by hardwired contact information.</a:t>
            </a:r>
          </a:p>
          <a:p>
            <a:pPr marL="285750" indent="-285750" fontAlgn="base">
              <a:spcBef>
                <a:spcPct val="10000"/>
              </a:spcBef>
              <a:spcAft>
                <a:spcPct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With the increasing use of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computerised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control systems the ATCC function can be integrated into the control system by the use of suitable software, significantly reducing the amount of cabling on the site.</a:t>
            </a:r>
          </a:p>
          <a:p>
            <a:pPr marL="285750" indent="-285750" fontAlgn="base">
              <a:spcBef>
                <a:spcPct val="10000"/>
              </a:spcBef>
              <a:spcAft>
                <a:spcPct val="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scheme will ensure that the taps on parallel transformers connected between a pair of busbars are the same or within one tap of each other to avoid the circulation of reactive power between the parallel transformers.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32</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29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Automatic Reactive Control</a:t>
            </a:r>
          </a:p>
          <a:p>
            <a:pPr marL="285750" indent="-285750" fontAlgn="base">
              <a:spcBef>
                <a:spcPct val="10000"/>
              </a:spcBef>
              <a:spcAft>
                <a:spcPts val="6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V</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oltage is normally controlled on a transmission network by the dispatching of reactive power from generators connected to the network. </a:t>
            </a:r>
          </a:p>
          <a:p>
            <a:pPr marL="285750" indent="-285750" fontAlgn="base">
              <a:spcBef>
                <a:spcPct val="10000"/>
              </a:spcBef>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Injecting more reactive power increases the system voltage whilst reducing the injection or even absorbing reactive power reduces the voltage. </a:t>
            </a:r>
          </a:p>
          <a:p>
            <a:pPr marL="285750" indent="-285750" fontAlgn="base">
              <a:spcBef>
                <a:spcPct val="10000"/>
              </a:spcBef>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As networks become more complex additional reactive plant is installed at substations remote from major generation sources in order to control the voltage. </a:t>
            </a:r>
          </a:p>
          <a:p>
            <a:pPr marL="285750" indent="-285750" fontAlgn="base">
              <a:spcBef>
                <a:spcPct val="10000"/>
              </a:spcBef>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This reactive plant may be either of the dynamic type, such as static voltage compensators (SVC) or the static type such as shunt capacitors or shunt reactors. </a:t>
            </a:r>
          </a:p>
          <a:p>
            <a:pPr marL="285750" indent="-285750" fontAlgn="base">
              <a:spcBef>
                <a:spcPct val="10000"/>
              </a:spcBef>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When both dynamic and static devices are connected they should be coordinated such that the steady state voltage control is carried out by the static devices and the dynamic plant is kept in reserve to respond to incidents on the network such as tripping of circuits or load rejection.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33</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145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Automatic Reactive Control</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34</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104F3DF-3A1C-48C5-A4FF-ECB8829AAFAF}"/>
              </a:ext>
            </a:extLst>
          </p:cNvPr>
          <p:cNvPicPr>
            <a:picLocks noChangeAspect="1"/>
          </p:cNvPicPr>
          <p:nvPr/>
        </p:nvPicPr>
        <p:blipFill>
          <a:blip r:embed="rId3"/>
          <a:stretch>
            <a:fillRect/>
          </a:stretch>
        </p:blipFill>
        <p:spPr>
          <a:xfrm>
            <a:off x="6362700" y="1752600"/>
            <a:ext cx="5776073" cy="3378200"/>
          </a:xfrm>
          <a:prstGeom prst="rect">
            <a:avLst/>
          </a:prstGeom>
        </p:spPr>
      </p:pic>
      <p:sp>
        <p:nvSpPr>
          <p:cNvPr id="4" name="TextBox 3">
            <a:extLst>
              <a:ext uri="{FF2B5EF4-FFF2-40B4-BE49-F238E27FC236}">
                <a16:creationId xmlns:a16="http://schemas.microsoft.com/office/drawing/2014/main" id="{F00F1619-C720-416E-973C-2895ACF06115}"/>
              </a:ext>
            </a:extLst>
          </p:cNvPr>
          <p:cNvSpPr txBox="1"/>
          <p:nvPr/>
        </p:nvSpPr>
        <p:spPr>
          <a:xfrm>
            <a:off x="797342" y="2032895"/>
            <a:ext cx="5920958" cy="4839786"/>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Static devices may be controlled by an automatic reactive switching (ARS) scheme.</a:t>
            </a:r>
          </a:p>
          <a:p>
            <a:pPr marL="285750" indent="-285750">
              <a:spcAft>
                <a:spcPts val="300"/>
              </a:spcAft>
              <a:buFont typeface="Arial" panose="020B0604020202020204" pitchFamily="34" charset="0"/>
              <a:buChar char="•"/>
            </a:pPr>
            <a:r>
              <a:rPr lang="en-GB" sz="2000" dirty="0">
                <a:latin typeface="Calibri" panose="020F0502020204030204" pitchFamily="34" charset="0"/>
                <a:cs typeface="Calibri" panose="020F0502020204030204" pitchFamily="34" charset="0"/>
              </a:rPr>
              <a:t>Normally this will be after correcting LV voltage with ATCC.</a:t>
            </a:r>
          </a:p>
          <a:p>
            <a:pPr marL="285750" indent="-285750">
              <a:spcAft>
                <a:spcPts val="3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This monitors the voltage at the HV busbars in the substation and controls it within specified preset limits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deadbands</a:t>
            </a:r>
            <a:r>
              <a:rPr lang="en-US" sz="2000" dirty="0">
                <a:latin typeface="Calibri" panose="020F0502020204030204" pitchFamily="34" charset="0"/>
                <a:ea typeface="Times New Roman" panose="02020603050405020304" pitchFamily="18" charset="0"/>
                <a:cs typeface="Calibri" panose="020F0502020204030204" pitchFamily="34" charset="0"/>
              </a:rPr>
              <a:t>). (refer to diagram).</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3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If the voltage exceeds the upper limit then any shunt capacitors will be switched out or if none are in service then a shunt reactor will be switched in.</a:t>
            </a:r>
          </a:p>
          <a:p>
            <a:pPr marL="285750" indent="-285750">
              <a:spcAft>
                <a:spcPts val="3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 If the voltage falls below the lower limit then any shunt reactors will be switched out or if none are in service then a shunt capacitor will be switched in. </a:t>
            </a:r>
            <a:endParaRPr lang="en-GB"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636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Automatic Reactive Control</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35</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AE70FF6-A989-42DC-8C5A-16770CD57A77}"/>
              </a:ext>
            </a:extLst>
          </p:cNvPr>
          <p:cNvPicPr>
            <a:picLocks noChangeAspect="1"/>
          </p:cNvPicPr>
          <p:nvPr/>
        </p:nvPicPr>
        <p:blipFill>
          <a:blip r:embed="rId3"/>
          <a:stretch>
            <a:fillRect/>
          </a:stretch>
        </p:blipFill>
        <p:spPr>
          <a:xfrm>
            <a:off x="5729794" y="1682522"/>
            <a:ext cx="6013396" cy="3892778"/>
          </a:xfrm>
          <a:prstGeom prst="rect">
            <a:avLst/>
          </a:prstGeom>
        </p:spPr>
      </p:pic>
      <p:sp>
        <p:nvSpPr>
          <p:cNvPr id="3" name="TextBox 2">
            <a:extLst>
              <a:ext uri="{FF2B5EF4-FFF2-40B4-BE49-F238E27FC236}">
                <a16:creationId xmlns:a16="http://schemas.microsoft.com/office/drawing/2014/main" id="{544FFD2C-5284-44F2-ADDB-276E918D848C}"/>
              </a:ext>
            </a:extLst>
          </p:cNvPr>
          <p:cNvSpPr txBox="1"/>
          <p:nvPr/>
        </p:nvSpPr>
        <p:spPr>
          <a:xfrm>
            <a:off x="797342" y="2067104"/>
            <a:ext cx="5298658" cy="4893647"/>
          </a:xfrm>
          <a:prstGeom prst="rect">
            <a:avLst/>
          </a:prstGeom>
          <a:noFill/>
        </p:spPr>
        <p:txBody>
          <a:bodyPr wrap="square" rtlCol="0">
            <a:sp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R</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apid changes in voltage are usually controlled by dynamic voltage control devices such as SVCs or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Statcoms</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The SVC uses power electronic components and so is very fast and can contribute to maintaining voltage stability.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The SVC has a voltage setpoint and a settable slope. (see butterfly diagram)</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For voltages above setpoint reactive power is absorbed.</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For voltages below setpoint reactive power is injected.</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The amount of reactive power depends upon the voltage difference and the slope.</a:t>
            </a:r>
          </a:p>
          <a:p>
            <a:pPr marL="342900" indent="-342900">
              <a:buFont typeface="Arial" panose="020B0604020202020204" pitchFamily="34" charset="0"/>
              <a:buChar char="•"/>
            </a:pPr>
            <a:endParaRPr lang="en-GB" sz="2000" dirty="0"/>
          </a:p>
        </p:txBody>
      </p:sp>
      <p:sp>
        <p:nvSpPr>
          <p:cNvPr id="6" name="TextBox 5">
            <a:extLst>
              <a:ext uri="{FF2B5EF4-FFF2-40B4-BE49-F238E27FC236}">
                <a16:creationId xmlns:a16="http://schemas.microsoft.com/office/drawing/2014/main" id="{EDA89C2C-F4DF-48DF-A6DF-DE5980F1F8CD}"/>
              </a:ext>
            </a:extLst>
          </p:cNvPr>
          <p:cNvSpPr txBox="1"/>
          <p:nvPr/>
        </p:nvSpPr>
        <p:spPr>
          <a:xfrm>
            <a:off x="6255298" y="5914129"/>
            <a:ext cx="4962387" cy="98488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The smaller the slope percentage the tighter the control of voltage.</a:t>
            </a:r>
          </a:p>
          <a:p>
            <a:endParaRPr lang="en-GB" dirty="0"/>
          </a:p>
        </p:txBody>
      </p:sp>
    </p:spTree>
    <p:extLst>
      <p:ext uri="{BB962C8B-B14F-4D97-AF65-F5344CB8AC3E}">
        <p14:creationId xmlns:p14="http://schemas.microsoft.com/office/powerpoint/2010/main" val="40825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Frequency Control</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For the frequency to remain steady the generation and the load must balance exactly.</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This is normally achieved by the governors on the generators.</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If there is insufficient available generation then the frequency will start to fall.</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Under frequency relays are used to detect this situation and initiate load shedding by tripping specific circuits.</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These relays may have a number of different stages so the least important loads are shed first and the more essential loads are shed last.</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To avoid actual shedding of load use of the set points on the ATCC equipment can reduce load by reducing voltage. This would normally have to be done manually.</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36</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2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Automatic Control</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Load Control</a:t>
            </a:r>
          </a:p>
          <a:p>
            <a:pPr marL="342900" indent="-342900" fontAlgn="base">
              <a:spcBef>
                <a:spcPct val="1000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The load on the network varies considerably during the day.</a:t>
            </a:r>
          </a:p>
          <a:p>
            <a:pPr marL="342900" indent="-342900" fontAlgn="base">
              <a:spcBef>
                <a:spcPct val="1000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It would be useful if the peak could be reduced by smoothing out the load profile.</a:t>
            </a:r>
          </a:p>
          <a:p>
            <a:pPr marL="342900" indent="-342900" fontAlgn="base">
              <a:spcBef>
                <a:spcPct val="1000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 simple way to achieve this, used in the past, was to offer preferential tariffs for using power at off peak times. However in this case the control of the load is in the hands of the consumer.</a:t>
            </a:r>
          </a:p>
          <a:p>
            <a:pPr marL="342900" indent="-342900" fontAlgn="base">
              <a:spcBef>
                <a:spcPct val="1000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A solution to this has come with the development of “smart” technology which allows signals to be sent via the power wires to consumers premises to disconnect loads within the premises.</a:t>
            </a:r>
          </a:p>
          <a:p>
            <a:pPr marL="342900" indent="-342900" fontAlgn="base">
              <a:spcBef>
                <a:spcPct val="1000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The consumer will be offered a financial incentive to allow certain loads (usually the least essential loads) to be disconnected at any time by the Utility.</a:t>
            </a:r>
          </a:p>
          <a:p>
            <a:pPr marL="342900" indent="-342900" fontAlgn="base">
              <a:spcBef>
                <a:spcPct val="10000"/>
              </a:spcBef>
              <a:spcAft>
                <a:spcPts val="6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This method puts the control into the hands of the Utility.</a:t>
            </a:r>
          </a:p>
          <a:p>
            <a:pPr marL="342900" indent="-342900" fontAlgn="base">
              <a:spcBef>
                <a:spcPct val="10000"/>
              </a:spcBef>
              <a:spcAft>
                <a:spcPct val="0"/>
              </a:spcAft>
              <a:buFont typeface="Arial" panose="020B0604020202020204" pitchFamily="34" charset="0"/>
              <a:buChar char="•"/>
            </a:pPr>
            <a:endParaRPr lang="en-US" altLang="en-US" sz="2000" dirty="0">
              <a:solidFill>
                <a:srgbClr val="000000"/>
              </a:solidFill>
              <a:latin typeface="Calibri" panose="020F0502020204030204" pitchFamily="34" charset="0"/>
              <a:cs typeface="Calibri" panose="020F0502020204030204" pitchFamily="34" charset="0"/>
            </a:endParaRPr>
          </a:p>
          <a:p>
            <a:pPr marL="342900"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342900"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37</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15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Introduction</a:t>
            </a:r>
          </a:p>
          <a:p>
            <a:pPr marL="342900" indent="-342900" fontAlgn="base">
              <a:spcBef>
                <a:spcPct val="10000"/>
              </a:spcBef>
              <a:spcAft>
                <a:spcPts val="3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Communications have become a consolidated activity as utilities increasingly invest in their own dedicated telecommunications infrastructure. </a:t>
            </a:r>
          </a:p>
          <a:p>
            <a:pPr marL="342900" indent="-342900" fontAlgn="base">
              <a:spcBef>
                <a:spcPct val="10000"/>
              </a:spcBef>
              <a:spcAft>
                <a:spcPts val="3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Secure, reliable communications lie at the core of today’s power delivery systems.</a:t>
            </a:r>
          </a:p>
          <a:p>
            <a:pPr marL="342900" indent="-342900" fontAlgn="base">
              <a:spcBef>
                <a:spcPct val="10000"/>
              </a:spcBef>
              <a:spcAft>
                <a:spcPts val="3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Communications are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required for protection, control, metering, energy management systems and wide area monitoring as well as voice communications.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fontAlgn="base">
              <a:spcBef>
                <a:spcPct val="10000"/>
              </a:spcBef>
              <a:spcAft>
                <a:spcPts val="3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P</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rotection imposes the most stringent performance requirements requiring channel propagation times of the order of 5-10ms and the network availability and integrity requirements are well beyond those of a mainstream telecommunications service. </a:t>
            </a:r>
          </a:p>
          <a:p>
            <a:pPr marL="342900" indent="-342900" fontAlgn="base">
              <a:spcBef>
                <a:spcPct val="10000"/>
              </a:spcBef>
              <a:spcAft>
                <a:spcPts val="3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Energy Management systems and their SCADA need ever more bandwidth combined with high resilience and flexibility</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p>
          <a:p>
            <a:pPr marL="342900" indent="-342900" fontAlgn="base">
              <a:spcBef>
                <a:spcPct val="10000"/>
              </a:spcBef>
              <a:spcAft>
                <a:spcPts val="3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 is common practice for utilities to implement back up control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centres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geographically remote from the main control facility requiring the transfer of substation connections between control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centres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in the event of a major incident.</a:t>
            </a:r>
          </a:p>
          <a:p>
            <a:pPr marL="342900" indent="-342900" fontAlgn="base">
              <a:spcBef>
                <a:spcPct val="10000"/>
              </a:spcBef>
              <a:spcAft>
                <a:spcPts val="3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More wide area applications using time synchronized measurements are being applied increasing the reliance on the telecommunications system.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8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339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ts val="1200"/>
              </a:spcAft>
              <a:buFontTx/>
              <a:buNone/>
            </a:pPr>
            <a:r>
              <a:rPr lang="en-US" altLang="en-US" dirty="0">
                <a:solidFill>
                  <a:srgbClr val="000000"/>
                </a:solidFill>
                <a:latin typeface="Calibri" panose="020F0502020204030204" pitchFamily="34" charset="0"/>
                <a:cs typeface="Calibri" panose="020F0502020204030204" pitchFamily="34" charset="0"/>
              </a:rPr>
              <a:t>Introduction</a:t>
            </a:r>
          </a:p>
          <a:p>
            <a:pPr marL="342900" indent="-342900" fontAlgn="base">
              <a:spcBef>
                <a:spcPct val="10000"/>
              </a:spcBef>
              <a:spcAft>
                <a:spcPts val="1200"/>
              </a:spcAft>
            </a:pPr>
            <a:r>
              <a:rPr lang="en-US" sz="2000" dirty="0">
                <a:latin typeface="Calibri" panose="020F0502020204030204" pitchFamily="34" charset="0"/>
                <a:cs typeface="Calibri" panose="020F0502020204030204" pitchFamily="34" charset="0"/>
              </a:rPr>
              <a:t>As the advancement of digital communication technology is driven by the telecommunications industry electric utilities typically buy versions of telecommunications industry products modified, to have greater surge withstand capability, wide temperature variations, withstand abnormal vibrations and immunity to electromagnetic, electrostatic and radio interference.</a:t>
            </a:r>
          </a:p>
          <a:p>
            <a:pPr marL="342900" indent="-342900" fontAlgn="base">
              <a:spcBef>
                <a:spcPct val="10000"/>
              </a:spcBef>
              <a:spcAft>
                <a:spcPts val="1200"/>
              </a:spcAft>
            </a:pPr>
            <a:r>
              <a:rPr lang="en-US" sz="2000" dirty="0">
                <a:latin typeface="Calibri" panose="020F0502020204030204" pitchFamily="34" charset="0"/>
                <a:cs typeface="Calibri" panose="020F0502020204030204" pitchFamily="34" charset="0"/>
              </a:rPr>
              <a:t>Data rates have increased from 300bps with serial communications to 1000Mbps with Ethernet, and distances from about 1.2km with serial communications to in excess of 70km using optical cables.</a:t>
            </a:r>
          </a:p>
          <a:p>
            <a:pPr marL="342900" indent="-342900" fontAlgn="base">
              <a:spcBef>
                <a:spcPct val="10000"/>
              </a:spcBef>
              <a:spcAft>
                <a:spcPts val="1200"/>
              </a:spcAft>
            </a:pPr>
            <a:r>
              <a:rPr lang="en-US" sz="2000" dirty="0">
                <a:latin typeface="Calibri" panose="020F0502020204030204" pitchFamily="34" charset="0"/>
                <a:cs typeface="Calibri" panose="020F0502020204030204" pitchFamily="34" charset="0"/>
              </a:rPr>
              <a:t>There have been a variety of proprietary and open protocols developed leading to the development of the IEC 61850.</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39</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DB0EF71-3677-422B-98E9-BDB518752F9A}"/>
              </a:ext>
            </a:extLst>
          </p:cNvPr>
          <p:cNvSpPr txBox="1"/>
          <p:nvPr/>
        </p:nvSpPr>
        <p:spPr>
          <a:xfrm>
            <a:off x="797342" y="5095289"/>
            <a:ext cx="10401300" cy="98488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IEC 61850 is being extended to cover the communications outside of the substation to the control </a:t>
            </a:r>
            <a:r>
              <a:rPr lang="en-US" sz="2000" dirty="0" err="1">
                <a:latin typeface="Calibri" panose="020F0502020204030204" pitchFamily="34" charset="0"/>
                <a:cs typeface="Calibri" panose="020F0502020204030204" pitchFamily="34" charset="0"/>
              </a:rPr>
              <a:t>centre</a:t>
            </a:r>
            <a:r>
              <a:rPr lang="en-US" sz="2000" dirty="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endParaRPr lang="en-GB" dirty="0"/>
          </a:p>
        </p:txBody>
      </p:sp>
      <p:sp>
        <p:nvSpPr>
          <p:cNvPr id="3" name="TextBox 2">
            <a:extLst>
              <a:ext uri="{FF2B5EF4-FFF2-40B4-BE49-F238E27FC236}">
                <a16:creationId xmlns:a16="http://schemas.microsoft.com/office/drawing/2014/main" id="{BF6E5042-554A-447F-A62C-820B5BE8104B}"/>
              </a:ext>
            </a:extLst>
          </p:cNvPr>
          <p:cNvSpPr txBox="1"/>
          <p:nvPr/>
        </p:nvSpPr>
        <p:spPr>
          <a:xfrm>
            <a:off x="895350" y="4627046"/>
            <a:ext cx="5308600" cy="707886"/>
          </a:xfrm>
          <a:prstGeom prst="rect">
            <a:avLst/>
          </a:prstGeom>
          <a:noFill/>
        </p:spPr>
        <p:txBody>
          <a:bodyPr wrap="square" rtlCol="0">
            <a:spAutoFit/>
          </a:bodyPr>
          <a:lstStyle/>
          <a:p>
            <a:pPr marL="342900" indent="-342900">
              <a:buFontTx/>
              <a:buChar char="-"/>
            </a:pPr>
            <a:endParaRPr lang="en-GB" sz="20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7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97342" y="1140043"/>
            <a:ext cx="10294728" cy="4690913"/>
          </a:xfrm>
        </p:spPr>
        <p:txBody>
          <a:bodyPr/>
          <a:lstStyle/>
          <a:p>
            <a:pPr marL="609600" indent="-609600">
              <a:spcBef>
                <a:spcPts val="200"/>
              </a:spcBef>
              <a:buNone/>
            </a:pPr>
            <a:r>
              <a:rPr lang="en-US" altLang="en-US" dirty="0"/>
              <a:t>Module 2</a:t>
            </a:r>
          </a:p>
          <a:p>
            <a:pPr marL="609600" indent="-609600">
              <a:spcBef>
                <a:spcPts val="200"/>
              </a:spcBef>
              <a:buAutoNum type="arabicPeriod"/>
            </a:pPr>
            <a:r>
              <a:rPr lang="en-US" altLang="en-US" dirty="0"/>
              <a:t>Manual and Automatic Control</a:t>
            </a:r>
          </a:p>
          <a:p>
            <a:pPr marL="609600" indent="-609600">
              <a:spcBef>
                <a:spcPts val="200"/>
              </a:spcBef>
              <a:buAutoNum type="arabicPeriod"/>
            </a:pPr>
            <a:r>
              <a:rPr lang="en-US" altLang="en-US" dirty="0"/>
              <a:t>Communications</a:t>
            </a:r>
          </a:p>
          <a:p>
            <a:pPr marL="609600" indent="-609600">
              <a:spcBef>
                <a:spcPts val="200"/>
              </a:spcBef>
              <a:buAutoNum type="arabicPeriod"/>
            </a:pPr>
            <a:r>
              <a:rPr lang="en-US" altLang="en-US" dirty="0"/>
              <a:t>Digital Equipment</a:t>
            </a:r>
          </a:p>
          <a:p>
            <a:pPr marL="609600" indent="-609600">
              <a:spcBef>
                <a:spcPts val="200"/>
              </a:spcBef>
              <a:buAutoNum type="arabicPeriod"/>
            </a:pPr>
            <a:r>
              <a:rPr lang="en-US" altLang="en-US" dirty="0"/>
              <a:t>Physical Security</a:t>
            </a:r>
          </a:p>
          <a:p>
            <a:pPr marL="609600" indent="-609600">
              <a:spcBef>
                <a:spcPts val="200"/>
              </a:spcBef>
              <a:buAutoNum type="arabicPeriod"/>
            </a:pPr>
            <a:r>
              <a:rPr lang="en-US" altLang="en-US" dirty="0"/>
              <a:t>Cyber Security</a:t>
            </a:r>
          </a:p>
        </p:txBody>
      </p:sp>
      <p:sp>
        <p:nvSpPr>
          <p:cNvPr id="9" name="Slide Number Placeholder 8"/>
          <p:cNvSpPr>
            <a:spLocks noGrp="1"/>
          </p:cNvSpPr>
          <p:nvPr>
            <p:ph type="sldNum" sz="quarter" idx="12"/>
          </p:nvPr>
        </p:nvSpPr>
        <p:spPr/>
        <p:txBody>
          <a:bodyPr/>
          <a:lstStyle/>
          <a:p>
            <a:fld id="{ED85DFA6-EE85-454F-A445-9998FE7865B2}" type="slidenum">
              <a:rPr lang="en-US" altLang="en-US" sz="1200" smtClean="0">
                <a:solidFill>
                  <a:srgbClr val="000000"/>
                </a:solidFill>
                <a:latin typeface="Calibri" panose="020F0502020204030204" pitchFamily="34" charset="0"/>
                <a:cs typeface="Calibri" panose="020F0502020204030204" pitchFamily="34" charset="0"/>
              </a:rPr>
              <a:pPr/>
              <a:t>4</a:t>
            </a:fld>
            <a:endParaRPr lang="en-US" altLang="en-US" sz="1200" dirty="0">
              <a:solidFill>
                <a:srgbClr val="000000"/>
              </a:solidFill>
              <a:latin typeface="Calibri" panose="020F0502020204030204" pitchFamily="34" charset="0"/>
              <a:cs typeface="Calibri" panose="020F0502020204030204" pitchFamily="34" charset="0"/>
            </a:endParaRPr>
          </a:p>
        </p:txBody>
      </p:sp>
      <p:sp>
        <p:nvSpPr>
          <p:cNvPr id="7" name="Rectangle 2"/>
          <p:cNvSpPr txBox="1">
            <a:spLocks noChangeArrowheads="1"/>
          </p:cNvSpPr>
          <p:nvPr/>
        </p:nvSpPr>
        <p:spPr bwMode="auto">
          <a:xfrm>
            <a:off x="609600" y="114300"/>
            <a:ext cx="10972800" cy="102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dirty="0">
                <a:solidFill>
                  <a:schemeClr val="tx1"/>
                </a:solidFill>
                <a:latin typeface="Calibri" panose="020F0502020204030204" pitchFamily="34" charset="0"/>
                <a:cs typeface="Calibri" panose="020F0502020204030204" pitchFamily="34" charset="0"/>
              </a:rPr>
              <a:t>Part 6 – Outline</a:t>
            </a:r>
          </a:p>
        </p:txBody>
      </p:sp>
    </p:spTree>
    <p:extLst>
      <p:ext uri="{BB962C8B-B14F-4D97-AF65-F5344CB8AC3E}">
        <p14:creationId xmlns:p14="http://schemas.microsoft.com/office/powerpoint/2010/main" val="3689926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72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Communications within the Substation</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40</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C5C13AA-AB63-4B97-9B93-9BFA3AC3BA6D}"/>
              </a:ext>
            </a:extLst>
          </p:cNvPr>
          <p:cNvPicPr>
            <a:picLocks noChangeAspect="1"/>
          </p:cNvPicPr>
          <p:nvPr/>
        </p:nvPicPr>
        <p:blipFill>
          <a:blip r:embed="rId3"/>
          <a:stretch>
            <a:fillRect/>
          </a:stretch>
        </p:blipFill>
        <p:spPr>
          <a:xfrm>
            <a:off x="4584700" y="3675135"/>
            <a:ext cx="7356058" cy="2045767"/>
          </a:xfrm>
          <a:prstGeom prst="rect">
            <a:avLst/>
          </a:prstGeom>
        </p:spPr>
      </p:pic>
      <p:sp>
        <p:nvSpPr>
          <p:cNvPr id="4" name="TextBox 3">
            <a:extLst>
              <a:ext uri="{FF2B5EF4-FFF2-40B4-BE49-F238E27FC236}">
                <a16:creationId xmlns:a16="http://schemas.microsoft.com/office/drawing/2014/main" id="{05332083-FBB0-4CEA-9A99-B4CD3A064F85}"/>
              </a:ext>
            </a:extLst>
          </p:cNvPr>
          <p:cNvSpPr txBox="1"/>
          <p:nvPr/>
        </p:nvSpPr>
        <p:spPr>
          <a:xfrm>
            <a:off x="825500" y="2006600"/>
            <a:ext cx="105283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driving factor for the introduction of new technologies for the collection and transmission of data was the need for information in real time, to improve productivity and reduce operation costs. </a:t>
            </a:r>
          </a:p>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This led to the introduction of remote terminal units (RTU)s and programmable logic controllers (PLC)s</a:t>
            </a:r>
            <a:endParaRPr lang="en-GB" sz="2000" dirty="0"/>
          </a:p>
        </p:txBody>
      </p:sp>
      <p:sp>
        <p:nvSpPr>
          <p:cNvPr id="5" name="TextBox 4">
            <a:extLst>
              <a:ext uri="{FF2B5EF4-FFF2-40B4-BE49-F238E27FC236}">
                <a16:creationId xmlns:a16="http://schemas.microsoft.com/office/drawing/2014/main" id="{6E7513F4-7FF8-4153-AAC6-E33C8AD90E36}"/>
              </a:ext>
            </a:extLst>
          </p:cNvPr>
          <p:cNvSpPr txBox="1"/>
          <p:nvPr/>
        </p:nvSpPr>
        <p:spPr>
          <a:xfrm>
            <a:off x="876301" y="3810013"/>
            <a:ext cx="40640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RTUs and PLCs allow remote control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centres</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receive information via a communications link. </a:t>
            </a:r>
          </a:p>
          <a:p>
            <a:pPr marL="285750"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RTUs and PLCs use serial communications with various protocols such as Modbus, Profibus,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DeviceNet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ASCII, and other proprietary protocols.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08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601343" cy="59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Substation Automation with Electromechanical or Static Relays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41</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32485F2-504B-4034-BD00-7E353600EABB}"/>
              </a:ext>
            </a:extLst>
          </p:cNvPr>
          <p:cNvSpPr txBox="1"/>
          <p:nvPr/>
        </p:nvSpPr>
        <p:spPr>
          <a:xfrm>
            <a:off x="736600" y="1917700"/>
            <a:ext cx="10845800" cy="1477328"/>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Where the substation is fitted with electromechanical or electronic relays an intermediate device such as an RTU or PLC has to be installed to collect the relevant information such as:-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B88E167E-39B3-48EF-8F5B-608788F48432}"/>
              </a:ext>
            </a:extLst>
          </p:cNvPr>
          <p:cNvSpPr txBox="1"/>
          <p:nvPr/>
        </p:nvSpPr>
        <p:spPr>
          <a:xfrm>
            <a:off x="860842" y="3125232"/>
            <a:ext cx="5298658" cy="2215991"/>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Analog quantities – current, voltage, power, energy, frequency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Relay alarms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Breaker status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Disconnector and earth switch status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Transformer temperature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TextBox 3">
            <a:extLst>
              <a:ext uri="{FF2B5EF4-FFF2-40B4-BE49-F238E27FC236}">
                <a16:creationId xmlns:a16="http://schemas.microsoft.com/office/drawing/2014/main" id="{A2A6E009-DC79-484F-AC3A-46B2A2764105}"/>
              </a:ext>
            </a:extLst>
          </p:cNvPr>
          <p:cNvSpPr txBox="1"/>
          <p:nvPr/>
        </p:nvSpPr>
        <p:spPr>
          <a:xfrm>
            <a:off x="6477000" y="3125232"/>
            <a:ext cx="4978400" cy="1908215"/>
          </a:xfrm>
          <a:prstGeom prst="rect">
            <a:avLst/>
          </a:prstGeom>
          <a:noFill/>
        </p:spPr>
        <p:txBody>
          <a:bodyPr wrap="square" rtlCol="0">
            <a:spAutoFit/>
          </a:bodyPr>
          <a:lstStyle/>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Transformer oil levels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On load tap changer position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Breaker commands open/close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Disconnector commands open/close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Tap change raise/lower etc.</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333C34EB-FAA5-44BC-BA54-1D2940028C0B}"/>
              </a:ext>
            </a:extLst>
          </p:cNvPr>
          <p:cNvSpPr txBox="1"/>
          <p:nvPr/>
        </p:nvSpPr>
        <p:spPr>
          <a:xfrm>
            <a:off x="881271" y="5341223"/>
            <a:ext cx="10429458" cy="1477328"/>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All of this information is collected in an analogue format, via transducers and I/O cards contained in the RTU or PLC, and is then digitized for transmission to the remote control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centre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592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72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Substation Automation with Numerical Relays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42</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628425E-4B90-49DE-B90B-6F13615D9B16}"/>
              </a:ext>
            </a:extLst>
          </p:cNvPr>
          <p:cNvPicPr>
            <a:picLocks noChangeAspect="1"/>
          </p:cNvPicPr>
          <p:nvPr/>
        </p:nvPicPr>
        <p:blipFill>
          <a:blip r:embed="rId3"/>
          <a:stretch>
            <a:fillRect/>
          </a:stretch>
        </p:blipFill>
        <p:spPr>
          <a:xfrm>
            <a:off x="6640080" y="1727168"/>
            <a:ext cx="4558007" cy="4756182"/>
          </a:xfrm>
          <a:prstGeom prst="rect">
            <a:avLst/>
          </a:prstGeom>
        </p:spPr>
      </p:pic>
      <p:sp>
        <p:nvSpPr>
          <p:cNvPr id="4" name="TextBox 3">
            <a:extLst>
              <a:ext uri="{FF2B5EF4-FFF2-40B4-BE49-F238E27FC236}">
                <a16:creationId xmlns:a16="http://schemas.microsoft.com/office/drawing/2014/main" id="{5D8147C8-061F-4ED7-94D1-D3CBD34BA495}"/>
              </a:ext>
            </a:extLst>
          </p:cNvPr>
          <p:cNvSpPr txBox="1"/>
          <p:nvPr/>
        </p:nvSpPr>
        <p:spPr>
          <a:xfrm>
            <a:off x="806172" y="2159895"/>
            <a:ext cx="6331228"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Where the substation is fitted with numerical multifunction relays, also known as intelligent electronic devices (IED) which communicate either directly to a Master computer or to a RTU, PLC or Gateway (Data Concentrator) different options dependent upon the type of communications can be used such as RS 232 pure serial, RS 485 daisy chain or Ethernet.</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The diagram to the right shows a RS232 connection.</a:t>
            </a:r>
            <a:endParaRPr lang="en-GB" dirty="0"/>
          </a:p>
        </p:txBody>
      </p:sp>
    </p:spTree>
    <p:extLst>
      <p:ext uri="{BB962C8B-B14F-4D97-AF65-F5344CB8AC3E}">
        <p14:creationId xmlns:p14="http://schemas.microsoft.com/office/powerpoint/2010/main" val="410552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72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Substation Automation with Numerical Relays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43</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66380C9-A370-4E44-8F2C-841C13C265AB}"/>
              </a:ext>
            </a:extLst>
          </p:cNvPr>
          <p:cNvPicPr>
            <a:picLocks noChangeAspect="1"/>
          </p:cNvPicPr>
          <p:nvPr/>
        </p:nvPicPr>
        <p:blipFill>
          <a:blip r:embed="rId3"/>
          <a:stretch>
            <a:fillRect/>
          </a:stretch>
        </p:blipFill>
        <p:spPr>
          <a:xfrm>
            <a:off x="5764745" y="1640159"/>
            <a:ext cx="5380424" cy="4622619"/>
          </a:xfrm>
          <a:prstGeom prst="rect">
            <a:avLst/>
          </a:prstGeom>
        </p:spPr>
      </p:pic>
      <p:pic>
        <p:nvPicPr>
          <p:cNvPr id="8" name="Picture 7">
            <a:extLst>
              <a:ext uri="{FF2B5EF4-FFF2-40B4-BE49-F238E27FC236}">
                <a16:creationId xmlns:a16="http://schemas.microsoft.com/office/drawing/2014/main" id="{113E6E6F-E11C-42A2-B8AA-94CA4360798C}"/>
              </a:ext>
            </a:extLst>
          </p:cNvPr>
          <p:cNvPicPr>
            <a:picLocks noChangeAspect="1"/>
          </p:cNvPicPr>
          <p:nvPr/>
        </p:nvPicPr>
        <p:blipFill>
          <a:blip r:embed="rId4"/>
          <a:stretch>
            <a:fillRect/>
          </a:stretch>
        </p:blipFill>
        <p:spPr>
          <a:xfrm>
            <a:off x="1046831" y="1747330"/>
            <a:ext cx="4071269" cy="4572000"/>
          </a:xfrm>
          <a:prstGeom prst="rect">
            <a:avLst/>
          </a:prstGeom>
        </p:spPr>
      </p:pic>
      <p:sp>
        <p:nvSpPr>
          <p:cNvPr id="9" name="TextBox 8">
            <a:extLst>
              <a:ext uri="{FF2B5EF4-FFF2-40B4-BE49-F238E27FC236}">
                <a16:creationId xmlns:a16="http://schemas.microsoft.com/office/drawing/2014/main" id="{41A41434-9D7E-4946-9A75-6DF997FA2E85}"/>
              </a:ext>
            </a:extLst>
          </p:cNvPr>
          <p:cNvSpPr txBox="1"/>
          <p:nvPr/>
        </p:nvSpPr>
        <p:spPr>
          <a:xfrm>
            <a:off x="1160739" y="6262778"/>
            <a:ext cx="4280683"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RS 485 Daisy Chain connection</a:t>
            </a:r>
          </a:p>
        </p:txBody>
      </p:sp>
      <p:sp>
        <p:nvSpPr>
          <p:cNvPr id="10" name="TextBox 9">
            <a:extLst>
              <a:ext uri="{FF2B5EF4-FFF2-40B4-BE49-F238E27FC236}">
                <a16:creationId xmlns:a16="http://schemas.microsoft.com/office/drawing/2014/main" id="{966DBC2C-14C4-4512-8FEC-B684E022A0D9}"/>
              </a:ext>
            </a:extLst>
          </p:cNvPr>
          <p:cNvSpPr txBox="1"/>
          <p:nvPr/>
        </p:nvSpPr>
        <p:spPr>
          <a:xfrm>
            <a:off x="7404100" y="6245225"/>
            <a:ext cx="4927600"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Ethernet Connection</a:t>
            </a:r>
          </a:p>
        </p:txBody>
      </p:sp>
    </p:spTree>
    <p:extLst>
      <p:ext uri="{BB962C8B-B14F-4D97-AF65-F5344CB8AC3E}">
        <p14:creationId xmlns:p14="http://schemas.microsoft.com/office/powerpoint/2010/main" val="33722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Information to be communicated external to the Substation</a:t>
            </a: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information which has to be communicated outside of the substation is basically:-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Voice.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Data.</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Video.</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Signals as an essential part of a differential protection.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Protection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signalling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e.g. distance protection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signalling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or direct transfer trip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intertripping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These signals are all communicated via a communication system using one of the types of media described in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the next slide after the break.</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Utilities although they will have a public telephone will not rely purely on the public telephone system and will often have</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An internal PAX telephone system.</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A direct connection telephone to the Control </a:t>
            </a:r>
            <a:r>
              <a:rPr lang="en-US" altLang="en-US" sz="2000" dirty="0" err="1">
                <a:solidFill>
                  <a:srgbClr val="000000"/>
                </a:solidFill>
                <a:latin typeface="Calibri" panose="020F0502020204030204" pitchFamily="34" charset="0"/>
                <a:cs typeface="Calibri" panose="020F0502020204030204" pitchFamily="34" charset="0"/>
              </a:rPr>
              <a:t>centre</a:t>
            </a:r>
            <a:r>
              <a:rPr lang="en-US" altLang="en-US" sz="2000" dirty="0">
                <a:solidFill>
                  <a:srgbClr val="000000"/>
                </a:solidFill>
                <a:latin typeface="Calibri" panose="020F0502020204030204" pitchFamily="34" charset="0"/>
                <a:cs typeface="Calibri" panose="020F0502020204030204" pitchFamily="34" charset="0"/>
              </a:rPr>
              <a:t>.</a:t>
            </a:r>
          </a:p>
          <a:p>
            <a:pPr marL="342900" indent="-342900" fontAlgn="base">
              <a:spcBef>
                <a:spcPct val="10000"/>
              </a:spcBef>
              <a:spcAft>
                <a:spcPct val="0"/>
              </a:spcAft>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44</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33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6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176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7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000249" y="310486"/>
            <a:ext cx="8286750" cy="1447800"/>
          </a:xfrm>
        </p:spPr>
        <p:txBody>
          <a:bodyPr/>
          <a:lstStyle/>
          <a:p>
            <a:r>
              <a:rPr lang="en-US" altLang="en-US" sz="4000" dirty="0">
                <a:latin typeface="Calibri" panose="020F0502020204030204" pitchFamily="34" charset="0"/>
                <a:cs typeface="Calibri" panose="020F0502020204030204" pitchFamily="34" charset="0"/>
              </a:rPr>
              <a:t>Second set of Questions </a:t>
            </a:r>
          </a:p>
        </p:txBody>
      </p:sp>
      <p:sp>
        <p:nvSpPr>
          <p:cNvPr id="2" name="Slide Number Placeholder 1">
            <a:extLst>
              <a:ext uri="{FF2B5EF4-FFF2-40B4-BE49-F238E27FC236}">
                <a16:creationId xmlns:a16="http://schemas.microsoft.com/office/drawing/2014/main" id="{DF649DE4-72AB-40E3-A59D-03CE7D2DDEEF}"/>
              </a:ext>
            </a:extLst>
          </p:cNvPr>
          <p:cNvSpPr>
            <a:spLocks noGrp="1"/>
          </p:cNvSpPr>
          <p:nvPr>
            <p:ph type="sldNum" sz="quarter" idx="12"/>
          </p:nvPr>
        </p:nvSpPr>
        <p:spPr/>
        <p:txBody>
          <a:bodyPr/>
          <a:lstStyle/>
          <a:p>
            <a:fld id="{6F67E9FB-9D71-4787-B906-3E75B35EB071}" type="slidenum">
              <a:rPr lang="en-US" altLang="en-US" sz="1200" smtClean="0">
                <a:solidFill>
                  <a:srgbClr val="000000"/>
                </a:solidFill>
                <a:latin typeface="Calibri" panose="020F0502020204030204" pitchFamily="34" charset="0"/>
                <a:cs typeface="Calibri" panose="020F0502020204030204" pitchFamily="34" charset="0"/>
              </a:rPr>
              <a:pPr/>
              <a:t>45</a:t>
            </a:fld>
            <a:endParaRPr lang="en-US" altLang="en-US"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E83744-7173-4B85-ABF3-7F9FFFC2E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105" y="1317786"/>
            <a:ext cx="7152561" cy="5364420"/>
          </a:xfrm>
          <a:prstGeom prst="rect">
            <a:avLst/>
          </a:prstGeom>
        </p:spPr>
      </p:pic>
    </p:spTree>
    <p:extLst>
      <p:ext uri="{BB962C8B-B14F-4D97-AF65-F5344CB8AC3E}">
        <p14:creationId xmlns:p14="http://schemas.microsoft.com/office/powerpoint/2010/main" val="1433324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773234"/>
            <a:ext cx="10785058" cy="202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Available Media for Communication</a:t>
            </a:r>
          </a:p>
          <a:p>
            <a:pPr algn="jus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here are basically five different media which have been used over the years for communications from substations namely:-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Pilots Wires – either metallic or with amplifiers included. (now less common).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Power line carrier communications (PLCC) – Using the power line as the communication media (see diagram).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46</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F432B91-F566-43FF-892C-BAEA659F1F5E}"/>
              </a:ext>
            </a:extLst>
          </p:cNvPr>
          <p:cNvPicPr>
            <a:picLocks noChangeAspect="1"/>
          </p:cNvPicPr>
          <p:nvPr/>
        </p:nvPicPr>
        <p:blipFill>
          <a:blip r:embed="rId3"/>
          <a:stretch>
            <a:fillRect/>
          </a:stretch>
        </p:blipFill>
        <p:spPr>
          <a:xfrm>
            <a:off x="5035613" y="2798437"/>
            <a:ext cx="7156387" cy="2515579"/>
          </a:xfrm>
          <a:prstGeom prst="rect">
            <a:avLst/>
          </a:prstGeom>
        </p:spPr>
      </p:pic>
      <p:sp>
        <p:nvSpPr>
          <p:cNvPr id="4" name="TextBox 3">
            <a:extLst>
              <a:ext uri="{FF2B5EF4-FFF2-40B4-BE49-F238E27FC236}">
                <a16:creationId xmlns:a16="http://schemas.microsoft.com/office/drawing/2014/main" id="{CD513CD4-4F27-4FB1-B460-6CF63619007B}"/>
              </a:ext>
            </a:extLst>
          </p:cNvPr>
          <p:cNvSpPr txBox="1"/>
          <p:nvPr/>
        </p:nvSpPr>
        <p:spPr>
          <a:xfrm>
            <a:off x="797341" y="3110479"/>
            <a:ext cx="4238271"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Microwave – used where short line of sight communications are adequate.</a:t>
            </a:r>
          </a:p>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Satellite communications are useful for very long distances over difficult terrain and provides very high bandwidth but can have longer delays and be affected by weather.</a:t>
            </a:r>
          </a:p>
        </p:txBody>
      </p:sp>
      <p:sp>
        <p:nvSpPr>
          <p:cNvPr id="5" name="TextBox 4">
            <a:extLst>
              <a:ext uri="{FF2B5EF4-FFF2-40B4-BE49-F238E27FC236}">
                <a16:creationId xmlns:a16="http://schemas.microsoft.com/office/drawing/2014/main" id="{66B28E54-DC2E-4EF4-8424-76F491172707}"/>
              </a:ext>
            </a:extLst>
          </p:cNvPr>
          <p:cNvSpPr txBox="1"/>
          <p:nvPr/>
        </p:nvSpPr>
        <p:spPr>
          <a:xfrm>
            <a:off x="797341" y="5565338"/>
            <a:ext cx="11039058" cy="1292662"/>
          </a:xfrm>
          <a:prstGeom prst="rect">
            <a:avLst/>
          </a:prstGeom>
          <a:noFill/>
        </p:spPr>
        <p:txBody>
          <a:bodyPr wrap="square" rtlCol="0">
            <a:spAutoFit/>
          </a:bodyPr>
          <a:lstStyle/>
          <a:p>
            <a:pPr marL="342900" indent="-342900">
              <a:buFont typeface="Arial" panose="020B0604020202020204" pitchFamily="34" charset="0"/>
              <a:buChar char="•"/>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Fibre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optic cable - now becoming the most common media embedded or wrapped around OHL earth wires. Multi-mode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fibre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used within the substation and for short distances and single mode for long distance communications.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6836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Multiplexing</a:t>
            </a:r>
          </a:p>
          <a:p>
            <a:pPr fontAlgn="base">
              <a:spcBef>
                <a:spcPct val="10000"/>
              </a:spcBef>
              <a:spcAft>
                <a:spcPct val="0"/>
              </a:spcAft>
              <a:buFontTx/>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Multiplexing is the sharing of a communication medium by combining signals at a common point.  When a multiplexed signal is received it has to be de-multiplexed to separate out the signals. There are three basic methods of multiplexing:-</a:t>
            </a:r>
          </a:p>
          <a:p>
            <a:pPr fontAlgn="base">
              <a:spcBef>
                <a:spcPct val="10000"/>
              </a:spcBef>
              <a:spcAft>
                <a:spcPct val="0"/>
              </a:spcAft>
              <a:buFontTx/>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fontAlgn="base">
              <a:spcBef>
                <a:spcPct val="10000"/>
              </a:spcBef>
            </a:pPr>
            <a:r>
              <a:rPr lang="en-US" altLang="en-US" sz="2000" dirty="0">
                <a:solidFill>
                  <a:srgbClr val="000000"/>
                </a:solidFill>
                <a:latin typeface="Calibri" panose="020F0502020204030204" pitchFamily="34" charset="0"/>
                <a:cs typeface="Times New Roman" panose="02020603050405020304" pitchFamily="18" charset="0"/>
              </a:rPr>
              <a:t>Frequency division multiplexing (FDM) </a:t>
            </a:r>
          </a:p>
          <a:p>
            <a:pPr marL="355600" fontAlgn="base">
              <a:spcBef>
                <a:spcPct val="10000"/>
              </a:spcBef>
              <a:buNone/>
            </a:pPr>
            <a:r>
              <a:rPr lang="en-US" altLang="en-US" sz="2000" dirty="0">
                <a:solidFill>
                  <a:srgbClr val="000000"/>
                </a:solidFill>
                <a:latin typeface="Calibri" panose="020F0502020204030204" pitchFamily="34" charset="0"/>
                <a:cs typeface="Times New Roman" panose="02020603050405020304" pitchFamily="18" charset="0"/>
              </a:rPr>
              <a:t>Used mainly with analogue signals. A special version known as Wave division multiplexing (WDM) is sometimes used with </a:t>
            </a:r>
            <a:r>
              <a:rPr lang="en-US" altLang="en-US" sz="2000" dirty="0" err="1">
                <a:solidFill>
                  <a:srgbClr val="000000"/>
                </a:solidFill>
                <a:latin typeface="Calibri" panose="020F0502020204030204" pitchFamily="34" charset="0"/>
                <a:cs typeface="Times New Roman" panose="02020603050405020304" pitchFamily="18" charset="0"/>
              </a:rPr>
              <a:t>fibre</a:t>
            </a:r>
            <a:r>
              <a:rPr lang="en-US" altLang="en-US" sz="2000" dirty="0">
                <a:solidFill>
                  <a:srgbClr val="000000"/>
                </a:solidFill>
                <a:latin typeface="Calibri" panose="020F0502020204030204" pitchFamily="34" charset="0"/>
                <a:cs typeface="Times New Roman" panose="02020603050405020304" pitchFamily="18" charset="0"/>
              </a:rPr>
              <a:t> optic cables.</a:t>
            </a:r>
          </a:p>
          <a:p>
            <a:pPr marL="355600" fontAlgn="base">
              <a:spcBef>
                <a:spcPct val="10000"/>
              </a:spcBef>
              <a:buNone/>
            </a:pPr>
            <a:endParaRPr lang="en-US" altLang="en-US" sz="2000" dirty="0">
              <a:solidFill>
                <a:srgbClr val="000000"/>
              </a:solidFill>
              <a:latin typeface="Calibri" panose="020F0502020204030204" pitchFamily="34" charset="0"/>
              <a:cs typeface="Times New Roman" panose="02020603050405020304" pitchFamily="18" charset="0"/>
            </a:endParaRPr>
          </a:p>
          <a:p>
            <a:pPr marL="342900" indent="-342900" fontAlgn="base">
              <a:spcBef>
                <a:spcPct val="10000"/>
              </a:spcBef>
            </a:pPr>
            <a:r>
              <a:rPr lang="en-US" altLang="en-US" sz="2000" dirty="0">
                <a:solidFill>
                  <a:srgbClr val="000000"/>
                </a:solidFill>
                <a:latin typeface="Calibri" panose="020F0502020204030204" pitchFamily="34" charset="0"/>
                <a:cs typeface="Times New Roman" panose="02020603050405020304" pitchFamily="18" charset="0"/>
              </a:rPr>
              <a:t>Time division multiplexing (TDM)</a:t>
            </a:r>
          </a:p>
          <a:p>
            <a:pPr marL="355600" fontAlgn="base">
              <a:spcBef>
                <a:spcPct val="10000"/>
              </a:spcBef>
              <a:buNone/>
            </a:pPr>
            <a:r>
              <a:rPr lang="en-US" altLang="en-US" sz="2000" dirty="0">
                <a:solidFill>
                  <a:srgbClr val="000000"/>
                </a:solidFill>
                <a:latin typeface="Calibri" panose="020F0502020204030204" pitchFamily="34" charset="0"/>
                <a:cs typeface="Times New Roman" panose="02020603050405020304" pitchFamily="18" charset="0"/>
              </a:rPr>
              <a:t>This is most commonly used with digital communications systems for substations.</a:t>
            </a:r>
          </a:p>
          <a:p>
            <a:pPr marL="355600" fontAlgn="base">
              <a:spcBef>
                <a:spcPct val="10000"/>
              </a:spcBef>
              <a:buNone/>
            </a:pPr>
            <a:r>
              <a:rPr lang="en-US" altLang="en-US" sz="2000" dirty="0">
                <a:solidFill>
                  <a:srgbClr val="000000"/>
                </a:solidFill>
                <a:latin typeface="Calibri" panose="020F0502020204030204" pitchFamily="34" charset="0"/>
                <a:cs typeface="Times New Roman" panose="02020603050405020304" pitchFamily="18" charset="0"/>
              </a:rPr>
              <a:t>	</a:t>
            </a:r>
          </a:p>
          <a:p>
            <a:pPr marL="342900" indent="-342900" fontAlgn="base">
              <a:spcBef>
                <a:spcPct val="10000"/>
              </a:spcBef>
            </a:pPr>
            <a:r>
              <a:rPr lang="en-US" altLang="en-US" sz="2000" dirty="0">
                <a:solidFill>
                  <a:srgbClr val="000000"/>
                </a:solidFill>
                <a:latin typeface="Calibri" panose="020F0502020204030204" pitchFamily="34" charset="0"/>
                <a:cs typeface="Times New Roman" panose="02020603050405020304" pitchFamily="18" charset="0"/>
              </a:rPr>
              <a:t>Coded division multiplexing (CDM)</a:t>
            </a:r>
          </a:p>
          <a:p>
            <a:pPr fontAlgn="base">
              <a:spcBef>
                <a:spcPct val="10000"/>
              </a:spcBef>
              <a:buNone/>
            </a:pPr>
            <a:r>
              <a:rPr lang="en-US" altLang="en-US" sz="2000" dirty="0">
                <a:solidFill>
                  <a:srgbClr val="000000"/>
                </a:solidFill>
                <a:latin typeface="Calibri" panose="020F0502020204030204" pitchFamily="34" charset="0"/>
                <a:cs typeface="Times New Roman" panose="02020603050405020304" pitchFamily="18" charset="0"/>
              </a:rPr>
              <a:t>     Not usually used for protection and control purposes.</a:t>
            </a: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47</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586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Hierarchies</a:t>
            </a:r>
          </a:p>
          <a:p>
            <a:pPr fontAlgn="base">
              <a:spcBef>
                <a:spcPct val="100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In order to bundle a larger number of channels within the available media further levels of multiplexing which are structured in digital hierarchies are required.</a:t>
            </a:r>
          </a:p>
          <a:p>
            <a:pPr fontAlgn="base">
              <a:spcBef>
                <a:spcPct val="100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Originally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Plesiochronous</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Digital Hierarchy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(PDH) was used.</a:t>
            </a:r>
          </a:p>
          <a:p>
            <a:pPr fontAlgn="base">
              <a:spcBef>
                <a:spcPct val="10000"/>
              </a:spcBef>
              <a:spcAft>
                <a:spcPts val="600"/>
              </a:spcAft>
              <a:buFontTx/>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These systems use “almost synchronous” channels in multiples of 64kbps which is the digital equivalent of an analogue channel but PDH has a number of disadvantages:-</a:t>
            </a:r>
          </a:p>
          <a:p>
            <a:pPr marL="342900" indent="-342900" fontAlgn="base">
              <a:spcBef>
                <a:spcPct val="10000"/>
              </a:spcBef>
              <a:spcAft>
                <a:spcPts val="6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It is not possible to extract or insert individual channels without firstly de-multiplexing and then re-multiplexing. </a:t>
            </a:r>
          </a:p>
          <a:p>
            <a:pPr marL="342900" indent="-342900" fontAlgn="base">
              <a:spcBef>
                <a:spcPct val="10000"/>
              </a:spcBef>
              <a:spcAft>
                <a:spcPts val="6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 does not support network management and performance monitoring.</a:t>
            </a:r>
          </a:p>
          <a:p>
            <a:pPr fontAlgn="base">
              <a:spcBef>
                <a:spcPct val="10000"/>
              </a:spcBef>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This has led to the development of synchronous digital hierarchy (SDH) in Europe and Synchronous Optical Network (SONET) in America.</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1178897" y="1137097"/>
            <a:ext cx="10400745" cy="67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Hierarchies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49</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B00D952-FB22-4F27-8CA3-E8DCBD921EB1}"/>
              </a:ext>
            </a:extLst>
          </p:cNvPr>
          <p:cNvPicPr>
            <a:picLocks noChangeAspect="1"/>
          </p:cNvPicPr>
          <p:nvPr/>
        </p:nvPicPr>
        <p:blipFill>
          <a:blip r:embed="rId3"/>
          <a:stretch>
            <a:fillRect/>
          </a:stretch>
        </p:blipFill>
        <p:spPr>
          <a:xfrm>
            <a:off x="5932620" y="3904735"/>
            <a:ext cx="6002569" cy="2237139"/>
          </a:xfrm>
          <a:prstGeom prst="rect">
            <a:avLst/>
          </a:prstGeom>
        </p:spPr>
      </p:pic>
      <p:sp>
        <p:nvSpPr>
          <p:cNvPr id="4" name="TextBox 3">
            <a:extLst>
              <a:ext uri="{FF2B5EF4-FFF2-40B4-BE49-F238E27FC236}">
                <a16:creationId xmlns:a16="http://schemas.microsoft.com/office/drawing/2014/main" id="{560A7CFB-4DD1-4FF1-9F42-554E08CAC231}"/>
              </a:ext>
            </a:extLst>
          </p:cNvPr>
          <p:cNvSpPr txBox="1"/>
          <p:nvPr/>
        </p:nvSpPr>
        <p:spPr>
          <a:xfrm>
            <a:off x="1179380" y="1626632"/>
            <a:ext cx="4597400" cy="5339923"/>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SONET/SDH provides significant advantages over PDH as follows:-</a:t>
            </a:r>
          </a:p>
          <a:p>
            <a:pPr marL="342900" lvl="0" indent="-342900" algn="just">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Reduction in equipment requirements and an increase in network reliability.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Provision of overhead and payload bytes – overhead bytes permit management of the payload bytes on an individual basis and allow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centralised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fault sectionalization.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Definition of a synchronous multiplexing format for carrying lower level digital signals and a synchronous structure which simplifies the interface to digital switches and add-drop multiplexers.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C119D8C6-6737-4F7B-9D5D-2D29C28ADF15}"/>
              </a:ext>
            </a:extLst>
          </p:cNvPr>
          <p:cNvSpPr txBox="1"/>
          <p:nvPr/>
        </p:nvSpPr>
        <p:spPr>
          <a:xfrm>
            <a:off x="5932620" y="6141874"/>
            <a:ext cx="6649839" cy="369332"/>
          </a:xfrm>
          <a:prstGeom prst="rect">
            <a:avLst/>
          </a:prstGeom>
          <a:noFill/>
        </p:spPr>
        <p:txBody>
          <a:bodyPr wrap="square" rtlCol="0">
            <a:spAutoFit/>
          </a:bodyPr>
          <a:lstStyle/>
          <a:p>
            <a:r>
              <a:rPr lang="en-GB" dirty="0"/>
              <a:t>Equivalence of SONET and SDH Hierarchies</a:t>
            </a:r>
          </a:p>
        </p:txBody>
      </p:sp>
      <p:sp>
        <p:nvSpPr>
          <p:cNvPr id="6" name="TextBox 5">
            <a:extLst>
              <a:ext uri="{FF2B5EF4-FFF2-40B4-BE49-F238E27FC236}">
                <a16:creationId xmlns:a16="http://schemas.microsoft.com/office/drawing/2014/main" id="{9EF827F1-2E25-48F0-BD6A-01AD3412BB00}"/>
              </a:ext>
            </a:extLst>
          </p:cNvPr>
          <p:cNvSpPr txBox="1"/>
          <p:nvPr/>
        </p:nvSpPr>
        <p:spPr>
          <a:xfrm>
            <a:off x="5824670" y="1176822"/>
            <a:ext cx="6235700" cy="3016210"/>
          </a:xfrm>
          <a:prstGeom prst="rect">
            <a:avLst/>
          </a:prstGeom>
          <a:noFill/>
        </p:spPr>
        <p:txBody>
          <a:bodyPr wrap="square" rtlCol="0">
            <a:spAutoFit/>
          </a:bodyPr>
          <a:lstStyle/>
          <a:p>
            <a:pPr marL="342900" lvl="0" indent="-342900" algn="just">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Availability of a set of generic standards which enable products from different vendors to be connected.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Definition of a flexible architecture capable of accommodating future applications with a variety of transmission rates.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000" dirty="0">
                <a:latin typeface="Calibri" panose="020F0502020204030204" pitchFamily="34" charset="0"/>
                <a:cs typeface="Calibri" panose="020F0502020204030204" pitchFamily="34" charset="0"/>
              </a:rPr>
              <a:t>There are two main types of synchronous ring architecture</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2 fibre UPSR for SONET and SNCP for SDH.</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2/4 fibre BLSR for SONET and MS-</a:t>
            </a:r>
            <a:r>
              <a:rPr lang="en-GB" sz="2000" dirty="0" err="1">
                <a:latin typeface="Calibri" panose="020F0502020204030204" pitchFamily="34" charset="0"/>
                <a:cs typeface="Calibri" panose="020F0502020204030204" pitchFamily="34" charset="0"/>
              </a:rPr>
              <a:t>SPRing</a:t>
            </a:r>
            <a:r>
              <a:rPr lang="en-GB" sz="2000" dirty="0">
                <a:latin typeface="Calibri" panose="020F0502020204030204" pitchFamily="34" charset="0"/>
                <a:cs typeface="Calibri" panose="020F0502020204030204" pitchFamily="34" charset="0"/>
              </a:rPr>
              <a:t> for SDH.</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Basic Control Requirements</a:t>
            </a:r>
          </a:p>
          <a:p>
            <a:pPr fontAlgn="base">
              <a:spcBef>
                <a:spcPts val="0"/>
              </a:spcBef>
              <a:spcAft>
                <a:spcPts val="300"/>
              </a:spcAft>
              <a:buFontTx/>
              <a:buNone/>
            </a:pPr>
            <a:r>
              <a:rPr lang="en-US" altLang="en-US" sz="2400" dirty="0">
                <a:solidFill>
                  <a:srgbClr val="000000"/>
                </a:solidFill>
                <a:latin typeface="Calibri" panose="020F0502020204030204" pitchFamily="34" charset="0"/>
                <a:cs typeface="Calibri" panose="020F0502020204030204" pitchFamily="34" charset="0"/>
              </a:rPr>
              <a:t>A control system is required for the substation in order to:-</a:t>
            </a:r>
          </a:p>
          <a:p>
            <a:pPr marL="342900" indent="-342900" fontAlgn="base">
              <a:spcBef>
                <a:spcPts val="0"/>
              </a:spcBef>
              <a:spcAft>
                <a:spcPts val="3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Indicate the status of all plant in the substation.</a:t>
            </a:r>
          </a:p>
          <a:p>
            <a:pPr marL="342900" indent="-342900" fontAlgn="base">
              <a:spcBef>
                <a:spcPts val="0"/>
              </a:spcBef>
              <a:spcAft>
                <a:spcPts val="3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Indicate all alarms for primary and secondary equipment.</a:t>
            </a:r>
          </a:p>
          <a:p>
            <a:pPr marL="342900" indent="-342900" fontAlgn="base">
              <a:spcBef>
                <a:spcPts val="0"/>
              </a:spcBef>
              <a:spcAft>
                <a:spcPts val="3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Show analogue measurement for the key parameters V, A, W and Vars.</a:t>
            </a:r>
          </a:p>
          <a:p>
            <a:pPr marL="342900" indent="-342900" fontAlgn="base">
              <a:spcBef>
                <a:spcPts val="0"/>
              </a:spcBef>
              <a:spcAft>
                <a:spcPts val="3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Provide digital outputs to close/open switchgear, raise/lower taps etc.</a:t>
            </a:r>
          </a:p>
          <a:p>
            <a:pPr fontAlgn="base">
              <a:spcBef>
                <a:spcPts val="0"/>
              </a:spcBef>
              <a:spcAft>
                <a:spcPts val="600"/>
              </a:spcAft>
              <a:buNone/>
            </a:pPr>
            <a:r>
              <a:rPr lang="en-US" altLang="en-US" sz="2400" dirty="0">
                <a:solidFill>
                  <a:srgbClr val="000000"/>
                </a:solidFill>
                <a:latin typeface="Calibri" panose="020F0502020204030204" pitchFamily="34" charset="0"/>
                <a:cs typeface="Calibri" panose="020F0502020204030204" pitchFamily="34" charset="0"/>
              </a:rPr>
              <a:t>The control system may also control voltage, reactive power and load as well as employing interlocking and synchronizing.</a:t>
            </a:r>
          </a:p>
          <a:p>
            <a:pPr fontAlgn="base">
              <a:spcBef>
                <a:spcPts val="0"/>
              </a:spcBef>
              <a:spcAft>
                <a:spcPts val="300"/>
              </a:spcAft>
              <a:buNone/>
            </a:pPr>
            <a:r>
              <a:rPr lang="en-US" altLang="en-US" sz="2400" dirty="0">
                <a:solidFill>
                  <a:srgbClr val="000000"/>
                </a:solidFill>
                <a:latin typeface="Calibri" panose="020F0502020204030204" pitchFamily="34" charset="0"/>
                <a:cs typeface="Calibri" panose="020F0502020204030204" pitchFamily="34" charset="0"/>
              </a:rPr>
              <a:t>The substation control will normally be effected from three locations although usually only one location will be operative at any one time.</a:t>
            </a:r>
          </a:p>
          <a:p>
            <a:pPr marL="342900" indent="-342900" fontAlgn="base">
              <a:spcBef>
                <a:spcPts val="0"/>
              </a:spcBef>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switchyard/switchgear buildings</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(bay control).</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spcBef>
                <a:spcPts val="0"/>
              </a:spcBef>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the substation control room</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(station control).</a:t>
            </a:r>
          </a:p>
          <a:p>
            <a:pPr marL="342900" indent="-342900" fontAlgn="base">
              <a:spcBef>
                <a:spcPts val="0"/>
              </a:spcBef>
              <a:spcAft>
                <a:spcPts val="30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a central network control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(network control, remote control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regional control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spcBef>
                <a:spcPts val="0"/>
              </a:spcBef>
              <a:spcAft>
                <a:spcPct val="0"/>
              </a:spcAft>
              <a:buFont typeface="Arial" panose="020B0604020202020204" pitchFamily="34" charset="0"/>
              <a:buChar char="•"/>
            </a:pPr>
            <a:endParaRPr lang="en-US" altLang="en-US" sz="2000" dirty="0">
              <a:solidFill>
                <a:srgbClr val="000000"/>
              </a:solidFill>
              <a:latin typeface="Calibri" panose="020F0502020204030204" pitchFamily="34" charset="0"/>
              <a:cs typeface="Calibri" panose="020F0502020204030204" pitchFamily="34" charset="0"/>
            </a:endParaRPr>
          </a:p>
          <a:p>
            <a:pPr marL="342900" indent="-342900" fontAlgn="base">
              <a:spcBef>
                <a:spcPts val="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91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6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6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3" y="1137098"/>
            <a:ext cx="5133558" cy="154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Hierarchies</a:t>
            </a:r>
          </a:p>
          <a:p>
            <a:pPr fontAlgn="base">
              <a:spcBef>
                <a:spcPct val="10000"/>
              </a:spcBef>
              <a:spcAft>
                <a:spcPct val="0"/>
              </a:spcAft>
              <a:buFontTx/>
              <a:buNone/>
            </a:pPr>
            <a:r>
              <a:rPr lang="en-US" altLang="en-US" sz="2000" dirty="0">
                <a:solidFill>
                  <a:srgbClr val="000000"/>
                </a:solidFill>
                <a:latin typeface="Calibri" panose="020F0502020204030204" pitchFamily="34" charset="0"/>
                <a:cs typeface="Calibri" panose="020F0502020204030204" pitchFamily="34" charset="0"/>
              </a:rPr>
              <a:t>Explanation of UPSR.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Information entering the ring is bridged at the path circuit level and transmitted on both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fibres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in opposite directions . </a:t>
            </a: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50</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53DF7E6-24CA-47C8-9BEC-3A674D01B995}"/>
              </a:ext>
            </a:extLst>
          </p:cNvPr>
          <p:cNvSpPr txBox="1"/>
          <p:nvPr/>
        </p:nvSpPr>
        <p:spPr>
          <a:xfrm>
            <a:off x="6096000" y="2228805"/>
            <a:ext cx="5651500" cy="1015663"/>
          </a:xfrm>
          <a:prstGeom prst="rect">
            <a:avLst/>
          </a:prstGeom>
          <a:noFill/>
        </p:spPr>
        <p:txBody>
          <a:bodyPr wrap="square" rtlCol="0">
            <a:spAutoFit/>
          </a:bodyPr>
          <a:lstStyle/>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Switching from one path to the other is based on the health of the path at the point where it exits the ring.</a:t>
            </a:r>
            <a:endParaRPr lang="en-GB" sz="2000" dirty="0"/>
          </a:p>
        </p:txBody>
      </p:sp>
      <p:pic>
        <p:nvPicPr>
          <p:cNvPr id="6" name="Picture 5">
            <a:extLst>
              <a:ext uri="{FF2B5EF4-FFF2-40B4-BE49-F238E27FC236}">
                <a16:creationId xmlns:a16="http://schemas.microsoft.com/office/drawing/2014/main" id="{59CB6B76-A986-4341-B74B-1EAD954F6802}"/>
              </a:ext>
            </a:extLst>
          </p:cNvPr>
          <p:cNvPicPr>
            <a:picLocks noChangeAspect="1"/>
          </p:cNvPicPr>
          <p:nvPr/>
        </p:nvPicPr>
        <p:blipFill>
          <a:blip r:embed="rId3"/>
          <a:stretch>
            <a:fillRect/>
          </a:stretch>
        </p:blipFill>
        <p:spPr>
          <a:xfrm>
            <a:off x="5930901" y="3429000"/>
            <a:ext cx="5178582" cy="2906162"/>
          </a:xfrm>
          <a:prstGeom prst="rect">
            <a:avLst/>
          </a:prstGeom>
        </p:spPr>
      </p:pic>
      <p:sp>
        <p:nvSpPr>
          <p:cNvPr id="7" name="TextBox 6">
            <a:extLst>
              <a:ext uri="{FF2B5EF4-FFF2-40B4-BE49-F238E27FC236}">
                <a16:creationId xmlns:a16="http://schemas.microsoft.com/office/drawing/2014/main" id="{A81A74FB-5CA4-459F-9133-94C027F409AD}"/>
              </a:ext>
            </a:extLst>
          </p:cNvPr>
          <p:cNvSpPr txBox="1"/>
          <p:nvPr/>
        </p:nvSpPr>
        <p:spPr>
          <a:xfrm>
            <a:off x="6096000" y="1652590"/>
            <a:ext cx="5651500" cy="984885"/>
          </a:xfrm>
          <a:prstGeom prst="rect">
            <a:avLst/>
          </a:prstGeom>
          <a:noFill/>
        </p:spPr>
        <p:txBody>
          <a:bodyPr wrap="square" rtlCol="0">
            <a:spAutoFit/>
          </a:bodyPr>
          <a:lstStyle/>
          <a:p>
            <a:r>
              <a:rPr lang="en-US" sz="2000" dirty="0">
                <a:latin typeface="Calibri" panose="020F0502020204030204" pitchFamily="34" charset="0"/>
                <a:ea typeface="Times New Roman" panose="02020603050405020304" pitchFamily="18" charset="0"/>
                <a:cs typeface="Times New Roman" panose="02020603050405020304" pitchFamily="18" charset="0"/>
              </a:rPr>
              <a:t>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ne direction is the primary signal path and the other direction is the protected path.</a:t>
            </a:r>
          </a:p>
          <a:p>
            <a:endParaRPr lang="en-GB" dirty="0"/>
          </a:p>
        </p:txBody>
      </p:sp>
      <p:pic>
        <p:nvPicPr>
          <p:cNvPr id="5" name="Picture 4">
            <a:extLst>
              <a:ext uri="{FF2B5EF4-FFF2-40B4-BE49-F238E27FC236}">
                <a16:creationId xmlns:a16="http://schemas.microsoft.com/office/drawing/2014/main" id="{95FEA256-B345-4712-89E4-2326F02B68A3}"/>
              </a:ext>
            </a:extLst>
          </p:cNvPr>
          <p:cNvPicPr>
            <a:picLocks noChangeAspect="1"/>
          </p:cNvPicPr>
          <p:nvPr/>
        </p:nvPicPr>
        <p:blipFill>
          <a:blip r:embed="rId4"/>
          <a:stretch>
            <a:fillRect/>
          </a:stretch>
        </p:blipFill>
        <p:spPr>
          <a:xfrm>
            <a:off x="811045" y="3338465"/>
            <a:ext cx="5106154" cy="2996697"/>
          </a:xfrm>
          <a:prstGeom prst="rect">
            <a:avLst/>
          </a:prstGeom>
        </p:spPr>
      </p:pic>
    </p:spTree>
    <p:extLst>
      <p:ext uri="{BB962C8B-B14F-4D97-AF65-F5344CB8AC3E}">
        <p14:creationId xmlns:p14="http://schemas.microsoft.com/office/powerpoint/2010/main" val="29005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Hierarchies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51</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6A6FDC5-43E8-4BCC-BEB7-D7330D230F40}"/>
              </a:ext>
            </a:extLst>
          </p:cNvPr>
          <p:cNvPicPr>
            <a:picLocks noChangeAspect="1"/>
          </p:cNvPicPr>
          <p:nvPr/>
        </p:nvPicPr>
        <p:blipFill>
          <a:blip r:embed="rId3"/>
          <a:stretch>
            <a:fillRect/>
          </a:stretch>
        </p:blipFill>
        <p:spPr>
          <a:xfrm>
            <a:off x="5909556" y="1845912"/>
            <a:ext cx="5583709" cy="3068987"/>
          </a:xfrm>
          <a:prstGeom prst="rect">
            <a:avLst/>
          </a:prstGeom>
        </p:spPr>
      </p:pic>
      <p:pic>
        <p:nvPicPr>
          <p:cNvPr id="7" name="Picture 6">
            <a:extLst>
              <a:ext uri="{FF2B5EF4-FFF2-40B4-BE49-F238E27FC236}">
                <a16:creationId xmlns:a16="http://schemas.microsoft.com/office/drawing/2014/main" id="{66092883-8192-47FE-84A3-1BAC3D162382}"/>
              </a:ext>
            </a:extLst>
          </p:cNvPr>
          <p:cNvPicPr>
            <a:picLocks noChangeAspect="1"/>
          </p:cNvPicPr>
          <p:nvPr/>
        </p:nvPicPr>
        <p:blipFill>
          <a:blip r:embed="rId4"/>
          <a:stretch>
            <a:fillRect/>
          </a:stretch>
        </p:blipFill>
        <p:spPr>
          <a:xfrm>
            <a:off x="797342" y="1900183"/>
            <a:ext cx="5202402" cy="2890224"/>
          </a:xfrm>
          <a:prstGeom prst="rect">
            <a:avLst/>
          </a:prstGeom>
        </p:spPr>
      </p:pic>
      <p:sp>
        <p:nvSpPr>
          <p:cNvPr id="8" name="TextBox 7">
            <a:extLst>
              <a:ext uri="{FF2B5EF4-FFF2-40B4-BE49-F238E27FC236}">
                <a16:creationId xmlns:a16="http://schemas.microsoft.com/office/drawing/2014/main" id="{C979142A-2871-40F2-986D-1640575248EE}"/>
              </a:ext>
            </a:extLst>
          </p:cNvPr>
          <p:cNvSpPr txBox="1"/>
          <p:nvPr/>
        </p:nvSpPr>
        <p:spPr>
          <a:xfrm>
            <a:off x="2663687" y="4850449"/>
            <a:ext cx="3771900" cy="369332"/>
          </a:xfrm>
          <a:prstGeom prst="rect">
            <a:avLst/>
          </a:prstGeom>
          <a:noFill/>
        </p:spPr>
        <p:txBody>
          <a:bodyPr wrap="square" rtlCol="0">
            <a:spAutoFit/>
          </a:bodyPr>
          <a:lstStyle/>
          <a:p>
            <a:r>
              <a:rPr lang="en-GB" dirty="0"/>
              <a:t>Normal Flow</a:t>
            </a:r>
          </a:p>
        </p:txBody>
      </p:sp>
      <p:sp>
        <p:nvSpPr>
          <p:cNvPr id="9" name="TextBox 8">
            <a:extLst>
              <a:ext uri="{FF2B5EF4-FFF2-40B4-BE49-F238E27FC236}">
                <a16:creationId xmlns:a16="http://schemas.microsoft.com/office/drawing/2014/main" id="{38795180-B51C-4094-B1AF-AA6A1CB3E7B6}"/>
              </a:ext>
            </a:extLst>
          </p:cNvPr>
          <p:cNvSpPr txBox="1"/>
          <p:nvPr/>
        </p:nvSpPr>
        <p:spPr>
          <a:xfrm>
            <a:off x="7919357" y="4850449"/>
            <a:ext cx="4000500" cy="369332"/>
          </a:xfrm>
          <a:prstGeom prst="rect">
            <a:avLst/>
          </a:prstGeom>
          <a:noFill/>
        </p:spPr>
        <p:txBody>
          <a:bodyPr wrap="square" rtlCol="0">
            <a:spAutoFit/>
          </a:bodyPr>
          <a:lstStyle/>
          <a:p>
            <a:r>
              <a:rPr lang="en-GB" dirty="0"/>
              <a:t>Protected Flow</a:t>
            </a:r>
          </a:p>
        </p:txBody>
      </p:sp>
      <p:sp>
        <p:nvSpPr>
          <p:cNvPr id="10" name="TextBox 9">
            <a:extLst>
              <a:ext uri="{FF2B5EF4-FFF2-40B4-BE49-F238E27FC236}">
                <a16:creationId xmlns:a16="http://schemas.microsoft.com/office/drawing/2014/main" id="{32A33BDB-B29A-4923-B4E4-F01B1DDA7AD2}"/>
              </a:ext>
            </a:extLst>
          </p:cNvPr>
          <p:cNvSpPr txBox="1"/>
          <p:nvPr/>
        </p:nvSpPr>
        <p:spPr>
          <a:xfrm>
            <a:off x="1104900" y="5372100"/>
            <a:ext cx="10477500" cy="1292662"/>
          </a:xfrm>
          <a:prstGeom prst="rect">
            <a:avLst/>
          </a:prstGeom>
          <a:noFill/>
        </p:spPr>
        <p:txBody>
          <a:bodyPr wrap="square" rtlCol="0">
            <a:spAutoFit/>
          </a:bodyPr>
          <a:lstStyle/>
          <a:p>
            <a:r>
              <a:rPr lang="en-US" sz="2000" dirty="0">
                <a:latin typeface="Calibri" panose="020F0502020204030204" pitchFamily="34" charset="0"/>
                <a:ea typeface="Times New Roman" panose="02020603050405020304" pitchFamily="18" charset="0"/>
                <a:cs typeface="Times New Roman" panose="02020603050405020304" pitchFamily="18" charset="0"/>
              </a:rPr>
              <a:t>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 switching is determined at the receive end only, the path in one direction may switch over to the protected path whilst the other direction remains on the normal path thus giving rise to unequal delays. This can lead to problems with some differential protections.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108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57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Hierarchies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52</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6E70B92-6161-44C8-8463-CB34E42B7F12}"/>
              </a:ext>
            </a:extLst>
          </p:cNvPr>
          <p:cNvPicPr>
            <a:picLocks noChangeAspect="1"/>
          </p:cNvPicPr>
          <p:nvPr/>
        </p:nvPicPr>
        <p:blipFill>
          <a:blip r:embed="rId3"/>
          <a:stretch>
            <a:fillRect/>
          </a:stretch>
        </p:blipFill>
        <p:spPr>
          <a:xfrm>
            <a:off x="5876705" y="1948758"/>
            <a:ext cx="6370912" cy="3296342"/>
          </a:xfrm>
          <a:prstGeom prst="rect">
            <a:avLst/>
          </a:prstGeom>
        </p:spPr>
      </p:pic>
      <p:sp>
        <p:nvSpPr>
          <p:cNvPr id="4" name="TextBox 3">
            <a:extLst>
              <a:ext uri="{FF2B5EF4-FFF2-40B4-BE49-F238E27FC236}">
                <a16:creationId xmlns:a16="http://schemas.microsoft.com/office/drawing/2014/main" id="{8AEBEB44-2A26-44CF-9596-8A78C51E142C}"/>
              </a:ext>
            </a:extLst>
          </p:cNvPr>
          <p:cNvSpPr txBox="1"/>
          <p:nvPr/>
        </p:nvSpPr>
        <p:spPr>
          <a:xfrm>
            <a:off x="609600" y="2159895"/>
            <a:ext cx="5575300" cy="4139595"/>
          </a:xfrm>
          <a:prstGeom prst="rect">
            <a:avLst/>
          </a:prstGeom>
          <a:noFill/>
        </p:spPr>
        <p:txBody>
          <a:bodyPr wrap="square" rtlCol="0">
            <a:spAutoFit/>
          </a:bodyPr>
          <a:lstStyle/>
          <a:p>
            <a:pPr>
              <a:spcAft>
                <a:spcPts val="6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a BLSR topology half of the bandwidth is reserved for protection.</a:t>
            </a:r>
          </a:p>
          <a:p>
            <a:pPr>
              <a:spcAft>
                <a:spcPts val="6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Both transmit and receive paths take the same route in opposite directions </a:t>
            </a:r>
          </a:p>
          <a:p>
            <a:pPr>
              <a:spcAft>
                <a:spcPts val="6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B</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oth are switched together thus eliminating any differential delay, although protected path delays are likely to be longer. </a:t>
            </a:r>
          </a:p>
          <a:p>
            <a:pPr>
              <a:spcAft>
                <a:spcPts val="6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normal mode the route from A to B follows Service 1 S1 while the route from B to A follows S2.</a:t>
            </a:r>
          </a:p>
          <a:p>
            <a:pPr>
              <a:spcAft>
                <a:spcPts val="6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When a fault occurs A to B will follow P1 and B to A will follow P2.</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71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Communications</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Basic Requirements for Protection Communications</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 following aspects of a communication system are important for protection.</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Speed – the speed used for protection is usually 64kbps suitable for full duplex operation.</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Propagation delay – this is the time for the signal to travel from one end to the other. Usually a delay time of 6ms or less is required. However it is important that the delay time is stable under normal operation. It will change if the path is re-routed due to failure.</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Differential delay – this is the difference in the time from A-B compared to B-A.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This is very important for differential protections where typically  the  maximum acceptable differential delay will be of the order of 400 micro seconds.</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Times New Roman" panose="02020603050405020304" pitchFamily="18" charset="0"/>
              </a:rPr>
              <a:t>Dependability – this is that the protection will operate when it should do.</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Times New Roman" panose="02020603050405020304" pitchFamily="18" charset="0"/>
              </a:rPr>
              <a:t>Security – this is that the protection will not operate when it should not.</a:t>
            </a:r>
            <a:endParaRPr lang="en-US" altLang="en-US" sz="2000" dirty="0">
              <a:solidFill>
                <a:srgbClr val="000000"/>
              </a:solidFill>
              <a:latin typeface="Calibri" panose="020F0502020204030204" pitchFamily="34" charset="0"/>
              <a:cs typeface="Calibri" panose="020F0502020204030204" pitchFamily="34" charset="0"/>
            </a:endParaRPr>
          </a:p>
          <a:p>
            <a:pPr marL="342900" indent="-342900" fontAlgn="base">
              <a:spcBef>
                <a:spcPct val="10000"/>
              </a:spcBef>
              <a:spcAft>
                <a:spcPct val="0"/>
              </a:spcAft>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53</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44F8EE-639E-496F-808F-25CB0993BF4A}"/>
              </a:ext>
            </a:extLst>
          </p:cNvPr>
          <p:cNvPicPr/>
          <p:nvPr/>
        </p:nvPicPr>
        <p:blipFill>
          <a:blip r:embed="rId3" cstate="print"/>
          <a:srcRect/>
          <a:stretch>
            <a:fillRect/>
          </a:stretch>
        </p:blipFill>
        <p:spPr bwMode="auto">
          <a:xfrm>
            <a:off x="5372100" y="5320665"/>
            <a:ext cx="5865629" cy="1537335"/>
          </a:xfrm>
          <a:prstGeom prst="rect">
            <a:avLst/>
          </a:prstGeom>
          <a:noFill/>
          <a:ln w="9525">
            <a:noFill/>
            <a:miter lim="800000"/>
            <a:headEnd/>
            <a:tailEnd/>
          </a:ln>
        </p:spPr>
      </p:pic>
      <p:sp>
        <p:nvSpPr>
          <p:cNvPr id="4" name="TextBox 3">
            <a:extLst>
              <a:ext uri="{FF2B5EF4-FFF2-40B4-BE49-F238E27FC236}">
                <a16:creationId xmlns:a16="http://schemas.microsoft.com/office/drawing/2014/main" id="{23E0ADD8-B754-405C-B58F-3D70964B6227}"/>
              </a:ext>
            </a:extLst>
          </p:cNvPr>
          <p:cNvSpPr txBox="1"/>
          <p:nvPr/>
        </p:nvSpPr>
        <p:spPr>
          <a:xfrm>
            <a:off x="8839199" y="4289701"/>
            <a:ext cx="2358887" cy="707886"/>
          </a:xfrm>
          <a:prstGeom prst="rect">
            <a:avLst/>
          </a:prstGeom>
          <a:noFill/>
          <a:ln>
            <a:solidFill>
              <a:schemeClr val="tx2"/>
            </a:solidFill>
          </a:ln>
        </p:spPr>
        <p:txBody>
          <a:bodyPr wrap="square" rtlCol="0">
            <a:spAutoFit/>
          </a:bodyPr>
          <a:lstStyle/>
          <a:p>
            <a:r>
              <a:rPr lang="en-GB" sz="2000" dirty="0">
                <a:latin typeface="Calibri" panose="020F0502020204030204" pitchFamily="34" charset="0"/>
                <a:cs typeface="Calibri" panose="020F0502020204030204" pitchFamily="34" charset="0"/>
              </a:rPr>
              <a:t>See Table for typical figures.</a:t>
            </a:r>
          </a:p>
        </p:txBody>
      </p:sp>
      <p:sp>
        <p:nvSpPr>
          <p:cNvPr id="6" name="TextBox 5">
            <a:extLst>
              <a:ext uri="{FF2B5EF4-FFF2-40B4-BE49-F238E27FC236}">
                <a16:creationId xmlns:a16="http://schemas.microsoft.com/office/drawing/2014/main" id="{8301A7D4-BF26-4819-BE74-96E3F3F17285}"/>
              </a:ext>
            </a:extLst>
          </p:cNvPr>
          <p:cNvSpPr txBox="1"/>
          <p:nvPr/>
        </p:nvSpPr>
        <p:spPr>
          <a:xfrm>
            <a:off x="836984" y="5041854"/>
            <a:ext cx="4574758" cy="1631216"/>
          </a:xfrm>
          <a:prstGeom prst="rect">
            <a:avLst/>
          </a:prstGeom>
          <a:noFill/>
        </p:spPr>
        <p:txBody>
          <a:bodyPr wrap="square" rtlCol="0">
            <a:spAutoFit/>
          </a:bodyPr>
          <a:lstStyle/>
          <a:p>
            <a:pPr marL="342900" indent="-342900" fontAlgn="base">
              <a:spcBef>
                <a:spcPct val="10000"/>
              </a:spcBef>
              <a:spcAft>
                <a:spcPct val="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Redundancy – inherently increases dependability but reduces security. It is normal to provide duplicate and separate routes for first and second main protections.</a:t>
            </a:r>
          </a:p>
        </p:txBody>
      </p:sp>
      <p:pic>
        <p:nvPicPr>
          <p:cNvPr id="3" name="Picture 2">
            <a:extLst>
              <a:ext uri="{FF2B5EF4-FFF2-40B4-BE49-F238E27FC236}">
                <a16:creationId xmlns:a16="http://schemas.microsoft.com/office/drawing/2014/main" id="{848544B4-D849-445E-95FB-1F7C4DE899AC}"/>
              </a:ext>
            </a:extLst>
          </p:cNvPr>
          <p:cNvPicPr>
            <a:picLocks noChangeAspect="1"/>
          </p:cNvPicPr>
          <p:nvPr/>
        </p:nvPicPr>
        <p:blipFill>
          <a:blip r:embed="rId4"/>
          <a:stretch>
            <a:fillRect/>
          </a:stretch>
        </p:blipFill>
        <p:spPr>
          <a:xfrm>
            <a:off x="5421404" y="5004258"/>
            <a:ext cx="6160996" cy="381092"/>
          </a:xfrm>
          <a:prstGeom prst="rect">
            <a:avLst/>
          </a:prstGeom>
        </p:spPr>
      </p:pic>
    </p:spTree>
    <p:extLst>
      <p:ext uri="{BB962C8B-B14F-4D97-AF65-F5344CB8AC3E}">
        <p14:creationId xmlns:p14="http://schemas.microsoft.com/office/powerpoint/2010/main" val="26105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Digital Equipment</a:t>
            </a:r>
          </a:p>
        </p:txBody>
      </p:sp>
      <p:sp>
        <p:nvSpPr>
          <p:cNvPr id="501764" name="Rectangle 4"/>
          <p:cNvSpPr>
            <a:spLocks noChangeArrowheads="1"/>
          </p:cNvSpPr>
          <p:nvPr/>
        </p:nvSpPr>
        <p:spPr bwMode="auto">
          <a:xfrm>
            <a:off x="797342" y="1137098"/>
            <a:ext cx="10400745" cy="305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Introduction</a:t>
            </a:r>
          </a:p>
          <a:p>
            <a:pPr fontAlgn="base">
              <a:spcBef>
                <a:spcPct val="10000"/>
              </a:spcBef>
              <a:spcAft>
                <a:spcPct val="0"/>
              </a:spcAft>
              <a:buFontTx/>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majority of protection devices supplied to substations today are digital or numeric devices. These have many advantages over the older relays as follows:-</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Times New Roman" panose="02020603050405020304" pitchFamily="18" charset="0"/>
              </a:rPr>
              <a:t>They can perform many functions (including different types of protection) from one device.</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Perform control functions.</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Provide fault and event recording and condition monitoring.</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Have self supervision to detect when faulty and so require less maintenance.</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Require less and smaller devices.</a:t>
            </a:r>
          </a:p>
          <a:p>
            <a:pPr fontAlgn="base">
              <a:spcBef>
                <a:spcPct val="10000"/>
              </a:spcBef>
              <a:spcAft>
                <a:spcPct val="0"/>
              </a:spcAft>
              <a:buNone/>
            </a:pPr>
            <a:r>
              <a:rPr lang="en-US" altLang="en-US" sz="2000" dirty="0">
                <a:solidFill>
                  <a:srgbClr val="000000"/>
                </a:solidFill>
                <a:latin typeface="Calibri" panose="020F0502020204030204" pitchFamily="34" charset="0"/>
                <a:cs typeface="Calibri" panose="020F0502020204030204" pitchFamily="34" charset="0"/>
              </a:rPr>
              <a:t>.</a:t>
            </a:r>
          </a:p>
          <a:p>
            <a:pPr marL="342900" indent="-342900" fontAlgn="base">
              <a:spcBef>
                <a:spcPct val="10000"/>
              </a:spcBef>
              <a:spcAft>
                <a:spcPct val="0"/>
              </a:spcAft>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E8D3C2B-82C1-43D4-8264-9D0B860CA0B1}"/>
              </a:ext>
            </a:extLst>
          </p:cNvPr>
          <p:cNvSpPr txBox="1"/>
          <p:nvPr/>
        </p:nvSpPr>
        <p:spPr>
          <a:xfrm>
            <a:off x="850900" y="4136152"/>
            <a:ext cx="10490200" cy="2585323"/>
          </a:xfrm>
          <a:prstGeom prst="rect">
            <a:avLst/>
          </a:prstGeom>
          <a:noFill/>
        </p:spPr>
        <p:txBody>
          <a:bodyPr wrap="square" rtlCol="0">
            <a:sp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O</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ther significant differences are:-</a:t>
            </a:r>
          </a:p>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M</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uch of the electrical protection scheme logic resides within the relays so it is no longer possible to follow the entire logic of the protection scheme from the schematic diagrams, so the internal logic of the relay must also be understood to comprehend the full scheme.</a:t>
            </a:r>
          </a:p>
          <a:p>
            <a:pPr marL="342900" indent="-342900">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Times New Roman" panose="02020603050405020304" pitchFamily="18" charset="0"/>
              </a:rPr>
              <a:t>Schematic diagrams basically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show connections of inputs and outputs. </a:t>
            </a:r>
          </a:p>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many cases the internal logic can also be changed or designed to suit a particular application, which can  lead to less wiring.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341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Digital Equipment</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Introduction</a:t>
            </a:r>
          </a:p>
          <a:p>
            <a:pPr fontAlgn="base">
              <a:spcBef>
                <a:spcPct val="10000"/>
              </a:spcBef>
              <a:spcAft>
                <a:spcPct val="0"/>
              </a:spcAft>
              <a:buFontTx/>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advantages also bring a number of challenges or considerations for the protection system designer and testing personnel.</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Times New Roman" panose="02020603050405020304" pitchFamily="18" charset="0"/>
              </a:rPr>
              <a:t>There are a large number of settings to be managed giving rise to a higher possibility of errors.</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Times New Roman" panose="02020603050405020304" pitchFamily="18" charset="0"/>
              </a:rPr>
              <a:t>It is important to switch off or disable functions or settings which are not being used.</a:t>
            </a:r>
          </a:p>
          <a:p>
            <a:pPr fontAlgn="base">
              <a:spcBef>
                <a:spcPct val="10000"/>
              </a:spcBef>
              <a:spcAft>
                <a:spcPct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changes in equipment have an impact upon staff, who need to keep their knowledge up to date with the fast moving technology whilst maintaining knowledge to service any existing legacy equipment.</a:t>
            </a:r>
          </a:p>
          <a:p>
            <a:pPr fontAlgn="base">
              <a:spcBef>
                <a:spcPct val="10000"/>
              </a:spcBef>
              <a:spcAft>
                <a:spcPct val="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epartments such as protection, control and telecommunications which previously operated largely independently of each other need to work closer together or merge since the equipment now involves all of these disciplines. With the complexity and rapid change of modern numeric devices, some utilities may outsource more work to suppliers/manufacturers. </a:t>
            </a: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55</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71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Digital Equipment</a:t>
            </a:r>
          </a:p>
        </p:txBody>
      </p:sp>
      <p:sp>
        <p:nvSpPr>
          <p:cNvPr id="501764" name="Rectangle 4"/>
          <p:cNvSpPr>
            <a:spLocks noChangeArrowheads="1"/>
          </p:cNvSpPr>
          <p:nvPr/>
        </p:nvSpPr>
        <p:spPr bwMode="auto">
          <a:xfrm>
            <a:off x="895627" y="1011447"/>
            <a:ext cx="10400745" cy="172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Systems within Substations – IEC61850</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Substation automation systems have been used since the 1980s but they used proprietary protocols which were incompatible between suppliers. So IEC61850 was developed to achieve the following:-</a:t>
            </a: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56</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537F347-F559-4073-BCE1-C006516DCE4E}"/>
              </a:ext>
            </a:extLst>
          </p:cNvPr>
          <p:cNvSpPr txBox="1"/>
          <p:nvPr/>
        </p:nvSpPr>
        <p:spPr>
          <a:xfrm>
            <a:off x="797342" y="2731849"/>
            <a:ext cx="10452100" cy="4370427"/>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sz="2000" dirty="0">
                <a:effectLst/>
                <a:latin typeface="Calibri" panose="020F0502020204030204" pitchFamily="34" charset="0"/>
                <a:ea typeface="HGPGothicE" panose="020B0400000000000000" pitchFamily="34" charset="-128"/>
                <a:cs typeface="Calibri" panose="020F0502020204030204" pitchFamily="34" charset="0"/>
              </a:rPr>
              <a:t>Lower installation and maintenance costs through devices that reduce manual configuration.</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pPr marL="342900" lvl="0" indent="-342900" algn="just">
              <a:spcAft>
                <a:spcPts val="300"/>
              </a:spcAft>
              <a:buFont typeface="Arial" panose="020B0604020202020204" pitchFamily="34" charset="0"/>
              <a:buChar char="•"/>
              <a:tabLst>
                <a:tab pos="2514600" algn="l"/>
              </a:tabLst>
            </a:pPr>
            <a:r>
              <a:rPr lang="en-US" sz="2000" dirty="0">
                <a:effectLst/>
                <a:latin typeface="Calibri" panose="020F0502020204030204" pitchFamily="34" charset="0"/>
                <a:ea typeface="HGPGothicE" panose="020B0400000000000000" pitchFamily="34" charset="-128"/>
                <a:cs typeface="Calibri" panose="020F0502020204030204" pitchFamily="34" charset="0"/>
              </a:rPr>
              <a:t>Reduction in engineering and commissioning with </a:t>
            </a:r>
            <a:r>
              <a:rPr lang="en-US" sz="2000" dirty="0" err="1">
                <a:effectLst/>
                <a:latin typeface="Calibri" panose="020F0502020204030204" pitchFamily="34" charset="0"/>
                <a:ea typeface="HGPGothicE" panose="020B0400000000000000" pitchFamily="34" charset="-128"/>
                <a:cs typeface="Calibri" panose="020F0502020204030204" pitchFamily="34" charset="0"/>
              </a:rPr>
              <a:t>standardised</a:t>
            </a:r>
            <a:r>
              <a:rPr lang="en-US" sz="2000" dirty="0">
                <a:effectLst/>
                <a:latin typeface="Calibri" panose="020F0502020204030204" pitchFamily="34" charset="0"/>
                <a:ea typeface="HGPGothicE" panose="020B0400000000000000" pitchFamily="34" charset="-128"/>
                <a:cs typeface="Calibri" panose="020F0502020204030204" pitchFamily="34" charset="0"/>
              </a:rPr>
              <a:t> object models and naming conventions for all devices. </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pPr marL="342900" lvl="0" indent="-342900" algn="just">
              <a:spcAft>
                <a:spcPts val="300"/>
              </a:spcAft>
              <a:buFont typeface="Arial" panose="020B0604020202020204" pitchFamily="34" charset="0"/>
              <a:buChar char="•"/>
              <a:tabLst>
                <a:tab pos="2057400" algn="l"/>
              </a:tabLst>
            </a:pPr>
            <a:r>
              <a:rPr lang="en-US" sz="2000" dirty="0">
                <a:effectLst/>
                <a:latin typeface="Calibri" panose="020F0502020204030204" pitchFamily="34" charset="0"/>
                <a:ea typeface="HGPGothicE" panose="020B0400000000000000" pitchFamily="34" charset="-128"/>
                <a:cs typeface="Calibri" panose="020F0502020204030204" pitchFamily="34" charset="0"/>
              </a:rPr>
              <a:t>Use of standardized configuration files.</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pPr marL="342900" lvl="0" indent="-342900" algn="just">
              <a:spcAft>
                <a:spcPts val="300"/>
              </a:spcAft>
              <a:buFont typeface="Arial" panose="020B0604020202020204" pitchFamily="34" charset="0"/>
              <a:buChar char="•"/>
              <a:tabLst>
                <a:tab pos="1600200" algn="l"/>
              </a:tabLst>
            </a:pPr>
            <a:r>
              <a:rPr lang="en-US" sz="2000" dirty="0">
                <a:effectLst/>
                <a:latin typeface="Calibri" panose="020F0502020204030204" pitchFamily="34" charset="0"/>
                <a:ea typeface="HGPGothicE" panose="020B0400000000000000" pitchFamily="34" charset="-128"/>
                <a:cs typeface="Calibri" panose="020F0502020204030204" pitchFamily="34" charset="0"/>
              </a:rPr>
              <a:t>Provide peer-to-peer messaging for direct exchange of data between devices and a high speed process bus that enables sharing of instrumentation signals between devices.</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pPr marL="342900" lvl="0" indent="-342900" algn="just">
              <a:spcAft>
                <a:spcPts val="300"/>
              </a:spcAft>
              <a:buFont typeface="Arial" panose="020B0604020202020204" pitchFamily="34" charset="0"/>
              <a:buChar char="•"/>
              <a:tabLst>
                <a:tab pos="1371600" algn="l"/>
              </a:tabLst>
            </a:pPr>
            <a:r>
              <a:rPr lang="en-US" sz="2000" dirty="0">
                <a:effectLst/>
                <a:latin typeface="Calibri" panose="020F0502020204030204" pitchFamily="34" charset="0"/>
                <a:ea typeface="HGPGothicE" panose="020B0400000000000000" pitchFamily="34" charset="-128"/>
                <a:cs typeface="Calibri" panose="020F0502020204030204" pitchFamily="34" charset="0"/>
              </a:rPr>
              <a:t>Use of readily available TCP/IP and Ethernet technology.</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pPr marL="342900" lvl="0" indent="-342900" algn="just">
              <a:spcAft>
                <a:spcPts val="300"/>
              </a:spcAft>
              <a:buFont typeface="Arial" panose="020B0604020202020204" pitchFamily="34" charset="0"/>
              <a:buChar char="•"/>
              <a:tabLst>
                <a:tab pos="914400" algn="l"/>
              </a:tabLst>
            </a:pPr>
            <a:r>
              <a:rPr lang="en-US" sz="2000" dirty="0">
                <a:effectLst/>
                <a:latin typeface="Calibri" panose="020F0502020204030204" pitchFamily="34" charset="0"/>
                <a:ea typeface="HGPGothicE" panose="020B0400000000000000" pitchFamily="34" charset="-128"/>
                <a:cs typeface="Calibri" panose="020F0502020204030204" pitchFamily="34" charset="0"/>
              </a:rPr>
              <a:t>A complete set of services for reporting, data access, event logging, and control sufficient for most applications.</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pPr marL="342900" lvl="0" indent="-342900" algn="just">
              <a:spcAft>
                <a:spcPts val="300"/>
              </a:spcAft>
              <a:buFont typeface="Arial" panose="020B0604020202020204" pitchFamily="34" charset="0"/>
              <a:buChar char="•"/>
              <a:tabLst>
                <a:tab pos="685800" algn="l"/>
              </a:tabLst>
            </a:pPr>
            <a:r>
              <a:rPr lang="en-GB" sz="2000" dirty="0">
                <a:effectLst/>
                <a:latin typeface="Calibri" panose="020F0502020204030204" pitchFamily="34" charset="0"/>
                <a:ea typeface="HGPGothicE" panose="020B0400000000000000" pitchFamily="34" charset="-128"/>
                <a:cs typeface="Calibri" panose="020F0502020204030204" pitchFamily="34" charset="0"/>
              </a:rPr>
              <a:t>Interoperability between </a:t>
            </a:r>
            <a:r>
              <a:rPr lang="en-US" sz="2000" dirty="0">
                <a:effectLst/>
                <a:latin typeface="Calibri" panose="020F0502020204030204" pitchFamily="34" charset="0"/>
                <a:ea typeface="HGPGothicE" panose="020B0400000000000000" pitchFamily="34" charset="-128"/>
                <a:cs typeface="Calibri" panose="020F0502020204030204" pitchFamily="34" charset="0"/>
              </a:rPr>
              <a:t>products from different suppliers.</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pPr marL="342900" lvl="0" indent="-342900" algn="just">
              <a:spcAft>
                <a:spcPts val="300"/>
              </a:spcAft>
              <a:buFont typeface="Arial" panose="020B0604020202020204" pitchFamily="34" charset="0"/>
              <a:buChar char="•"/>
              <a:tabLst>
                <a:tab pos="685800" algn="l"/>
              </a:tabLst>
            </a:pPr>
            <a:r>
              <a:rPr lang="en-US" sz="2000" dirty="0">
                <a:effectLst/>
                <a:latin typeface="Calibri" panose="020F0502020204030204" pitchFamily="34" charset="0"/>
                <a:ea typeface="HGPGothicE" panose="020B0400000000000000" pitchFamily="34" charset="-128"/>
                <a:cs typeface="Calibri" panose="020F0502020204030204" pitchFamily="34" charset="0"/>
              </a:rPr>
              <a:t>Sampled Value standards enabling the share of digitized analogues and reduction of the number of CTs and VTs required. </a:t>
            </a:r>
            <a:endParaRPr lang="en-GB" sz="2000" dirty="0">
              <a:effectLst/>
              <a:latin typeface="Calibri" panose="020F0502020204030204" pitchFamily="34" charset="0"/>
              <a:ea typeface="HGPGothicE" panose="020B0400000000000000" pitchFamily="34" charset="-128"/>
              <a:cs typeface="Calibri" panose="020F0502020204030204" pitchFamily="34" charset="0"/>
            </a:endParaRPr>
          </a:p>
          <a:p>
            <a:endParaRPr lang="en-GB" dirty="0"/>
          </a:p>
        </p:txBody>
      </p:sp>
    </p:spTree>
    <p:extLst>
      <p:ext uri="{BB962C8B-B14F-4D97-AF65-F5344CB8AC3E}">
        <p14:creationId xmlns:p14="http://schemas.microsoft.com/office/powerpoint/2010/main" val="18479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Digital Equipment</a:t>
            </a:r>
          </a:p>
        </p:txBody>
      </p:sp>
      <p:sp>
        <p:nvSpPr>
          <p:cNvPr id="501764" name="Rectangle 4"/>
          <p:cNvSpPr>
            <a:spLocks noChangeArrowheads="1"/>
          </p:cNvSpPr>
          <p:nvPr/>
        </p:nvSpPr>
        <p:spPr bwMode="auto">
          <a:xfrm>
            <a:off x="797342" y="1137098"/>
            <a:ext cx="10400745" cy="66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Systems within Substations – IEC61850</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57</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66A008A-E60A-489B-AE8C-922813567BE5}"/>
              </a:ext>
            </a:extLst>
          </p:cNvPr>
          <p:cNvPicPr>
            <a:picLocks noChangeAspect="1"/>
          </p:cNvPicPr>
          <p:nvPr/>
        </p:nvPicPr>
        <p:blipFill>
          <a:blip r:embed="rId3"/>
          <a:stretch>
            <a:fillRect/>
          </a:stretch>
        </p:blipFill>
        <p:spPr>
          <a:xfrm>
            <a:off x="5222800" y="1623324"/>
            <a:ext cx="6676613" cy="3570976"/>
          </a:xfrm>
          <a:prstGeom prst="rect">
            <a:avLst/>
          </a:prstGeom>
        </p:spPr>
      </p:pic>
      <p:sp>
        <p:nvSpPr>
          <p:cNvPr id="4" name="TextBox 3">
            <a:extLst>
              <a:ext uri="{FF2B5EF4-FFF2-40B4-BE49-F238E27FC236}">
                <a16:creationId xmlns:a16="http://schemas.microsoft.com/office/drawing/2014/main" id="{87E1D84C-CE39-4F68-9A2E-DF4E920ECB1A}"/>
              </a:ext>
            </a:extLst>
          </p:cNvPr>
          <p:cNvSpPr txBox="1"/>
          <p:nvPr/>
        </p:nvSpPr>
        <p:spPr>
          <a:xfrm>
            <a:off x="762000" y="2006600"/>
            <a:ext cx="4635500" cy="3293209"/>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There are three levels of control architecture in a substation:-</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Station level – containing the common equipment for the whole substation.</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Bay level – containing the equipment specific for a particular bay.</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Process level – containing the primary equipment such as instrument transformers, circuit breakers, disconnectors etc.</a:t>
            </a:r>
          </a:p>
        </p:txBody>
      </p:sp>
      <p:sp>
        <p:nvSpPr>
          <p:cNvPr id="5" name="TextBox 4">
            <a:extLst>
              <a:ext uri="{FF2B5EF4-FFF2-40B4-BE49-F238E27FC236}">
                <a16:creationId xmlns:a16="http://schemas.microsoft.com/office/drawing/2014/main" id="{3559E0A4-7B5A-4A11-8842-5FFCCDAB5545}"/>
              </a:ext>
            </a:extLst>
          </p:cNvPr>
          <p:cNvSpPr txBox="1"/>
          <p:nvPr/>
        </p:nvSpPr>
        <p:spPr>
          <a:xfrm>
            <a:off x="762000" y="5299809"/>
            <a:ext cx="10668000" cy="1569660"/>
          </a:xfrm>
          <a:prstGeom prst="rect">
            <a:avLst/>
          </a:prstGeom>
          <a:noFill/>
        </p:spPr>
        <p:txBody>
          <a:bodyPr wrap="square" rtlCol="0">
            <a:sp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C</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onnections between levels were traditionally copper wiring, the application of substation communication buses has led to a reduction of cabling. IEC 61850 enables devices from different manufacturers to be connected to the same communication bus and share information in a truly interoperable way.</a:t>
            </a:r>
            <a:endParaRPr lang="en-GB" sz="2400" dirty="0"/>
          </a:p>
        </p:txBody>
      </p:sp>
    </p:spTree>
    <p:extLst>
      <p:ext uri="{BB962C8B-B14F-4D97-AF65-F5344CB8AC3E}">
        <p14:creationId xmlns:p14="http://schemas.microsoft.com/office/powerpoint/2010/main" val="16990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Digital Equipment</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Systems within Substations – IEC61850</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58</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E6486C4-EFE3-4F08-AEBA-8DF9061B5F44}"/>
              </a:ext>
            </a:extLst>
          </p:cNvPr>
          <p:cNvPicPr>
            <a:picLocks noChangeAspect="1"/>
          </p:cNvPicPr>
          <p:nvPr/>
        </p:nvPicPr>
        <p:blipFill>
          <a:blip r:embed="rId3"/>
          <a:stretch>
            <a:fillRect/>
          </a:stretch>
        </p:blipFill>
        <p:spPr>
          <a:xfrm>
            <a:off x="5768063" y="1638547"/>
            <a:ext cx="6328503" cy="4495553"/>
          </a:xfrm>
          <a:prstGeom prst="rect">
            <a:avLst/>
          </a:prstGeom>
        </p:spPr>
      </p:pic>
      <p:sp>
        <p:nvSpPr>
          <p:cNvPr id="7" name="TextBox 6">
            <a:extLst>
              <a:ext uri="{FF2B5EF4-FFF2-40B4-BE49-F238E27FC236}">
                <a16:creationId xmlns:a16="http://schemas.microsoft.com/office/drawing/2014/main" id="{46610533-BEE2-47F2-B8A2-4497F1AE06FA}"/>
              </a:ext>
            </a:extLst>
          </p:cNvPr>
          <p:cNvSpPr txBox="1"/>
          <p:nvPr/>
        </p:nvSpPr>
        <p:spPr>
          <a:xfrm>
            <a:off x="914400" y="1765300"/>
            <a:ext cx="4853663"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Traditionally the connections between the primary equipment and the control system have been by hard wiring as shown on the left side of the diagram.</a:t>
            </a:r>
          </a:p>
          <a:p>
            <a:pPr marL="285750" indent="-285750">
              <a:spcAft>
                <a:spcPts val="1200"/>
              </a:spcAft>
              <a:buFont typeface="Arial" panose="020B0604020202020204" pitchFamily="34" charset="0"/>
              <a:buChar char="•"/>
            </a:pPr>
            <a:r>
              <a:rPr lang="en-GB" dirty="0"/>
              <a:t>With IEC61850 current and voltage transformer signals can be digitised via merging units and communicated to the protection and control equipment  via a process bus.</a:t>
            </a:r>
          </a:p>
          <a:p>
            <a:pPr marL="285750" indent="-285750">
              <a:spcAft>
                <a:spcPts val="1200"/>
              </a:spcAf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Tripping signals too can be issued via GOOSE (generic object oriented system events) messages.</a:t>
            </a:r>
            <a:endParaRPr lang="en-GB" sz="2000" dirty="0"/>
          </a:p>
        </p:txBody>
      </p:sp>
    </p:spTree>
    <p:extLst>
      <p:ext uri="{BB962C8B-B14F-4D97-AF65-F5344CB8AC3E}">
        <p14:creationId xmlns:p14="http://schemas.microsoft.com/office/powerpoint/2010/main" val="27766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Digital Equipment</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Digital Systems within Substations – Life Span</a:t>
            </a:r>
          </a:p>
          <a:p>
            <a:pPr fontAlgn="base">
              <a:spcBef>
                <a:spcPct val="10000"/>
              </a:spcBef>
              <a:spcAft>
                <a:spcPts val="1200"/>
              </a:spcAft>
              <a:buFontTx/>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D</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igital devices have a lifetime of 10-15 years due to obsolescence of components and difficulty of continuing support by manufacturers, compared to 40+ years with electromechanical equipment.</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Times New Roman" panose="02020603050405020304" pitchFamily="18" charset="0"/>
              </a:rPr>
              <a:t>This means that during a typical substation lifetime of 40 years the digital equipment will need to be replaced at least once if not twice during the lifetime of the substation. Consequently ease of replacement has to be considered at the initial stage of introduction.</a:t>
            </a:r>
          </a:p>
          <a:p>
            <a:pPr fontAlgn="base">
              <a:spcBef>
                <a:spcPct val="10000"/>
              </a:spcBef>
              <a:spcAft>
                <a:spcPts val="12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use of IEC 61850 can assist with the upgrading of equipment - the reduction of copper connections and use of Ethernet type connections instead mean that new devices can be connected to the substation bus, configured and tested in the substation environment before replacing the older unit.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59</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33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451355" y="323305"/>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69230"/>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Basic Control Requirements</a:t>
            </a:r>
          </a:p>
          <a:p>
            <a:pPr fontAlgn="base">
              <a:spcBef>
                <a:spcPts val="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342900" indent="-342900" fontAlgn="base">
              <a:spcBef>
                <a:spcPts val="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312B8A-F915-4ADD-BE19-EB0022152918}"/>
              </a:ext>
            </a:extLst>
          </p:cNvPr>
          <p:cNvPicPr>
            <a:picLocks noChangeAspect="1"/>
          </p:cNvPicPr>
          <p:nvPr/>
        </p:nvPicPr>
        <p:blipFill>
          <a:blip r:embed="rId3"/>
          <a:stretch>
            <a:fillRect/>
          </a:stretch>
        </p:blipFill>
        <p:spPr>
          <a:xfrm>
            <a:off x="1893369" y="1918442"/>
            <a:ext cx="7803962" cy="4770278"/>
          </a:xfrm>
          <a:prstGeom prst="rect">
            <a:avLst/>
          </a:prstGeom>
          <a:ln>
            <a:solidFill>
              <a:schemeClr val="bg1"/>
            </a:solidFill>
          </a:ln>
        </p:spPr>
      </p:pic>
      <p:sp>
        <p:nvSpPr>
          <p:cNvPr id="6" name="TextBox 5">
            <a:extLst>
              <a:ext uri="{FF2B5EF4-FFF2-40B4-BE49-F238E27FC236}">
                <a16:creationId xmlns:a16="http://schemas.microsoft.com/office/drawing/2014/main" id="{82567E8B-9317-40AC-B26A-6F9F08DE5083}"/>
              </a:ext>
            </a:extLst>
          </p:cNvPr>
          <p:cNvSpPr txBox="1"/>
          <p:nvPr/>
        </p:nvSpPr>
        <p:spPr>
          <a:xfrm>
            <a:off x="7670800" y="4864100"/>
            <a:ext cx="3188393" cy="1200329"/>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An example of Human Machine Interface Locations</a:t>
            </a:r>
            <a:endParaRPr lang="en-GB" sz="2400" dirty="0"/>
          </a:p>
        </p:txBody>
      </p:sp>
    </p:spTree>
    <p:extLst>
      <p:ext uri="{BB962C8B-B14F-4D97-AF65-F5344CB8AC3E}">
        <p14:creationId xmlns:p14="http://schemas.microsoft.com/office/powerpoint/2010/main" val="1708962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Digital Equipment</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Software and Firmware</a:t>
            </a:r>
          </a:p>
          <a:p>
            <a:pPr marL="342900" indent="-342900" fontAlgn="base">
              <a:spcBef>
                <a:spcPct val="10000"/>
              </a:spcBef>
              <a:spcAft>
                <a:spcPct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As it is the firmware and software in the device which defines the device, the management of these can present its own challenges as different versions may not be compatible with each other.</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fontAlgn="base">
              <a:spcBef>
                <a:spcPct val="10000"/>
              </a:spcBef>
              <a:spcAft>
                <a:spcPct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New versions of devices, which may include additional functions or modified setting ranges etc. can be released by manufacturers by modifying the firmware.</a:t>
            </a:r>
          </a:p>
          <a:p>
            <a:pPr marL="342900" indent="-342900" fontAlgn="base">
              <a:spcBef>
                <a:spcPct val="10000"/>
              </a:spcBef>
              <a:spcAft>
                <a:spcPct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If not managed correctly, this can pose challenges to utilities and owners – they could end up with several versions of seemingly identical relays, but which may contain subtly different functions and setting ranges, resulting in logic or setting files that may not be compatible between devices. </a:t>
            </a:r>
          </a:p>
          <a:p>
            <a:pPr marL="342900" indent="-342900" fontAlgn="base">
              <a:spcBef>
                <a:spcPct val="10000"/>
              </a:spcBef>
              <a:spcAft>
                <a:spcPct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way that some utilities overcome this is to approve a certain firmware/software version and then specify only that particular firmware version for any supply until such time as another version is approved by them. In this way they can be sure of the functionality of the device and its compatibility with their network and any spares which they may hold. </a:t>
            </a:r>
          </a:p>
          <a:p>
            <a:pPr marL="342900" indent="-342900" fontAlgn="base">
              <a:spcBef>
                <a:spcPct val="10000"/>
              </a:spcBef>
              <a:spcAft>
                <a:spcPct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If this is not done, then the owner must be sure of the functionality contained within the devices and the differences between different versions in order to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minimise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the risks of maloperation.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60</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27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Physical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Site and Equipment Access Controls</a:t>
            </a:r>
          </a:p>
          <a:p>
            <a:pPr fontAlgn="base">
              <a:spcBef>
                <a:spcPct val="10000"/>
              </a:spcBef>
              <a:spcAft>
                <a:spcPct val="0"/>
              </a:spcAft>
              <a:buNone/>
            </a:pPr>
            <a:r>
              <a:rPr lang="en-US" altLang="en-US" sz="2400" dirty="0">
                <a:solidFill>
                  <a:srgbClr val="000000"/>
                </a:solidFill>
                <a:latin typeface="Calibri" panose="020F0502020204030204" pitchFamily="34" charset="0"/>
                <a:cs typeface="Calibri" panose="020F0502020204030204" pitchFamily="34" charset="0"/>
              </a:rPr>
              <a:t>Physical security is important to ensure safe </a:t>
            </a:r>
            <a:r>
              <a:rPr lang="en-US" sz="2400" dirty="0">
                <a:effectLst/>
                <a:latin typeface="Calibri" panose="020F0502020204030204" pitchFamily="34" charset="0"/>
                <a:ea typeface="Times New Roman" panose="02020603050405020304" pitchFamily="18" charset="0"/>
                <a:cs typeface="Arial" panose="020B0604020202020204" pitchFamily="34" charset="0"/>
              </a:rPr>
              <a:t>and secure working conditions for on-site staff, to prevent access by unauthorized personnel and to prevent damage to equipment by intruders. This requires the following care for access control</a:t>
            </a:r>
            <a:r>
              <a:rPr lang="en-GB" sz="2400" dirty="0">
                <a:latin typeface="Calibri" panose="020F0502020204030204" pitchFamily="34" charset="0"/>
                <a:ea typeface="Times New Roman" panose="02020603050405020304" pitchFamily="18" charset="0"/>
                <a:cs typeface="Times New Roman" panose="02020603050405020304" pitchFamily="18" charset="0"/>
              </a:rPr>
              <a:t>:-</a:t>
            </a:r>
            <a:endParaRPr lang="en-US" altLang="en-US" dirty="0">
              <a:solidFill>
                <a:srgbClr val="000000"/>
              </a:solidFill>
              <a:latin typeface="Calibri" panose="020F0502020204030204" pitchFamily="34" charset="0"/>
              <a:cs typeface="Calibri" panose="020F0502020204030204" pitchFamily="34" charset="0"/>
            </a:endParaRPr>
          </a:p>
          <a:p>
            <a:pPr marL="342900" indent="-342900" algn="just">
              <a:spcAft>
                <a:spcPts val="3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To prevent unauthorized access the substation should be located in a secure building.</a:t>
            </a:r>
          </a:p>
          <a:p>
            <a:pPr marL="342900" indent="-342900" algn="just">
              <a:spcAft>
                <a:spcPts val="3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In the case of AIS where the primary plant is outdoors the site should be enclosed by walls or fencing sufficiently high to prevent intruder access.  </a:t>
            </a:r>
          </a:p>
          <a:p>
            <a:pPr marL="342900" indent="-342900" algn="just">
              <a:spcAft>
                <a:spcPts val="3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Gates and doors should normally be equipped with robust locks and key access controlled as part of the utilities security/control procedures. Gates and doors should be constructed to prevent their easy removal or damage by vandalism. </a:t>
            </a:r>
          </a:p>
          <a:p>
            <a:pPr marL="342900" indent="-342900" algn="just">
              <a:spcAft>
                <a:spcPts val="3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Windows should not be provided in buildings that are adjacent to and overlook public areas but where this is the case steel shutters or burglar bars should be fitted. </a:t>
            </a:r>
          </a:p>
          <a:p>
            <a:pPr marL="342900" indent="-342900" algn="just">
              <a:spcAft>
                <a:spcPts val="300"/>
              </a:spcAft>
            </a:pPr>
            <a:r>
              <a:rPr lang="en-US" sz="2000" dirty="0">
                <a:effectLst/>
                <a:latin typeface="Calibri" panose="020F0502020204030204" pitchFamily="34" charset="0"/>
                <a:ea typeface="Times New Roman" panose="02020603050405020304" pitchFamily="18" charset="0"/>
                <a:cs typeface="Arial" panose="020B0604020202020204" pitchFamily="34" charset="0"/>
              </a:rPr>
              <a:t>Relay panels, kiosks and switchgear cubicles should be securely locked at all times except for maintenance work or inspections. Issuing of keys for access to such plant should be controlled under an appropriate “permit to work” procedure.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61</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5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Physical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Alarm Systems</a:t>
            </a:r>
          </a:p>
          <a:p>
            <a:pPr algn="just">
              <a:buNone/>
            </a:pPr>
            <a:r>
              <a:rPr lang="en-US" sz="2400" dirty="0">
                <a:effectLst/>
                <a:latin typeface="Calibri" panose="020F0502020204030204" pitchFamily="34" charset="0"/>
                <a:ea typeface="Times New Roman" panose="02020603050405020304" pitchFamily="18" charset="0"/>
                <a:cs typeface="Arial" panose="020B0604020202020204" pitchFamily="34" charset="0"/>
              </a:rPr>
              <a:t>The alarm system should detect any abnormal conditions within the substation that constitute a danger to staff or equipment and alert staff both on site and remotely e.g. control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centre</a:t>
            </a:r>
            <a:r>
              <a:rPr lang="en-US" sz="2400" dirty="0">
                <a:effectLst/>
                <a:latin typeface="Calibri" panose="020F0502020204030204" pitchFamily="34" charset="0"/>
                <a:ea typeface="Times New Roman" panose="02020603050405020304" pitchFamily="18" charset="0"/>
                <a:cs typeface="Arial" panose="020B0604020202020204" pitchFamily="34" charset="0"/>
              </a:rPr>
              <a:t>. </a:t>
            </a:r>
            <a:r>
              <a:rPr lang="en-GB" sz="2400" dirty="0">
                <a:latin typeface="Calibri" panose="020F0502020204030204" pitchFamily="34" charset="0"/>
                <a:ea typeface="Times New Roman" panose="02020603050405020304" pitchFamily="18" charset="0"/>
                <a:cs typeface="Times New Roman" panose="02020603050405020304" pitchFamily="18" charset="0"/>
              </a:rPr>
              <a:t>It </a:t>
            </a:r>
            <a:r>
              <a:rPr lang="en-US" sz="2400" dirty="0">
                <a:effectLst/>
                <a:latin typeface="Calibri" panose="020F0502020204030204" pitchFamily="34" charset="0"/>
                <a:ea typeface="Times New Roman" panose="02020603050405020304" pitchFamily="18" charset="0"/>
                <a:cs typeface="Arial" panose="020B0604020202020204" pitchFamily="34" charset="0"/>
              </a:rPr>
              <a:t>should be capable of manual and automatic activation and include: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Smoke/gas detection.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Fire protection operated.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Plant failure.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Protections operated.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Staff assembly/attention required.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Arial" panose="020B0604020202020204" pitchFamily="34" charset="0"/>
              </a:rPr>
              <a:t>Intruder system activation.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2400" dirty="0">
                <a:effectLst/>
                <a:latin typeface="Calibri" panose="020F0502020204030204" pitchFamily="34" charset="0"/>
                <a:ea typeface="Times New Roman" panose="02020603050405020304" pitchFamily="18" charset="0"/>
                <a:cs typeface="Arial" panose="020B0604020202020204" pitchFamily="34" charset="0"/>
              </a:rPr>
              <a:t>The alarm initiated should be audible throughout the site and have visible annunciators indicating the alarm cause. Alarms should be grouped in a relatively small number of categories.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62</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0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Physical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CCTV and Intruder Alarms</a:t>
            </a:r>
          </a:p>
          <a:p>
            <a:pPr algn="just">
              <a:buNone/>
            </a:pPr>
            <a:r>
              <a:rPr lang="en-US" sz="2400" dirty="0">
                <a:effectLst/>
                <a:latin typeface="Calibri" panose="020F0502020204030204" pitchFamily="34" charset="0"/>
                <a:ea typeface="Times New Roman" panose="02020603050405020304" pitchFamily="18" charset="0"/>
                <a:cs typeface="Arial" panose="020B0604020202020204" pitchFamily="34" charset="0"/>
              </a:rPr>
              <a:t>Intruder alarm systems may be used to counter </a:t>
            </a:r>
            <a:r>
              <a:rPr lang="en-US" sz="2400" dirty="0" err="1">
                <a:effectLst/>
                <a:latin typeface="Calibri" panose="020F0502020204030204" pitchFamily="34" charset="0"/>
                <a:ea typeface="Times New Roman" panose="02020603050405020304" pitchFamily="18" charset="0"/>
                <a:cs typeface="Arial" panose="020B0604020202020204" pitchFamily="34" charset="0"/>
              </a:rPr>
              <a:t>unauthorised</a:t>
            </a:r>
            <a:r>
              <a:rPr lang="en-US" sz="2400" dirty="0">
                <a:effectLst/>
                <a:latin typeface="Calibri" panose="020F0502020204030204" pitchFamily="34" charset="0"/>
                <a:ea typeface="Times New Roman" panose="02020603050405020304" pitchFamily="18" charset="0"/>
                <a:cs typeface="Arial" panose="020B0604020202020204" pitchFamily="34" charset="0"/>
              </a:rPr>
              <a:t> access, burglary, vandalism, etc. Such systems consist of activating devices provided on doors and windows augmented by motion detectors within the site. The system is usually connected to the alarm system and may additionally be connected to a local police or security authority.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US" sz="2400" dirty="0">
                <a:effectLst/>
                <a:latin typeface="Calibri" panose="020F0502020204030204" pitchFamily="34" charset="0"/>
                <a:ea typeface="Times New Roman" panose="02020603050405020304" pitchFamily="18" charset="0"/>
                <a:cs typeface="Arial" panose="020B0604020202020204" pitchFamily="34" charset="0"/>
              </a:rPr>
              <a:t>Suitably located CCTV cameras may be used to support the intruder alarms.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algn="just">
              <a:buNone/>
            </a:pPr>
            <a:r>
              <a:rPr lang="en-US" sz="2400" dirty="0">
                <a:effectLst/>
                <a:latin typeface="Calibri" panose="020F0502020204030204" pitchFamily="34" charset="0"/>
                <a:ea typeface="Times New Roman" panose="02020603050405020304" pitchFamily="18" charset="0"/>
                <a:cs typeface="Arial" panose="020B0604020202020204" pitchFamily="34" charset="0"/>
              </a:rPr>
              <a:t>However CCTV may be used for plant monitoring particularly for locations that are difficult to access due to remoteness. </a:t>
            </a:r>
          </a:p>
          <a:p>
            <a:pPr algn="just">
              <a:buNone/>
            </a:pPr>
            <a:r>
              <a:rPr lang="en-US" sz="2400" dirty="0">
                <a:effectLst/>
                <a:latin typeface="Calibri" panose="020F0502020204030204" pitchFamily="34" charset="0"/>
                <a:ea typeface="Times New Roman" panose="02020603050405020304" pitchFamily="18" charset="0"/>
                <a:cs typeface="Arial" panose="020B0604020202020204" pitchFamily="34" charset="0"/>
              </a:rPr>
              <a:t>CCTV cameras can monitor plant that is behaving abnormally enabling early identification and intervention, thus facilitating the prompt switching out of equipment at risk.</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63</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91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Introduction</a:t>
            </a:r>
          </a:p>
          <a:p>
            <a:pPr algn="just">
              <a:buNone/>
            </a:pPr>
            <a:r>
              <a:rPr lang="en-GB" altLang="en-US" sz="2400" dirty="0">
                <a:latin typeface="Calibri" panose="020F0502020204030204" pitchFamily="34" charset="0"/>
                <a:cs typeface="Calibri" panose="020F0502020204030204" pitchFamily="34" charset="0"/>
              </a:rPr>
              <a:t>The introduction of digital devices into the control and protection of substations has greatly improved the flexibility and ease of operation. </a:t>
            </a:r>
            <a:r>
              <a:rPr lang="en-US" sz="2400" dirty="0">
                <a:effectLst/>
                <a:latin typeface="Calibri" panose="020F0502020204030204" pitchFamily="34" charset="0"/>
                <a:ea typeface="Times New Roman" panose="02020603050405020304" pitchFamily="18" charset="0"/>
                <a:cs typeface="Arial" panose="020B0604020202020204" pitchFamily="34" charset="0"/>
              </a:rPr>
              <a:t>However this deployment of electronic devices renders substation secondary systems vulnerable to malicious interference or attack from two sources:</a:t>
            </a:r>
          </a:p>
          <a:p>
            <a:pPr marL="566738" lvl="1" indent="-285750" algn="jus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Arial" panose="020B0604020202020204" pitchFamily="34" charset="0"/>
              </a:rPr>
              <a:t>Cyber induced attacks</a:t>
            </a:r>
          </a:p>
          <a:p>
            <a:pPr marL="566738" lvl="1" indent="-285750" algn="jus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Arial" panose="020B0604020202020204" pitchFamily="34" charset="0"/>
              </a:rPr>
              <a:t>Intentional electromagnetic interference (IEMI).</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None/>
            </a:pPr>
            <a:r>
              <a:rPr lang="en-GB" altLang="en-US" sz="2400" dirty="0">
                <a:latin typeface="Calibri" panose="020F0502020204030204" pitchFamily="34" charset="0"/>
                <a:cs typeface="Calibri" panose="020F0502020204030204" pitchFamily="34" charset="0"/>
              </a:rPr>
              <a:t>An example of the first type occurred in December 2015 when the control system for part of the Ukrainian network (involving 3 Distribution Companies, 30 substations and 230,000 consumers) was hacked and this caused several hours of disruption to the network.</a:t>
            </a:r>
          </a:p>
          <a:p>
            <a:pPr algn="just">
              <a:buNone/>
            </a:pPr>
            <a:r>
              <a:rPr lang="en-GB" altLang="en-US" sz="2400" dirty="0">
                <a:latin typeface="Calibri" panose="020F0502020204030204" pitchFamily="34" charset="0"/>
                <a:cs typeface="Calibri" panose="020F0502020204030204" pitchFamily="34" charset="0"/>
              </a:rPr>
              <a:t>IEMI is less common but can cause disruption and damage to the electronic control and protection systems.</a:t>
            </a:r>
          </a:p>
          <a:p>
            <a:pPr algn="just">
              <a:buNone/>
            </a:pPr>
            <a:r>
              <a:rPr lang="en-GB" altLang="en-US" sz="2400" dirty="0">
                <a:latin typeface="Calibri" panose="020F0502020204030204" pitchFamily="34" charset="0"/>
                <a:cs typeface="Calibri" panose="020F0502020204030204" pitchFamily="34" charset="0"/>
              </a:rPr>
              <a:t>In this course only a brief indication of these issues is given.</a:t>
            </a:r>
          </a:p>
          <a:p>
            <a:pPr algn="just">
              <a:spcAft>
                <a:spcPts val="1200"/>
              </a:spcAft>
              <a:buNone/>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64</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918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Types of Cyber Attack</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Cyber attacks can be grouped into four categories:-</a:t>
            </a:r>
          </a:p>
          <a:p>
            <a:pPr marL="342900" indent="-342900" algn="just">
              <a:spcAft>
                <a:spcPts val="6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Gathering attacks</a:t>
            </a: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involve skimming or tampering with substation automation data, eavesdropping (listening &amp; recording communication between P&amp;C IEDs and authorized users), and performing traffic analysis of repeated patterns of communication.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6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Imitation and modification attacks</a:t>
            </a: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such as spoofing, cloning, and replay to impersonate legitimate access to substation IEDs, and between substation IEDs, to obtain authorized access.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6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Blocking attacks</a:t>
            </a: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designed to deplete substation IED resources, network resources, or interfere with communications using tactics such as denial of service, jamming, and malware.</a:t>
            </a:r>
            <a:endParaRPr lang="en-US" sz="20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Aft>
                <a:spcPts val="6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Privacy attacks</a:t>
            </a: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designed to disclose sensitive information about legitimate P&amp;C users or groups.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ts val="600"/>
              </a:spcAft>
              <a:buFontTx/>
              <a:buNone/>
            </a:pPr>
            <a:r>
              <a:rPr lang="en-US" altLang="en-US" sz="2400" dirty="0">
                <a:solidFill>
                  <a:srgbClr val="000000"/>
                </a:solidFill>
                <a:latin typeface="Calibri" panose="020F0502020204030204" pitchFamily="34" charset="0"/>
                <a:cs typeface="Calibri" panose="020F0502020204030204" pitchFamily="34" charset="0"/>
              </a:rPr>
              <a:t>Attacks can occur independently or jointly resulting in loss of P&amp;C data confidentiality, integrity and availability.</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65</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2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Typical Threats to Substation Systems</a:t>
            </a:r>
          </a:p>
          <a:p>
            <a:pPr fontAlgn="base">
              <a:spcBef>
                <a:spcPct val="10000"/>
              </a:spcBef>
              <a:spcAft>
                <a:spcPts val="1200"/>
              </a:spcAft>
              <a:buFontTx/>
              <a:buNone/>
            </a:pPr>
            <a:r>
              <a:rPr lang="en-US" altLang="en-US" sz="2400" dirty="0">
                <a:solidFill>
                  <a:srgbClr val="000000"/>
                </a:solidFill>
                <a:latin typeface="Calibri" panose="020F0502020204030204" pitchFamily="34" charset="0"/>
                <a:cs typeface="Calibri" panose="020F0502020204030204" pitchFamily="34" charset="0"/>
              </a:rPr>
              <a:t>Threats can be introduced at every stage of the implementation of the P&amp;C system and some examples are listed below:-</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Vulnerabilities introduced during development – these are vulnerabilities injected by the manufacturer and typically are that there are ways that malicious code can be injected into the software.</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Deployment and maintenance vulnerabilities – these are vulnerabilities often caused by software services that are not usually utilized and hence not checked for weaknesses.</a:t>
            </a:r>
          </a:p>
          <a:p>
            <a:pPr marL="342900" indent="-342900" fontAlgn="base">
              <a:spcBef>
                <a:spcPct val="10000"/>
              </a:spcBef>
              <a:spcAft>
                <a:spcPts val="1200"/>
              </a:spcAft>
            </a:pPr>
            <a:r>
              <a:rPr lang="en-US" altLang="en-US" sz="2000" dirty="0">
                <a:solidFill>
                  <a:srgbClr val="000000"/>
                </a:solidFill>
                <a:latin typeface="Calibri" panose="020F0502020204030204" pitchFamily="34" charset="0"/>
                <a:cs typeface="Calibri" panose="020F0502020204030204" pitchFamily="34" charset="0"/>
              </a:rPr>
              <a:t>Firewall configuration errors – it is important that the firewall is configured correctly so that the users have confidence in it. Site acceptance testing and maintenance should check that the firewall configuration is correct.</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66</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77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Typical Threats to Substation Systems</a:t>
            </a: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67</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943F012-0815-43C9-A3F4-E3BCAA6240F4}"/>
              </a:ext>
            </a:extLst>
          </p:cNvPr>
          <p:cNvSpPr txBox="1"/>
          <p:nvPr/>
        </p:nvSpPr>
        <p:spPr>
          <a:xfrm>
            <a:off x="797343" y="1715218"/>
            <a:ext cx="10400744" cy="4031873"/>
          </a:xfrm>
          <a:prstGeom prst="rect">
            <a:avLst/>
          </a:prstGeom>
          <a:noFill/>
        </p:spPr>
        <p:txBody>
          <a:bodyPr wrap="square">
            <a:spAutoFit/>
          </a:bodyPr>
          <a:lstStyle/>
          <a:p>
            <a:pPr marL="342900" indent="-342900" fontAlgn="base">
              <a:spcBef>
                <a:spcPct val="10000"/>
              </a:spcBef>
              <a:spcAft>
                <a:spcPts val="12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On-line password guessing – a back-off function should be employed limiting the number of incorrect guesses (typically set to three)</a:t>
            </a:r>
          </a:p>
          <a:p>
            <a:pPr marL="342900" indent="-342900" fontAlgn="base">
              <a:spcBef>
                <a:spcPct val="10000"/>
              </a:spcBef>
              <a:spcAft>
                <a:spcPts val="12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Off-line password guessing – sometimes it is possible for the attacker to retrieve system user credentials and then guess the password off-line.</a:t>
            </a:r>
          </a:p>
          <a:p>
            <a:pPr marL="342900" indent="-342900" fontAlgn="base">
              <a:spcBef>
                <a:spcPct val="10000"/>
              </a:spcBef>
              <a:spcAft>
                <a:spcPts val="12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Inadequate access controls – it is important that a user is given the correct level of privileges i.e. not too many so that they can alter things they should not be able to and not too few which may result in personnel sharing credentials.</a:t>
            </a:r>
          </a:p>
          <a:p>
            <a:pPr marL="342900" indent="-342900" fontAlgn="base">
              <a:spcBef>
                <a:spcPct val="10000"/>
              </a:spcBef>
              <a:spcAft>
                <a:spcPts val="1200"/>
              </a:spcAft>
              <a:buFont typeface="Arial" panose="020B0604020202020204" pitchFamily="34" charset="0"/>
              <a:buChar char="•"/>
            </a:pPr>
            <a:r>
              <a:rPr lang="en-US" altLang="en-US" sz="2000" dirty="0">
                <a:solidFill>
                  <a:srgbClr val="000000"/>
                </a:solidFill>
                <a:latin typeface="Calibri" panose="020F0502020204030204" pitchFamily="34" charset="0"/>
                <a:cs typeface="Calibri" panose="020F0502020204030204" pitchFamily="34" charset="0"/>
              </a:rPr>
              <a:t>Network traffic analysis and manipulation – if an attacker is able to listen to and record data in transit this can enable them to make various different attacks for example </a:t>
            </a:r>
            <a:r>
              <a:rPr lang="en-US" sz="20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the attacker could replay previously sent messages and thus fool the system operators regarding the state of the power system or may be able to</a:t>
            </a:r>
            <a:r>
              <a:rPr lang="en-US" sz="2000" dirty="0">
                <a:solidFill>
                  <a:srgbClr val="000000"/>
                </a:solidFill>
                <a:latin typeface="Calibri" panose="020F0502020204030204" pitchFamily="34" charset="0"/>
                <a:ea typeface="Times New Roman" panose="02020603050405020304" pitchFamily="18" charset="0"/>
                <a:cs typeface="Helvetica" panose="020B0604020202020204" pitchFamily="34" charset="0"/>
              </a:rPr>
              <a:t> i</a:t>
            </a:r>
            <a:r>
              <a:rPr lang="en-US" sz="2000" dirty="0">
                <a:solidFill>
                  <a:srgbClr val="000000"/>
                </a:solidFill>
                <a:effectLst/>
                <a:latin typeface="Calibri" panose="020F0502020204030204" pitchFamily="34" charset="0"/>
                <a:ea typeface="Times New Roman" panose="02020603050405020304" pitchFamily="18" charset="0"/>
                <a:cs typeface="Helvetica" panose="020B0604020202020204" pitchFamily="34" charset="0"/>
              </a:rPr>
              <a:t>ntercept passwords transmitted in clear text.</a:t>
            </a:r>
            <a:endParaRPr lang="en-US" alt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7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Practical Solutions</a:t>
            </a:r>
          </a:p>
          <a:p>
            <a:pPr algn="just">
              <a:buNone/>
            </a:pPr>
            <a:r>
              <a:rPr lang="en-US" sz="24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 prerequisite to successful cyber </a:t>
            </a:r>
            <a:r>
              <a:rPr lang="en-US" sz="2400" dirty="0" err="1">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defence</a:t>
            </a:r>
            <a:r>
              <a:rPr lang="en-US" sz="24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is</a:t>
            </a:r>
            <a:r>
              <a:rPr lang="en-US" sz="24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Clear unambiguous utility security policies and procedures implemented throughout the organization.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Measures may be mandated by government/regulatory agencies depending on the country.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Robust and reliable security mechanisms provided in the substation devices and services.</a:t>
            </a:r>
            <a:endParaRPr lang="en-GB" sz="2400" dirty="0">
              <a:latin typeface="Calibri" panose="020F0502020204030204" pitchFamily="34" charset="0"/>
              <a:cs typeface="Calibri" panose="020F0502020204030204" pitchFamily="34" charset="0"/>
            </a:endParaRPr>
          </a:p>
          <a:p>
            <a:pPr>
              <a:buNone/>
              <a:defRPr/>
            </a:pPr>
            <a:r>
              <a:rPr lang="en-GB" sz="2400" dirty="0">
                <a:latin typeface="Calibri" panose="020F0502020204030204" pitchFamily="34" charset="0"/>
                <a:cs typeface="Calibri" panose="020F0502020204030204" pitchFamily="34" charset="0"/>
              </a:rPr>
              <a:t>The network security will normally fulfil the following security functions:-</a:t>
            </a:r>
          </a:p>
          <a:p>
            <a:pPr marL="342900" indent="-342900">
              <a:defRPr/>
            </a:pPr>
            <a:r>
              <a:rPr lang="en-GB" sz="2000" dirty="0">
                <a:latin typeface="Calibri" panose="020F0502020204030204" pitchFamily="34" charset="0"/>
                <a:cs typeface="Calibri" panose="020F0502020204030204" pitchFamily="34" charset="0"/>
              </a:rPr>
              <a:t>Access Control - </a:t>
            </a:r>
            <a:r>
              <a:rPr lang="en-US" sz="2000" dirty="0">
                <a:latin typeface="Calibri" panose="020F0502020204030204" pitchFamily="34" charset="0"/>
                <a:cs typeface="Calibri" panose="020F0502020204030204" pitchFamily="34" charset="0"/>
              </a:rPr>
              <a:t>strong identity mechanisms for all elements of a protection and control system connected to a network: users, 	devices, and applications. </a:t>
            </a:r>
          </a:p>
          <a:p>
            <a:pPr marL="342900" indent="-342900">
              <a:defRPr/>
            </a:pPr>
            <a:r>
              <a:rPr lang="en-US" sz="2000" dirty="0">
                <a:latin typeface="Calibri" panose="020F0502020204030204" pitchFamily="34" charset="0"/>
                <a:cs typeface="Calibri" panose="020F0502020204030204" pitchFamily="34" charset="0"/>
              </a:rPr>
              <a:t>Data confidentiality and integrity - encryption is optional, except where requirements and regulations mandate data confidentiality.</a:t>
            </a:r>
            <a:endParaRPr lang="en-GB" sz="2000" dirty="0">
              <a:latin typeface="Calibri" panose="020F0502020204030204" pitchFamily="34" charset="0"/>
              <a:cs typeface="Calibri" panose="020F0502020204030204" pitchFamily="34" charset="0"/>
            </a:endParaRPr>
          </a:p>
          <a:p>
            <a:pPr marL="342900" indent="-342900">
              <a:defRPr/>
            </a:pPr>
            <a:r>
              <a:rPr lang="en-US" sz="2000" dirty="0">
                <a:latin typeface="Calibri" panose="020F0502020204030204" pitchFamily="34" charset="0"/>
                <a:cs typeface="Calibri" panose="020F0502020204030204" pitchFamily="34" charset="0"/>
              </a:rPr>
              <a:t>Threat detection and mitigation – The objective is to protect critical assets against cyber attacks and insider threats. </a:t>
            </a:r>
            <a:endParaRPr lang="en-GB" sz="2000" dirty="0">
              <a:latin typeface="Calibri" panose="020F0502020204030204" pitchFamily="34" charset="0"/>
              <a:cs typeface="Calibri" panose="020F0502020204030204" pitchFamily="34" charset="0"/>
            </a:endParaRPr>
          </a:p>
          <a:p>
            <a:pPr marL="342900" indent="-342900">
              <a:defRPr/>
            </a:pPr>
            <a:r>
              <a:rPr lang="en-US" sz="2000" dirty="0">
                <a:latin typeface="Calibri" panose="020F0502020204030204" pitchFamily="34" charset="0"/>
                <a:cs typeface="Calibri" panose="020F0502020204030204" pitchFamily="34" charset="0"/>
              </a:rPr>
              <a:t>Device and platform integrity – Device protection against compromise must be resistant to cyber-induced attacks. </a:t>
            </a:r>
            <a:endParaRPr lang="en-GB" sz="2000" dirty="0">
              <a:latin typeface="Calibri" panose="020F0502020204030204" pitchFamily="34" charset="0"/>
              <a:cs typeface="Calibri" panose="020F0502020204030204" pitchFamily="34" charset="0"/>
            </a:endParaRPr>
          </a:p>
          <a:p>
            <a:pPr fontAlgn="base">
              <a:spcBef>
                <a:spcPct val="10000"/>
              </a:spcBef>
              <a:spcAft>
                <a:spcPct val="0"/>
              </a:spcAft>
              <a:buFontTx/>
              <a:buNone/>
            </a:pPr>
            <a:endParaRPr lang="en-US" altLang="en-US"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07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609600" y="822304"/>
            <a:ext cx="1079791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Practical Solutions </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The following points should be applied when implementing the cyber security system.</a:t>
            </a:r>
            <a:endParaRPr lang="en-US" altLang="en-US" dirty="0">
              <a:solidFill>
                <a:srgbClr val="000000"/>
              </a:solidFill>
              <a:latin typeface="Calibri" panose="020F0502020204030204" pitchFamily="34" charset="0"/>
              <a:cs typeface="Calibri" panose="020F0502020204030204" pitchFamily="34" charset="0"/>
            </a:endParaRPr>
          </a:p>
          <a:p>
            <a:pPr marL="457200" indent="-4572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Ensure that cyber security is considered at factory acceptance tests.</a:t>
            </a:r>
          </a:p>
          <a:p>
            <a:pPr marL="457200" indent="-4572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Apply anti-virus software and ensure that up to date patches are installed for perimeter </a:t>
            </a:r>
            <a:r>
              <a:rPr lang="en-US" altLang="en-US" sz="2000" dirty="0" err="1">
                <a:solidFill>
                  <a:srgbClr val="000000"/>
                </a:solidFill>
                <a:latin typeface="Calibri" panose="020F0502020204030204" pitchFamily="34" charset="0"/>
                <a:cs typeface="Calibri" panose="020F0502020204030204" pitchFamily="34" charset="0"/>
              </a:rPr>
              <a:t>defence</a:t>
            </a:r>
            <a:r>
              <a:rPr lang="en-US" altLang="en-US" sz="2000" dirty="0">
                <a:solidFill>
                  <a:srgbClr val="000000"/>
                </a:solidFill>
                <a:latin typeface="Calibri" panose="020F0502020204030204" pitchFamily="34" charset="0"/>
                <a:cs typeface="Calibri" panose="020F0502020204030204" pitchFamily="34" charset="0"/>
              </a:rPr>
              <a:t>.</a:t>
            </a:r>
          </a:p>
          <a:p>
            <a:pPr marL="457200" indent="-457200" fontAlgn="base">
              <a:spcBef>
                <a:spcPct val="10000"/>
              </a:spcBef>
              <a:spcAft>
                <a:spcPct val="0"/>
              </a:spcAft>
            </a:pPr>
            <a:r>
              <a:rPr lang="en-US" sz="20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U</a:t>
            </a: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se security scanners to obtain an objective assessment of the state of cybersecurity vulnerabilities. </a:t>
            </a:r>
          </a:p>
          <a:p>
            <a:pPr marL="457200" indent="-457200" fontAlgn="base">
              <a:spcBef>
                <a:spcPct val="10000"/>
              </a:spcBef>
              <a:spcAft>
                <a:spcPct val="0"/>
              </a:spcAft>
            </a:pPr>
            <a:r>
              <a:rPr lang="en-US" sz="20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I</a:t>
            </a: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mplement a strong whitelisting policy to protect access to the protection and control network and components. (“Whitelisting” is the opposite of “blacklisting” in that it is an approved list/register of a particular privil</a:t>
            </a:r>
            <a:r>
              <a:rPr lang="en-US" sz="20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ege, service, mobility, access or recognition. Only those on the list will be </a:t>
            </a:r>
            <a:r>
              <a:rPr lang="en-US" sz="2000" dirty="0" err="1">
                <a:solidFill>
                  <a:srgbClr val="231F20"/>
                </a:solidFill>
                <a:latin typeface="Calibri" panose="020F0502020204030204" pitchFamily="34" charset="0"/>
                <a:ea typeface="Times New Roman" panose="02020603050405020304" pitchFamily="18" charset="0"/>
                <a:cs typeface="Times New Roman" panose="02020603050405020304" pitchFamily="18" charset="0"/>
              </a:rPr>
              <a:t>recognised</a:t>
            </a:r>
            <a:r>
              <a:rPr lang="en-US" sz="20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 and accepted.)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fontAlgn="base">
              <a:spcBef>
                <a:spcPct val="10000"/>
              </a:spcBef>
              <a:spcAft>
                <a:spcPct val="0"/>
              </a:spcAft>
            </a:pPr>
            <a:r>
              <a:rPr lang="en-US" sz="20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P</a:t>
            </a: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eriodically review all wireless remote access to the protection and control system.</a:t>
            </a:r>
          </a:p>
          <a:p>
            <a:pPr marL="457200" indent="-457200" fontAlgn="base">
              <a:spcBef>
                <a:spcPct val="10000"/>
              </a:spcBef>
              <a:spcAft>
                <a:spcPct val="0"/>
              </a:spcAft>
            </a:pPr>
            <a:r>
              <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Apply role-based access control to protect access control and user control privileges and constantly review and update to ensure it is satisfactory. </a:t>
            </a:r>
          </a:p>
          <a:p>
            <a:pPr marL="457200" indent="-457200" fontAlgn="base">
              <a:spcBef>
                <a:spcPct val="10000"/>
              </a:spcBef>
              <a:spcAft>
                <a:spcPct val="0"/>
              </a:spcAft>
            </a:pPr>
            <a:r>
              <a:rPr lang="en-US" sz="200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Ensure that</a:t>
            </a:r>
            <a:r>
              <a:rPr lang="en-US" sz="2000" dirty="0">
                <a:effectLst/>
                <a:latin typeface="Calibri" panose="020F0502020204030204" pitchFamily="34" charset="0"/>
                <a:ea typeface="Calibri" panose="020F0502020204030204" pitchFamily="34" charset="0"/>
                <a:cs typeface="Times New Roman" panose="02020603050405020304" pitchFamily="18" charset="0"/>
              </a:rPr>
              <a:t> security incidents are immediately reported to IT and security authorities via a pre-planned process.</a:t>
            </a:r>
            <a:endParaRPr lang="en-US" sz="20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fontAlgn="base">
              <a:spcBef>
                <a:spcPct val="10000"/>
              </a:spcBef>
              <a:spcAft>
                <a:spcPct val="0"/>
              </a:spcAft>
            </a:pPr>
            <a:endParaRPr lang="en-US" altLang="en-US" sz="2000" dirty="0">
              <a:solidFill>
                <a:srgbClr val="000000"/>
              </a:solidFill>
              <a:latin typeface="Calibri" panose="020F0502020204030204" pitchFamily="34" charset="0"/>
              <a:cs typeface="Calibri" panose="020F0502020204030204" pitchFamily="34" charset="0"/>
            </a:endParaRPr>
          </a:p>
          <a:p>
            <a:pPr marL="457200" indent="-457200" fontAlgn="base">
              <a:spcBef>
                <a:spcPct val="10000"/>
              </a:spcBef>
              <a:spcAft>
                <a:spcPct val="0"/>
              </a:spcAft>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69</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495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Interlocking</a:t>
            </a:r>
          </a:p>
          <a:p>
            <a:pPr marL="91440" lvl="1" indent="0" fontAlgn="base">
              <a:spcBef>
                <a:spcPct val="10000"/>
              </a:spcBef>
              <a:spcAft>
                <a:spcPct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Interlocking is applied by many utilities to ensure that all disconnectors, fixed earthing switches and where required circuit breakers are operated in the correct sequence so that operators do not compromise the integrity of the transmission system by incorrect or inadvertent operation of equipment or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jeopardise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the safety of personnel.</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lvl="1" indent="0" fontAlgn="base">
              <a:spcBef>
                <a:spcPct val="10000"/>
              </a:spcBef>
              <a:spcAft>
                <a:spcPct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most common conditions covered by interlocking schemes are:-</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Interlocking between disconnectors and circuit breakers to ensure that disconnectors do not make or break load currents.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Interlocking between disconnectors and earth switches to ensure that earth switches cannot be closed onto locally energized circuits and conversely earth switches cannot be energized when closed by closing of a disconnector.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Interlocking between disconnectors and adjacent earth switches to enable the disconnector to be operated for maintenance purposes when the earth switches either side are closed.</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lvl="1" indent="0" fontAlgn="base">
              <a:spcBef>
                <a:spcPct val="10000"/>
              </a:spcBef>
              <a:spcAft>
                <a:spcPct val="0"/>
              </a:spcAft>
              <a:buNone/>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4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Intentional Electromagnetic Interference</a:t>
            </a:r>
          </a:p>
          <a:p>
            <a:pPr fontAlgn="base">
              <a:spcBef>
                <a:spcPct val="10000"/>
              </a:spcBef>
              <a:spcAft>
                <a:spcPct val="0"/>
              </a:spcAft>
              <a:buFontTx/>
              <a:buNone/>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Intentional Electromagnetic Interference (IEMI) is the, “Intentional malicious generation of electromagnetic energy introducing noise or signals into electric and electronic systems, thus disrupting, confusing or damaging these systems for terrorist or criminal purposes.”</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Times New Roman" panose="02020603050405020304" pitchFamily="18" charset="0"/>
              </a:rPr>
              <a:t>Although IEMI is relatively rare if it is considered a threat then an assessment should be made basically by asking the following questions.</a:t>
            </a:r>
          </a:p>
          <a:p>
            <a:pPr marL="342900" lvl="0" indent="-342900" algn="jus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are the EM threat environments from possible EM weapons?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close can the attacker get to the building (stand-off distances)?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EM shielding does the building itself provide?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interfering EM signal levels could then be induced on the internal cabling?</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EM disturbance levels are needed to cause adverse effects to the equipment?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level of EM protection is required to prevent interference?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ct val="10000"/>
              </a:spcBef>
              <a:spcAft>
                <a:spcPct val="0"/>
              </a:spcAft>
              <a:buFontTx/>
              <a:buNone/>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70</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97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6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7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Cyber Security</a:t>
            </a:r>
          </a:p>
        </p:txBody>
      </p:sp>
      <p:sp>
        <p:nvSpPr>
          <p:cNvPr id="501764" name="Rectangle 4"/>
          <p:cNvSpPr>
            <a:spLocks noChangeArrowheads="1"/>
          </p:cNvSpPr>
          <p:nvPr/>
        </p:nvSpPr>
        <p:spPr bwMode="auto">
          <a:xfrm>
            <a:off x="797342" y="1137098"/>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ct val="1000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Intentional Electromagnetic Interference</a:t>
            </a:r>
          </a:p>
          <a:p>
            <a:pPr fontAlgn="base">
              <a:spcBef>
                <a:spcPct val="1000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 order to mitigate the effects of IEMI and prevent damage to or interference with the electronic components the following may be considered</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Increase the stand-off distance by using fences to keep possible perpetrators </a:t>
            </a:r>
            <a:r>
              <a:rPr lang="en-US" altLang="en-US" sz="2000" dirty="0" err="1">
                <a:solidFill>
                  <a:srgbClr val="000000"/>
                </a:solidFill>
                <a:latin typeface="Calibri" panose="020F0502020204030204" pitchFamily="34" charset="0"/>
                <a:cs typeface="Calibri" panose="020F0502020204030204" pitchFamily="34" charset="0"/>
              </a:rPr>
              <a:t>futher</a:t>
            </a:r>
            <a:r>
              <a:rPr lang="en-US" altLang="en-US" sz="2000" dirty="0">
                <a:solidFill>
                  <a:srgbClr val="000000"/>
                </a:solidFill>
                <a:latin typeface="Calibri" panose="020F0502020204030204" pitchFamily="34" charset="0"/>
                <a:cs typeface="Calibri" panose="020F0502020204030204" pitchFamily="34" charset="0"/>
              </a:rPr>
              <a:t> away.</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Use electromagnetic alarms to  monitor the environment.</a:t>
            </a:r>
          </a:p>
          <a:p>
            <a:pPr marL="342900" indent="-342900" fontAlgn="base">
              <a:spcBef>
                <a:spcPct val="10000"/>
              </a:spcBef>
              <a:spcAft>
                <a:spcPct val="0"/>
              </a:spcAft>
            </a:pPr>
            <a:r>
              <a:rPr lang="en-US" altLang="en-US" sz="2000" dirty="0">
                <a:solidFill>
                  <a:srgbClr val="000000"/>
                </a:solidFill>
                <a:latin typeface="Calibri" panose="020F0502020204030204" pitchFamily="34" charset="0"/>
                <a:cs typeface="Calibri" panose="020F0502020204030204" pitchFamily="34" charset="0"/>
              </a:rPr>
              <a:t>Improve the effectiveness of the shielding provided by the building.</a:t>
            </a:r>
          </a:p>
          <a:p>
            <a:pPr marL="342900" indent="-342900" algn="just"/>
            <a:r>
              <a:rPr lang="en-US" sz="2000" dirty="0">
                <a:solidFill>
                  <a:srgbClr val="000000"/>
                </a:solidFill>
                <a:latin typeface="Calibri" panose="020F0502020204030204" pitchFamily="34" charset="0"/>
                <a:cs typeface="Calibri" panose="020F0502020204030204" pitchFamily="34" charset="0"/>
              </a:rPr>
              <a:t>R</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educe the coupling to the cables, or restrict the effects of the coupled signals, by better cable layout, the use of shielded cables or the application of ferrites.</a:t>
            </a:r>
          </a:p>
          <a:p>
            <a:pPr marL="342900" indent="-342900" algn="just"/>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Protect the equipment against surges by the application of surge protection devices.</a:t>
            </a:r>
          </a:p>
          <a:p>
            <a:pPr marL="342900" indent="-342900" algn="just"/>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Maximise</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use of optical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fibre</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cables.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fontAlgn="base">
              <a:spcBef>
                <a:spcPct val="10000"/>
              </a:spcBef>
              <a:spcAft>
                <a:spcPct val="0"/>
              </a:spcAft>
            </a:pPr>
            <a:endParaRPr lang="en-US" altLang="en-US" sz="20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71</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683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6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2000249" y="310486"/>
            <a:ext cx="8286750" cy="1447800"/>
          </a:xfrm>
        </p:spPr>
        <p:txBody>
          <a:bodyPr/>
          <a:lstStyle/>
          <a:p>
            <a:r>
              <a:rPr lang="en-US" altLang="en-US" sz="4000" dirty="0">
                <a:latin typeface="Calibri" panose="020F0502020204030204" pitchFamily="34" charset="0"/>
                <a:cs typeface="Calibri" panose="020F0502020204030204" pitchFamily="34" charset="0"/>
              </a:rPr>
              <a:t>Final Questions </a:t>
            </a:r>
          </a:p>
        </p:txBody>
      </p:sp>
      <p:sp>
        <p:nvSpPr>
          <p:cNvPr id="2" name="Slide Number Placeholder 1">
            <a:extLst>
              <a:ext uri="{FF2B5EF4-FFF2-40B4-BE49-F238E27FC236}">
                <a16:creationId xmlns:a16="http://schemas.microsoft.com/office/drawing/2014/main" id="{DF649DE4-72AB-40E3-A59D-03CE7D2DDEEF}"/>
              </a:ext>
            </a:extLst>
          </p:cNvPr>
          <p:cNvSpPr>
            <a:spLocks noGrp="1"/>
          </p:cNvSpPr>
          <p:nvPr>
            <p:ph type="sldNum" sz="quarter" idx="12"/>
          </p:nvPr>
        </p:nvSpPr>
        <p:spPr/>
        <p:txBody>
          <a:bodyPr/>
          <a:lstStyle/>
          <a:p>
            <a:fld id="{6F67E9FB-9D71-4787-B906-3E75B35EB071}" type="slidenum">
              <a:rPr lang="en-US" altLang="en-US" sz="1200" smtClean="0">
                <a:solidFill>
                  <a:srgbClr val="000000"/>
                </a:solidFill>
                <a:latin typeface="Calibri" panose="020F0502020204030204" pitchFamily="34" charset="0"/>
                <a:cs typeface="Calibri" panose="020F0502020204030204" pitchFamily="34" charset="0"/>
              </a:rPr>
              <a:pPr/>
              <a:t>72</a:t>
            </a:fld>
            <a:endParaRPr lang="en-US" altLang="en-US" sz="1200" dirty="0">
              <a:solidFill>
                <a:srgbClr val="00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E83744-7173-4B85-ABF3-7F9FFFC2E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105" y="1317786"/>
            <a:ext cx="7152561" cy="5364420"/>
          </a:xfrm>
          <a:prstGeom prst="rect">
            <a:avLst/>
          </a:prstGeom>
        </p:spPr>
      </p:pic>
    </p:spTree>
    <p:extLst>
      <p:ext uri="{BB962C8B-B14F-4D97-AF65-F5344CB8AC3E}">
        <p14:creationId xmlns:p14="http://schemas.microsoft.com/office/powerpoint/2010/main" val="4145760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0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472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Interlocking</a:t>
            </a:r>
          </a:p>
          <a:p>
            <a:pPr fontAlgn="base">
              <a:spcBef>
                <a:spcPts val="0"/>
              </a:spcBef>
              <a:spcAft>
                <a:spcPct val="0"/>
              </a:spcAft>
              <a:buFontTx/>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most common conditions covered by interlocking schemes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cont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indent="-3429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ensure correct sequence of on load transfer switching operations at multiple busbar substations and that a parallel path exists between the disconnectors connected to each bar. Some utilities block the tripping of a bus coupler or bus section which is providing the parallel path during bus transfer operation.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ensure that a bus coupler or bus section circuit breaker can only be closed when the disconnectors either side are both closed (operational condition) or both open (maintenance condition).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restrict access to areas of a substation where safety clearances may be infringed (e.g. filter equipment) unless appropriate safety measures have been taken such as isolation and earthing.</a:t>
            </a:r>
          </a:p>
          <a:p>
            <a:pPr algn="jus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Where practicable interlocking schemes should allow the maximum operational flexibility, not unnecessarily impose fixed operating sequences, be inherently fail safe and it should not be possible to defeat them except with the use of tools or by a purpose designed lockable override facility.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fontAlgn="base">
              <a:spcBef>
                <a:spcPts val="0"/>
              </a:spcBef>
              <a:spcAft>
                <a:spcPct val="0"/>
              </a:spcAft>
            </a:pP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8</a:t>
            </a:fld>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063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6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6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114300"/>
            <a:ext cx="10972800" cy="1022797"/>
          </a:xfrm>
        </p:spPr>
        <p:txBody>
          <a:bodyPr/>
          <a:lstStyle/>
          <a:p>
            <a:r>
              <a:rPr lang="en-US" altLang="en-US" sz="4000" dirty="0">
                <a:solidFill>
                  <a:schemeClr val="tx1"/>
                </a:solidFill>
                <a:latin typeface="Calibri" panose="020F0502020204030204" pitchFamily="34" charset="0"/>
                <a:cs typeface="Calibri" panose="020F0502020204030204" pitchFamily="34" charset="0"/>
              </a:rPr>
              <a:t>Manual and Automatic Control</a:t>
            </a:r>
          </a:p>
        </p:txBody>
      </p:sp>
      <p:sp>
        <p:nvSpPr>
          <p:cNvPr id="501764" name="Rectangle 4"/>
          <p:cNvSpPr>
            <a:spLocks noChangeArrowheads="1"/>
          </p:cNvSpPr>
          <p:nvPr/>
        </p:nvSpPr>
        <p:spPr bwMode="auto">
          <a:xfrm>
            <a:off x="767845" y="981136"/>
            <a:ext cx="10400745" cy="31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280988" indent="-166688" algn="l">
              <a:spcBef>
                <a:spcPct val="20000"/>
              </a:spcBef>
              <a:buChar char="–"/>
              <a:defRPr sz="2800">
                <a:solidFill>
                  <a:schemeClr val="tx1"/>
                </a:solidFill>
                <a:latin typeface="Arial" panose="020B0604020202020204" pitchFamily="34" charset="0"/>
              </a:defRPr>
            </a:lvl2pPr>
            <a:lvl3pPr marL="682625" indent="-169863"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Bef>
                <a:spcPts val="0"/>
              </a:spcBef>
              <a:spcAft>
                <a:spcPct val="0"/>
              </a:spcAft>
              <a:buFontTx/>
              <a:buNone/>
            </a:pPr>
            <a:r>
              <a:rPr lang="en-US" altLang="en-US" dirty="0">
                <a:solidFill>
                  <a:srgbClr val="000000"/>
                </a:solidFill>
                <a:latin typeface="Calibri" panose="020F0502020204030204" pitchFamily="34" charset="0"/>
                <a:cs typeface="Calibri" panose="020F0502020204030204" pitchFamily="34" charset="0"/>
              </a:rPr>
              <a:t>Manual Control</a:t>
            </a:r>
          </a:p>
          <a:p>
            <a:pPr fontAlgn="base">
              <a:spcBef>
                <a:spcPts val="0"/>
              </a:spcBef>
              <a:spcAft>
                <a:spcPct val="0"/>
              </a:spcAft>
              <a:buFontTx/>
              <a:buNone/>
            </a:pPr>
            <a:r>
              <a:rPr lang="en-US" altLang="en-US" sz="2400" dirty="0">
                <a:solidFill>
                  <a:srgbClr val="000000"/>
                </a:solidFill>
                <a:latin typeface="Calibri" panose="020F0502020204030204" pitchFamily="34" charset="0"/>
                <a:cs typeface="Calibri" panose="020F0502020204030204" pitchFamily="34" charset="0"/>
              </a:rPr>
              <a:t>Interlocking</a:t>
            </a:r>
          </a:p>
          <a:p>
            <a:pPr fontAlgn="base">
              <a:spcBef>
                <a:spcPts val="0"/>
              </a:spcBef>
              <a:spcAft>
                <a:spcPct val="0"/>
              </a:spcAft>
              <a:buFontTx/>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Electrical interlocking is usually used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hen the switching sequences involve only power operated switchgear. Ideally the correct interlocking status should be confirmed automatically on initiation of any operation whether by an operator or as part of an automatic sequence.</a:t>
            </a:r>
            <a:endParaRPr lang="en-US" altLang="en-US" sz="2400" dirty="0">
              <a:solidFill>
                <a:srgbClr val="000000"/>
              </a:solidFill>
              <a:latin typeface="Calibri" panose="020F0502020204030204" pitchFamily="34" charset="0"/>
              <a:cs typeface="Calibri" panose="020F0502020204030204" pitchFamily="34" charset="0"/>
            </a:endParaRPr>
          </a:p>
          <a:p>
            <a:pPr marL="434340" lvl="1" indent="-342900" fontAlgn="base">
              <a:spcBef>
                <a:spcPct val="10000"/>
              </a:spcBef>
              <a:spcAft>
                <a:spcPct val="0"/>
              </a:spcAft>
              <a:buFont typeface="Arial" panose="020B0604020202020204" pitchFamily="34" charset="0"/>
              <a:buChar char="•"/>
            </a:pPr>
            <a:endParaRPr lang="en-US" altLang="en-US" sz="2400" dirty="0">
              <a:solidFill>
                <a:srgbClr val="000000"/>
              </a:solidFill>
              <a:latin typeface="Calibri" panose="020F0502020204030204" pitchFamily="34" charset="0"/>
              <a:cs typeface="Calibri" panose="020F0502020204030204" pitchFamily="34" charset="0"/>
            </a:endParaRPr>
          </a:p>
          <a:p>
            <a:pPr marL="493077" lvl="2" indent="0" fontAlgn="base">
              <a:spcBef>
                <a:spcPct val="10000"/>
              </a:spcBef>
              <a:spcAft>
                <a:spcPct val="0"/>
              </a:spcAft>
              <a:buNone/>
            </a:pPr>
            <a:endParaRPr lang="en-US" altLang="en-US" sz="2000" dirty="0">
              <a:solidFill>
                <a:srgbClr val="000000"/>
              </a:solidFill>
              <a:latin typeface="Calibri" panose="020F0502020204030204" pitchFamily="34" charset="0"/>
              <a:cs typeface="Calibri" panose="020F0502020204030204" pitchFamily="34" charset="0"/>
            </a:endParaRPr>
          </a:p>
          <a:p>
            <a:pPr marL="274320" lvl="1" indent="-182880" fontAlgn="base">
              <a:spcBef>
                <a:spcPct val="10000"/>
              </a:spcBef>
              <a:spcAft>
                <a:spcPct val="0"/>
              </a:spcAft>
              <a:buFontTx/>
              <a:buChar char="•"/>
            </a:pPr>
            <a:endParaRPr lang="en-US" altLang="en-US" sz="2400" dirty="0">
              <a:solidFill>
                <a:srgbClr val="000000"/>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2"/>
          </p:nvPr>
        </p:nvSpPr>
        <p:spPr/>
        <p:txBody>
          <a:bodyPr/>
          <a:lstStyle/>
          <a:p>
            <a:fld id="{A7792DCD-8C6D-4FB3-8910-EA17386C92F6}" type="slidenum">
              <a:rPr lang="en-US" altLang="en-US" sz="1200" smtClean="0">
                <a:solidFill>
                  <a:srgbClr val="000000"/>
                </a:solidFill>
                <a:latin typeface="Calibri" panose="020F0502020204030204" pitchFamily="34" charset="0"/>
                <a:cs typeface="Calibri" panose="020F0502020204030204" pitchFamily="34" charset="0"/>
              </a:rPr>
              <a:pPr/>
              <a:t>9</a:t>
            </a:fld>
            <a:endParaRPr lang="en-US" altLang="en-US" dirty="0">
              <a:solidFill>
                <a:srgbClr val="000000"/>
              </a:solidFill>
              <a:latin typeface="Calibri" panose="020F0502020204030204" pitchFamily="34" charset="0"/>
              <a:cs typeface="Calibri" panose="020F0502020204030204" pitchFamily="34" charset="0"/>
            </a:endParaRPr>
          </a:p>
        </p:txBody>
      </p:sp>
      <p:pic>
        <p:nvPicPr>
          <p:cNvPr id="1028" name="Picture 4" descr="XKey Exchange Box">
            <a:extLst>
              <a:ext uri="{FF2B5EF4-FFF2-40B4-BE49-F238E27FC236}">
                <a16:creationId xmlns:a16="http://schemas.microsoft.com/office/drawing/2014/main" id="{CDDFC9ED-0ED1-42A3-8051-9771BF09A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855" y="3638096"/>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3E515A-5D0C-496C-9468-BDFE7EE83119}"/>
              </a:ext>
            </a:extLst>
          </p:cNvPr>
          <p:cNvSpPr txBox="1"/>
          <p:nvPr/>
        </p:nvSpPr>
        <p:spPr>
          <a:xfrm>
            <a:off x="829780" y="3470842"/>
            <a:ext cx="8158690" cy="2308324"/>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Mechanical interlocking is usually by means of key operated systems. The keys should be of a non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masterable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design (i.e. there should not be any possibility of a master key).</a:t>
            </a:r>
          </a:p>
          <a:p>
            <a:pPr>
              <a:spcAft>
                <a:spcPts val="6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On more complicated interlocking schemes it may be necessary to provide key exchange boxes and these should be located at convenient points for the normal operation of the substation. </a:t>
            </a:r>
            <a:endParaRPr lang="en-GB" sz="2400" dirty="0"/>
          </a:p>
        </p:txBody>
      </p:sp>
      <p:sp>
        <p:nvSpPr>
          <p:cNvPr id="3" name="TextBox 2">
            <a:extLst>
              <a:ext uri="{FF2B5EF4-FFF2-40B4-BE49-F238E27FC236}">
                <a16:creationId xmlns:a16="http://schemas.microsoft.com/office/drawing/2014/main" id="{7F3E9912-E8A2-48BE-9CEC-FFEC67571A87}"/>
              </a:ext>
            </a:extLst>
          </p:cNvPr>
          <p:cNvSpPr txBox="1"/>
          <p:nvPr/>
        </p:nvSpPr>
        <p:spPr>
          <a:xfrm>
            <a:off x="829780" y="5812064"/>
            <a:ext cx="10352085" cy="830997"/>
          </a:xfrm>
          <a:prstGeom prst="rect">
            <a:avLst/>
          </a:prstGeom>
          <a:noFill/>
        </p:spPr>
        <p:txBody>
          <a:bodyPr wrap="square" rtlCol="0">
            <a:spAutoFit/>
          </a:bodyPr>
          <a:lstStyle/>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Occasionally electro mechanical key exchange boxes may be needed to link up the electrical and mechanical interlocking.</a:t>
            </a:r>
            <a:endParaRPr lang="en-GB" sz="2400" dirty="0"/>
          </a:p>
        </p:txBody>
      </p:sp>
    </p:spTree>
    <p:extLst>
      <p:ext uri="{BB962C8B-B14F-4D97-AF65-F5344CB8AC3E}">
        <p14:creationId xmlns:p14="http://schemas.microsoft.com/office/powerpoint/2010/main" val="9125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9309</TotalTime>
  <Words>9144</Words>
  <Application>Microsoft Office PowerPoint</Application>
  <PresentationFormat>Widescreen</PresentationFormat>
  <Paragraphs>829</Paragraphs>
  <Slides>73</Slides>
  <Notes>73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73</vt:i4>
      </vt:variant>
    </vt:vector>
  </HeadingPairs>
  <TitlesOfParts>
    <vt:vector size="81" baseType="lpstr">
      <vt:lpstr>Arial</vt:lpstr>
      <vt:lpstr>Calibri</vt:lpstr>
      <vt:lpstr>Lucida Sans Unicode</vt:lpstr>
      <vt:lpstr>Symbol</vt:lpstr>
      <vt:lpstr>Times New Roman</vt:lpstr>
      <vt:lpstr>Wingdings</vt:lpstr>
      <vt:lpstr>Default Design</vt:lpstr>
      <vt:lpstr>Thème Office</vt:lpstr>
      <vt:lpstr>PowerPoint Presentation</vt:lpstr>
      <vt:lpstr>Part 6 – Secondary Systems</vt:lpstr>
      <vt:lpstr>PowerPoint Presentation</vt:lpstr>
      <vt:lpstr>PowerPoint Presentation</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First set of Questions </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Manual and Automatic Control</vt:lpstr>
      <vt:lpstr>Communications</vt:lpstr>
      <vt:lpstr>Communications</vt:lpstr>
      <vt:lpstr>Communications</vt:lpstr>
      <vt:lpstr>Communications</vt:lpstr>
      <vt:lpstr>Communications</vt:lpstr>
      <vt:lpstr>Communications</vt:lpstr>
      <vt:lpstr>Communications</vt:lpstr>
      <vt:lpstr>Second set of Questions </vt:lpstr>
      <vt:lpstr>Communications</vt:lpstr>
      <vt:lpstr>Communications</vt:lpstr>
      <vt:lpstr>Communications</vt:lpstr>
      <vt:lpstr>Communications</vt:lpstr>
      <vt:lpstr>Communications</vt:lpstr>
      <vt:lpstr>Communications</vt:lpstr>
      <vt:lpstr>Communications</vt:lpstr>
      <vt:lpstr>Communications</vt:lpstr>
      <vt:lpstr>Digital Equipment</vt:lpstr>
      <vt:lpstr>Digital Equipment</vt:lpstr>
      <vt:lpstr>Digital Equipment</vt:lpstr>
      <vt:lpstr>Digital Equipment</vt:lpstr>
      <vt:lpstr>Digital Equipment</vt:lpstr>
      <vt:lpstr>Digital Equipment</vt:lpstr>
      <vt:lpstr>Digital Equipment</vt:lpstr>
      <vt:lpstr>Physical Security</vt:lpstr>
      <vt:lpstr>Physical Security</vt:lpstr>
      <vt:lpstr>Physical Security</vt:lpstr>
      <vt:lpstr>Cyber Security</vt:lpstr>
      <vt:lpstr>Cyber Security</vt:lpstr>
      <vt:lpstr>Cyber Security</vt:lpstr>
      <vt:lpstr>Cyber Security</vt:lpstr>
      <vt:lpstr>Cyber Security</vt:lpstr>
      <vt:lpstr>Cyber Security</vt:lpstr>
      <vt:lpstr>Cyber Security</vt:lpstr>
      <vt:lpstr>Cyber Security</vt:lpstr>
      <vt:lpstr>Final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Power System Training Program On Power System Engineering   Substation Design Module  June 15 to 19, 2015  Robert Slebodnik, PE</dc:title>
  <dc:creator>Slebodnik, Robert J</dc:creator>
  <cp:lastModifiedBy>John Finn</cp:lastModifiedBy>
  <cp:revision>727</cp:revision>
  <dcterms:created xsi:type="dcterms:W3CDTF">2015-03-12T18:34:29Z</dcterms:created>
  <dcterms:modified xsi:type="dcterms:W3CDTF">2022-12-17T10:04:23Z</dcterms:modified>
</cp:coreProperties>
</file>