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5071" r:id="rId2"/>
  </p:sldMasterIdLst>
  <p:notesMasterIdLst>
    <p:notesMasterId r:id="rId90"/>
  </p:notesMasterIdLst>
  <p:handoutMasterIdLst>
    <p:handoutMasterId r:id="rId91"/>
  </p:handoutMasterIdLst>
  <p:sldIdLst>
    <p:sldId id="581" r:id="rId3"/>
    <p:sldId id="533" r:id="rId4"/>
    <p:sldId id="594" r:id="rId5"/>
    <p:sldId id="593" r:id="rId6"/>
    <p:sldId id="595" r:id="rId7"/>
    <p:sldId id="711" r:id="rId8"/>
    <p:sldId id="596" r:id="rId9"/>
    <p:sldId id="603" r:id="rId10"/>
    <p:sldId id="597" r:id="rId11"/>
    <p:sldId id="598" r:id="rId12"/>
    <p:sldId id="604" r:id="rId13"/>
    <p:sldId id="600" r:id="rId14"/>
    <p:sldId id="725" r:id="rId15"/>
    <p:sldId id="606" r:id="rId16"/>
    <p:sldId id="650" r:id="rId17"/>
    <p:sldId id="658" r:id="rId18"/>
    <p:sldId id="659" r:id="rId19"/>
    <p:sldId id="651" r:id="rId20"/>
    <p:sldId id="660" r:id="rId21"/>
    <p:sldId id="654" r:id="rId22"/>
    <p:sldId id="655" r:id="rId23"/>
    <p:sldId id="726" r:id="rId24"/>
    <p:sldId id="713" r:id="rId25"/>
    <p:sldId id="607" r:id="rId26"/>
    <p:sldId id="666" r:id="rId27"/>
    <p:sldId id="661" r:id="rId28"/>
    <p:sldId id="662" r:id="rId29"/>
    <p:sldId id="663" r:id="rId30"/>
    <p:sldId id="664" r:id="rId31"/>
    <p:sldId id="665" r:id="rId32"/>
    <p:sldId id="714" r:id="rId33"/>
    <p:sldId id="667" r:id="rId34"/>
    <p:sldId id="668" r:id="rId35"/>
    <p:sldId id="669" r:id="rId36"/>
    <p:sldId id="670" r:id="rId37"/>
    <p:sldId id="648" r:id="rId38"/>
    <p:sldId id="608" r:id="rId39"/>
    <p:sldId id="672" r:id="rId40"/>
    <p:sldId id="673" r:id="rId41"/>
    <p:sldId id="674" r:id="rId42"/>
    <p:sldId id="675" r:id="rId43"/>
    <p:sldId id="715" r:id="rId44"/>
    <p:sldId id="676" r:id="rId45"/>
    <p:sldId id="677" r:id="rId46"/>
    <p:sldId id="678" r:id="rId47"/>
    <p:sldId id="716" r:id="rId48"/>
    <p:sldId id="679" r:id="rId49"/>
    <p:sldId id="680" r:id="rId50"/>
    <p:sldId id="681" r:id="rId51"/>
    <p:sldId id="682" r:id="rId52"/>
    <p:sldId id="719" r:id="rId53"/>
    <p:sldId id="718" r:id="rId54"/>
    <p:sldId id="720" r:id="rId55"/>
    <p:sldId id="685" r:id="rId56"/>
    <p:sldId id="686" r:id="rId57"/>
    <p:sldId id="687" r:id="rId58"/>
    <p:sldId id="649" r:id="rId59"/>
    <p:sldId id="728" r:id="rId60"/>
    <p:sldId id="729" r:id="rId61"/>
    <p:sldId id="688" r:id="rId62"/>
    <p:sldId id="724" r:id="rId63"/>
    <p:sldId id="723" r:id="rId64"/>
    <p:sldId id="689" r:id="rId65"/>
    <p:sldId id="696" r:id="rId66"/>
    <p:sldId id="690" r:id="rId67"/>
    <p:sldId id="695" r:id="rId68"/>
    <p:sldId id="691" r:id="rId69"/>
    <p:sldId id="697" r:id="rId70"/>
    <p:sldId id="698" r:id="rId71"/>
    <p:sldId id="692" r:id="rId72"/>
    <p:sldId id="693" r:id="rId73"/>
    <p:sldId id="699" r:id="rId74"/>
    <p:sldId id="700" r:id="rId75"/>
    <p:sldId id="701" r:id="rId76"/>
    <p:sldId id="702" r:id="rId77"/>
    <p:sldId id="411" r:id="rId78"/>
    <p:sldId id="703" r:id="rId79"/>
    <p:sldId id="704" r:id="rId80"/>
    <p:sldId id="609" r:id="rId81"/>
    <p:sldId id="705" r:id="rId82"/>
    <p:sldId id="706" r:id="rId83"/>
    <p:sldId id="707" r:id="rId84"/>
    <p:sldId id="708" r:id="rId85"/>
    <p:sldId id="709" r:id="rId86"/>
    <p:sldId id="710" r:id="rId87"/>
    <p:sldId id="727" r:id="rId88"/>
    <p:sldId id="259"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9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3868" autoAdjust="0"/>
  </p:normalViewPr>
  <p:slideViewPr>
    <p:cSldViewPr snapToGrid="0">
      <p:cViewPr varScale="1">
        <p:scale>
          <a:sx n="79" d="100"/>
          <a:sy n="79" d="100"/>
        </p:scale>
        <p:origin x="132" y="138"/>
      </p:cViewPr>
      <p:guideLst/>
    </p:cSldViewPr>
  </p:slideViewPr>
  <p:notesTextViewPr>
    <p:cViewPr>
      <p:scale>
        <a:sx n="3" d="2"/>
        <a:sy n="3" d="2"/>
      </p:scale>
      <p:origin x="0" y="0"/>
    </p:cViewPr>
  </p:notesTextViewPr>
  <p:sorterViewPr>
    <p:cViewPr>
      <p:scale>
        <a:sx n="100" d="100"/>
        <a:sy n="100" d="100"/>
      </p:scale>
      <p:origin x="0" y="-6"/>
    </p:cViewPr>
  </p:sorterViewPr>
  <p:notesViewPr>
    <p:cSldViewPr snapToGrid="0">
      <p:cViewPr varScale="1">
        <p:scale>
          <a:sx n="62" d="100"/>
          <a:sy n="62" d="100"/>
        </p:scale>
        <p:origin x="264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4144D0-C05B-4638-AD8B-AF73B0FF3111}" type="datetimeFigureOut">
              <a:rPr lang="en-US" smtClean="0"/>
              <a:t>3/5/2024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059B4C-B076-4252-9F8C-014D66CE447A}" type="slidenum">
              <a:rPr lang="en-US" smtClean="0"/>
              <a:t>‹#›</a:t>
            </a:fld>
            <a:endParaRPr lang="en-US"/>
          </a:p>
        </p:txBody>
      </p:sp>
    </p:spTree>
    <p:extLst>
      <p:ext uri="{BB962C8B-B14F-4D97-AF65-F5344CB8AC3E}">
        <p14:creationId xmlns:p14="http://schemas.microsoft.com/office/powerpoint/2010/main" val="14410890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0F187-98AD-4ADA-A598-4C3DB2CCAFB0}"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3831-1C8E-4D40-9114-50790D646045}" type="slidenum">
              <a:rPr lang="en-US" smtClean="0"/>
              <a:t>‹#›</a:t>
            </a:fld>
            <a:endParaRPr lang="en-US"/>
          </a:p>
        </p:txBody>
      </p:sp>
    </p:spTree>
    <p:extLst>
      <p:ext uri="{BB962C8B-B14F-4D97-AF65-F5344CB8AC3E}">
        <p14:creationId xmlns:p14="http://schemas.microsoft.com/office/powerpoint/2010/main" val="1103529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r>
              <a:rPr lang="en-AU" dirty="0"/>
              <a:t>* Edit the middle of the slide text to add the name of the tutorial organizer as appropriate. </a:t>
            </a:r>
          </a:p>
          <a:p>
            <a:r>
              <a:rPr lang="en-AU" dirty="0"/>
              <a:t>**  </a:t>
            </a:r>
            <a:r>
              <a:rPr lang="en-US" dirty="0"/>
              <a:t>Edit the middle of the slide text to add the logo of the</a:t>
            </a:r>
            <a:r>
              <a:rPr lang="en-US" baseline="0" dirty="0"/>
              <a:t> </a:t>
            </a:r>
            <a:r>
              <a:rPr lang="en-US" dirty="0"/>
              <a:t>tutorial organizer as appropriate. </a:t>
            </a:r>
            <a:endParaRPr lang="en-AU" dirty="0"/>
          </a:p>
          <a:p>
            <a:r>
              <a:rPr lang="en-AU" baseline="0" dirty="0"/>
              <a:t>*** Edit the bottom of the slide text to add the presenter, location and date of the presentation.  </a:t>
            </a:r>
          </a:p>
        </p:txBody>
      </p:sp>
      <p:sp>
        <p:nvSpPr>
          <p:cNvPr id="7" name="Slide Number Placeholder 6"/>
          <p:cNvSpPr>
            <a:spLocks noGrp="1"/>
          </p:cNvSpPr>
          <p:nvPr>
            <p:ph type="sldNum" sz="quarter" idx="10"/>
          </p:nvPr>
        </p:nvSpPr>
        <p:spPr/>
        <p:txBody>
          <a:bodyPr/>
          <a:lstStyle/>
          <a:p>
            <a:fld id="{B9BC3831-1C8E-4D40-9114-50790D646045}" type="slidenum">
              <a:rPr lang="en-US" smtClean="0"/>
              <a:t>1</a:t>
            </a:fld>
            <a:endParaRPr lang="en-US"/>
          </a:p>
        </p:txBody>
      </p:sp>
    </p:spTree>
    <p:extLst>
      <p:ext uri="{BB962C8B-B14F-4D97-AF65-F5344CB8AC3E}">
        <p14:creationId xmlns:p14="http://schemas.microsoft.com/office/powerpoint/2010/main" val="2359947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446775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963484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22646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59420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figures are typical for Europe. The design considerations will be similar worldwide but the figures under performance requirements will be tailored to suit the local conditions.</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31255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standby supply such as a diesel generator will be needed in case of total blackout of the substation and surrounding area.</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01508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quite usual to derive the supplies from an earthing/auxiliary transformer associated with a </a:t>
            </a:r>
            <a:r>
              <a:rPr lang="en-US" dirty="0" err="1"/>
              <a:t>supergrid</a:t>
            </a:r>
            <a:r>
              <a:rPr lang="en-US" dirty="0"/>
              <a:t> transformer but an alternative supply will ne needed for when the </a:t>
            </a:r>
            <a:r>
              <a:rPr lang="en-US" dirty="0" err="1"/>
              <a:t>supergrid</a:t>
            </a:r>
            <a:r>
              <a:rPr lang="en-US" dirty="0"/>
              <a:t> transformer is out of service.</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82744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be noted that although the DNO supply is not taken from any specific equipment in the substation it is quite possible that if the transmission substation is dead then the local distribution network may also be dead. A standby diesel generator is always recommended.</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27456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47929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pictures show typical LVAC boards in the UK and USA.</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9767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t>2</a:t>
            </a:fld>
            <a:endParaRPr lang="en-US"/>
          </a:p>
        </p:txBody>
      </p:sp>
    </p:spTree>
    <p:extLst>
      <p:ext uri="{BB962C8B-B14F-4D97-AF65-F5344CB8AC3E}">
        <p14:creationId xmlns:p14="http://schemas.microsoft.com/office/powerpoint/2010/main" val="357507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93758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90840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most of the examples are from Europe then this slide was introduced to show the similar arrangements in the USA.</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49656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normal running conditions the DC supply is derived from the charger and the battery acts as a load on the charger. If the charger or supply to the charger fails then the battery will immediately pick up the duty of supplying the DC.</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821699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upper picture shows a centralized battery in a battery room. The lower picture a typical DC distribution board in the UK. The sizes of the fuses and links are typical of UK overdesign.</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78794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978904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814677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whilst lead acid batteries are cheaper, they do not last as long and are not as reliable as Ni-Cd. The latter type are necessary if the batteries are to perform in very high or very low temperatures.</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580931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489488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a typical load profile graph with a low standing load and a number of high loads at the end of the standby period.</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90124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t>3</a:t>
            </a:fld>
            <a:endParaRPr lang="en-US"/>
          </a:p>
        </p:txBody>
      </p:sp>
    </p:spTree>
    <p:extLst>
      <p:ext uri="{BB962C8B-B14F-4D97-AF65-F5344CB8AC3E}">
        <p14:creationId xmlns:p14="http://schemas.microsoft.com/office/powerpoint/2010/main" val="2924495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08746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687666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393655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a typical DC system with two DC supplies 1 and 2. Each battery and charger system is rated to be able to supply both the No 1 and 2 supplies but they are normally run separated from each other. If one of the supplies fails then the two systems can be coupled and fed from the healthy system.</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709651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1049338"/>
            <a:ext cx="5486400" cy="3086100"/>
          </a:xfrm>
        </p:spPr>
      </p:sp>
      <p:sp>
        <p:nvSpPr>
          <p:cNvPr id="3" name="Notes Placeholder 2"/>
          <p:cNvSpPr>
            <a:spLocks noGrp="1"/>
          </p:cNvSpPr>
          <p:nvPr>
            <p:ph type="body" idx="1"/>
          </p:nvPr>
        </p:nvSpPr>
        <p:spPr/>
        <p:txBody>
          <a:bodyPr/>
          <a:lstStyle/>
          <a:p>
            <a:r>
              <a:rPr lang="en-US" dirty="0"/>
              <a:t>With this system each battery system is sized to cover two circuits. Normally the battery system in one relay room will supply the No.1 system for its own circuit and the No.2 system for the adjacent circuit. If one system fails the standby supply links can be closed to feed both systems for both circuits from the healthy system.</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205537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137414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0"/>
          </p:nvPr>
        </p:nvSpPr>
        <p:spPr/>
        <p:txBody>
          <a:bodyPr/>
          <a:lstStyle/>
          <a:p>
            <a:fld id="{B9BC3831-1C8E-4D40-9114-50790D646045}" type="slidenum">
              <a:rPr lang="en-US" smtClean="0"/>
              <a:t>36</a:t>
            </a:fld>
            <a:endParaRPr lang="en-US"/>
          </a:p>
        </p:txBody>
      </p:sp>
    </p:spTree>
    <p:extLst>
      <p:ext uri="{BB962C8B-B14F-4D97-AF65-F5344CB8AC3E}">
        <p14:creationId xmlns:p14="http://schemas.microsoft.com/office/powerpoint/2010/main" val="3887566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28988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866936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01796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26968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865782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6797626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84527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205089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925757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5317960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that Zone 1 cannot be set to 100% of the line impedance is that the current and voltage transformers will have errors and also the relay will not be 100% accurate. Even if these could be overcome the impedance of the line will not be 100% accurate and it will vary with temperature and sag.</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255407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load will lie relatively close to the resistance axis. The higher the load current the closer the load point will move towards the origin and may then fall into the reach of one of the circles.</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67869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41294170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early electromechanical distance relays the number of different shaped characteristics was very limited. With the introduction of numerical relays a wide variety of different shaped characteristics are possible.</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34203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pictures show a typical relay room and control room and a portable relay room.</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537743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scheme is also sometimes known as an acceleration scheme because the tripping of Zone 2 is accelerated by the receipt of the permissive signal. The logic of the term PUTT is that it is the under reaching element (Zone 1) which sends the permissive transfer trip signal.</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6865855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operation of the Zone 2 elements is basically simply directional. The elements at each end of the line can see a fault in the direction of the line so the fault must be on the line.</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0358851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more complicated scheme than the PUTT and POTT schemes. Instead of a permissive signal being sent a blocking signal is sent to stop the fast operation of Zone 2 at end A  if the fault is detected as being beyond end B.</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7734065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3654794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6495013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5107421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differential protection designed to not </a:t>
            </a:r>
            <a:r>
              <a:rPr lang="en-US" dirty="0" err="1"/>
              <a:t>maloperate</a:t>
            </a:r>
            <a:r>
              <a:rPr lang="en-US" dirty="0"/>
              <a:t> if one of the CTs saturates. It is called high impedance because the relay circuit has high impedance and so needs a high voltage to operate it. Some times the relay has voltage settings but sometimes it is a current operated relay with a stabilizing resistor.</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2179260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0"/>
          </p:nvPr>
        </p:nvSpPr>
        <p:spPr/>
        <p:txBody>
          <a:bodyPr/>
          <a:lstStyle/>
          <a:p>
            <a:fld id="{B9BC3831-1C8E-4D40-9114-50790D646045}" type="slidenum">
              <a:rPr lang="en-US" smtClean="0"/>
              <a:t>57</a:t>
            </a:fld>
            <a:endParaRPr lang="en-US"/>
          </a:p>
        </p:txBody>
      </p:sp>
    </p:spTree>
    <p:extLst>
      <p:ext uri="{BB962C8B-B14F-4D97-AF65-F5344CB8AC3E}">
        <p14:creationId xmlns:p14="http://schemas.microsoft.com/office/powerpoint/2010/main" val="42747400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p:txBody>
      </p:sp>
      <p:sp>
        <p:nvSpPr>
          <p:cNvPr id="4" name="Slide Number Placeholder 3"/>
          <p:cNvSpPr>
            <a:spLocks noGrp="1"/>
          </p:cNvSpPr>
          <p:nvPr>
            <p:ph type="sldNum" sz="quarter" idx="5"/>
          </p:nvPr>
        </p:nvSpPr>
        <p:spPr/>
        <p:txBody>
          <a:bodyPr/>
          <a:lstStyle/>
          <a:p>
            <a:fld id="{B9BC3831-1C8E-4D40-9114-50790D646045}" type="slidenum">
              <a:rPr lang="en-US" smtClean="0"/>
              <a:t>58</a:t>
            </a:fld>
            <a:endParaRPr lang="en-US"/>
          </a:p>
        </p:txBody>
      </p:sp>
    </p:spTree>
    <p:extLst>
      <p:ext uri="{BB962C8B-B14F-4D97-AF65-F5344CB8AC3E}">
        <p14:creationId xmlns:p14="http://schemas.microsoft.com/office/powerpoint/2010/main" val="5710597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GB" dirty="0"/>
          </a:p>
        </p:txBody>
      </p:sp>
      <p:sp>
        <p:nvSpPr>
          <p:cNvPr id="4" name="Slide Number Placeholder 3"/>
          <p:cNvSpPr>
            <a:spLocks noGrp="1"/>
          </p:cNvSpPr>
          <p:nvPr>
            <p:ph type="sldNum" sz="quarter" idx="5"/>
          </p:nvPr>
        </p:nvSpPr>
        <p:spPr/>
        <p:txBody>
          <a:bodyPr/>
          <a:lstStyle/>
          <a:p>
            <a:fld id="{B9BC3831-1C8E-4D40-9114-50790D646045}" type="slidenum">
              <a:rPr lang="en-US" smtClean="0"/>
              <a:t>59</a:t>
            </a:fld>
            <a:endParaRPr lang="en-US"/>
          </a:p>
        </p:txBody>
      </p:sp>
    </p:spTree>
    <p:extLst>
      <p:ext uri="{BB962C8B-B14F-4D97-AF65-F5344CB8AC3E}">
        <p14:creationId xmlns:p14="http://schemas.microsoft.com/office/powerpoint/2010/main" val="30999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588440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5226300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1656386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9828355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959892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be used for 132KV lines.</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6361538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953263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9742567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typical for a double wound transformer.</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9900755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2144178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stage overcurrent trips the LV CB first and if that clears the fault the HV CB remains closed. If after tripping the LV CB the fault current is still flowing then the HV CB is tripped after the second stage time delay.</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2289960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066449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1155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40984519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be noted that some Utilities pay for the expensive numerical busbar protection but still use dedicated and expensive CTs.</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1452431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4436677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connections from the field units to the central unit will normally be by </a:t>
            </a:r>
            <a:r>
              <a:rPr lang="en-US" dirty="0" err="1"/>
              <a:t>fibre</a:t>
            </a:r>
            <a:r>
              <a:rPr lang="en-US" dirty="0"/>
              <a:t> optics.</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6353206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2976200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fault was a busbar fault then need to trip the CB at the other end of the circuit.</a:t>
            </a:r>
          </a:p>
        </p:txBody>
      </p:sp>
      <p:sp>
        <p:nvSpPr>
          <p:cNvPr id="4" name="Slide Number Placeholder 3"/>
          <p:cNvSpPr>
            <a:spLocks noGrp="1"/>
          </p:cNvSpPr>
          <p:nvPr>
            <p:ph type="sldNum" sz="quarter" idx="5"/>
          </p:nvPr>
        </p:nvSpPr>
        <p:spPr/>
        <p:txBody>
          <a:bodyPr/>
          <a:lstStyle/>
          <a:p>
            <a:fld id="{B9BC3831-1C8E-4D40-9114-50790D646045}" type="slidenum">
              <a:rPr lang="en-US" smtClean="0"/>
              <a:t>76</a:t>
            </a:fld>
            <a:endParaRPr lang="en-US"/>
          </a:p>
        </p:txBody>
      </p:sp>
    </p:spTree>
    <p:extLst>
      <p:ext uri="{BB962C8B-B14F-4D97-AF65-F5344CB8AC3E}">
        <p14:creationId xmlns:p14="http://schemas.microsoft.com/office/powerpoint/2010/main" val="19126934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126289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8377574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37533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467225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34972447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24700381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37311321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4970407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28567023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17313967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0"/>
          </p:nvPr>
        </p:nvSpPr>
        <p:spPr/>
        <p:txBody>
          <a:bodyPr/>
          <a:lstStyle/>
          <a:p>
            <a:fld id="{B9BC3831-1C8E-4D40-9114-50790D646045}" type="slidenum">
              <a:rPr lang="en-US" smtClean="0"/>
              <a:t>86</a:t>
            </a:fld>
            <a:endParaRPr lang="en-US"/>
          </a:p>
        </p:txBody>
      </p:sp>
    </p:spTree>
    <p:extLst>
      <p:ext uri="{BB962C8B-B14F-4D97-AF65-F5344CB8AC3E}">
        <p14:creationId xmlns:p14="http://schemas.microsoft.com/office/powerpoint/2010/main" val="7430268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BC3831-1C8E-4D40-9114-50790D646045}" type="slidenum">
              <a:rPr lang="en-US" smtClean="0"/>
              <a:t>87</a:t>
            </a:fld>
            <a:endParaRPr lang="en-US"/>
          </a:p>
        </p:txBody>
      </p:sp>
    </p:spTree>
    <p:extLst>
      <p:ext uri="{BB962C8B-B14F-4D97-AF65-F5344CB8AC3E}">
        <p14:creationId xmlns:p14="http://schemas.microsoft.com/office/powerpoint/2010/main" val="2371885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1965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9292295-E24B-47EB-86EF-F06890BCDB43}" type="datetime1">
              <a:rPr lang="fr-FR" altLang="en-US" smtClean="0">
                <a:solidFill>
                  <a:srgbClr val="000000"/>
                </a:solidFill>
              </a:rPr>
              <a:t>05/03/2024</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453B86-C2E3-4C32-8A95-AFE2989F6A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82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CB2EA12-BB15-40D4-8749-26EC53279DAA}" type="datetime1">
              <a:rPr lang="fr-FR" altLang="en-US" smtClean="0">
                <a:solidFill>
                  <a:srgbClr val="000000"/>
                </a:solidFill>
              </a:rPr>
              <a:t>05/03/2024</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75D00C-9867-4DFF-ACE5-7D2984C082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794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7592E2B-518E-4487-B530-1A5775D22A94}" type="datetime1">
              <a:rPr lang="fr-FR" altLang="en-US" smtClean="0">
                <a:solidFill>
                  <a:srgbClr val="000000"/>
                </a:solidFill>
              </a:rPr>
              <a:t>05/03/2024</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503AC-1870-4901-AC22-DAFC37D868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7451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fld id="{6E5DEB9D-AC95-44F0-91CC-3E55D05A4364}" type="datetime1">
              <a:rPr lang="fr-FR" altLang="en-US" smtClean="0">
                <a:solidFill>
                  <a:srgbClr val="000000"/>
                </a:solidFill>
              </a:rPr>
              <a:t>05/03/2024</a:t>
            </a:fld>
            <a:endParaRPr lang="en-US" alt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6F67E9FB-9D71-4787-B906-3E75B35EB071}" type="slidenum">
              <a:rPr lang="en-US" altLang="en-US">
                <a:solidFill>
                  <a:srgbClr val="000000"/>
                </a:solidFill>
              </a:rPr>
              <a:pPr/>
              <a:t>‹#›</a:t>
            </a:fld>
            <a:endParaRPr lang="en-US" altLang="en-US">
              <a:solidFill>
                <a:srgbClr val="000000"/>
              </a:solidFill>
            </a:endParaRPr>
          </a:p>
        </p:txBody>
      </p:sp>
      <p:pic>
        <p:nvPicPr>
          <p:cNvPr id="8" name="Image 1">
            <a:extLst>
              <a:ext uri="{FF2B5EF4-FFF2-40B4-BE49-F238E27FC236}">
                <a16:creationId xmlns:a16="http://schemas.microsoft.com/office/drawing/2014/main" id="{BCE6236E-4592-F5FC-94BF-E269B7DF07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5606" y="260647"/>
            <a:ext cx="1662884" cy="792089"/>
          </a:xfrm>
          <a:prstGeom prst="rect">
            <a:avLst/>
          </a:prstGeom>
        </p:spPr>
      </p:pic>
    </p:spTree>
    <p:extLst>
      <p:ext uri="{BB962C8B-B14F-4D97-AF65-F5344CB8AC3E}">
        <p14:creationId xmlns:p14="http://schemas.microsoft.com/office/powerpoint/2010/main" val="15815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fld id="{7D4BB6D1-AAB0-4A78-8F5B-4DB5FB6CCF09}" type="datetime1">
              <a:rPr lang="fr-FR" altLang="en-US" smtClean="0">
                <a:solidFill>
                  <a:srgbClr val="000000"/>
                </a:solidFill>
              </a:rPr>
              <a:t>05/03/2024</a:t>
            </a:fld>
            <a:endParaRPr lang="en-US" altLang="en-US">
              <a:solidFill>
                <a:srgbClr val="000000"/>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E1FC2B2F-A0A4-4E2A-BB50-3D9576223B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6654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PYRIGHT-DISCLAIMER">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ZoneTexte 8"/>
          <p:cNvSpPr txBox="1"/>
          <p:nvPr userDrawn="1"/>
        </p:nvSpPr>
        <p:spPr>
          <a:xfrm>
            <a:off x="4565624" y="909848"/>
            <a:ext cx="4169887" cy="1908215"/>
          </a:xfrm>
          <a:prstGeom prst="rect">
            <a:avLst/>
          </a:prstGeom>
          <a:noFill/>
        </p:spPr>
        <p:txBody>
          <a:bodyPr wrap="square" rtlCol="0">
            <a:spAutoFit/>
          </a:bodyPr>
          <a:lstStyle/>
          <a:p>
            <a:pPr marL="0" algn="just" defTabSz="914400" rtl="0" eaLnBrk="1" latinLnBrk="0" hangingPunct="0"/>
            <a:r>
              <a:rPr lang="en-US" sz="2000" b="1" kern="1200" spc="0" dirty="0">
                <a:solidFill>
                  <a:schemeClr val="tx1"/>
                </a:solidFill>
                <a:effectLst/>
                <a:latin typeface="Arial" panose="020B0604020202020204" pitchFamily="34" charset="0"/>
                <a:ea typeface="+mn-ea"/>
                <a:cs typeface="Arial" panose="020B0604020202020204" pitchFamily="34" charset="0"/>
              </a:rPr>
              <a:t>Copyright © 2022</a:t>
            </a:r>
          </a:p>
          <a:p>
            <a:pPr marL="0" algn="just" defTabSz="914400" rtl="0" eaLnBrk="1" latinLnBrk="0" hangingPunct="0"/>
            <a:endParaRPr lang="fr-FR" sz="1800" kern="1200" dirty="0">
              <a:solidFill>
                <a:schemeClr val="tx1"/>
              </a:solidFill>
              <a:effectLst/>
              <a:latin typeface="Arial" panose="020B0604020202020204" pitchFamily="34" charset="0"/>
              <a:ea typeface="+mn-ea"/>
              <a:cs typeface="Arial" panose="020B0604020202020204" pitchFamily="34" charset="0"/>
            </a:endParaRPr>
          </a:p>
          <a:p>
            <a:pPr algn="l" hangingPunct="0"/>
            <a:r>
              <a:rPr lang="en-US" sz="1600" i="0" kern="1200" dirty="0">
                <a:solidFill>
                  <a:schemeClr val="tx1"/>
                </a:solidFill>
                <a:effectLst/>
                <a:latin typeface="Arial" panose="020B0604020202020204" pitchFamily="34" charset="0"/>
                <a:ea typeface="+mn-ea"/>
                <a:cs typeface="Arial" panose="020B0604020202020204" pitchFamily="34" charset="0"/>
              </a:rPr>
              <a:t>This </a:t>
            </a:r>
            <a:r>
              <a:rPr lang="en-US" sz="1600" i="0" kern="1200">
                <a:solidFill>
                  <a:schemeClr val="tx1"/>
                </a:solidFill>
                <a:effectLst/>
                <a:latin typeface="Arial" panose="020B0604020202020204" pitchFamily="34" charset="0"/>
                <a:ea typeface="+mn-ea"/>
                <a:cs typeface="Arial" panose="020B0604020202020204" pitchFamily="34" charset="0"/>
              </a:rPr>
              <a:t>training course </a:t>
            </a:r>
            <a:r>
              <a:rPr lang="en-US" sz="1600" i="0" kern="1200" dirty="0">
                <a:solidFill>
                  <a:schemeClr val="tx1"/>
                </a:solidFill>
                <a:effectLst/>
                <a:latin typeface="Arial" panose="020B0604020202020204" pitchFamily="34" charset="0"/>
                <a:ea typeface="+mn-ea"/>
                <a:cs typeface="Arial" panose="020B0604020202020204" pitchFamily="34" charset="0"/>
              </a:rPr>
              <a:t>has been prepared</a:t>
            </a:r>
            <a:r>
              <a:rPr lang="en-US" sz="1600" i="0" kern="1200" baseline="0" dirty="0">
                <a:solidFill>
                  <a:schemeClr val="tx1"/>
                </a:solidFill>
                <a:effectLst/>
                <a:latin typeface="Arial" panose="020B0604020202020204" pitchFamily="34" charset="0"/>
                <a:ea typeface="+mn-ea"/>
                <a:cs typeface="Arial" panose="020B0604020202020204" pitchFamily="34" charset="0"/>
              </a:rPr>
              <a:t> based upon the work of CIGRE and its Working Groups. If it is used in total or in part, proper reference and credit should be given to CIGRE.</a:t>
            </a:r>
            <a:endParaRPr lang="fr-FR" sz="1600" i="0" kern="1200" dirty="0">
              <a:solidFill>
                <a:schemeClr val="tx1"/>
              </a:solidFill>
              <a:effectLst/>
              <a:latin typeface="Arial" panose="020B0604020202020204" pitchFamily="34" charset="0"/>
              <a:ea typeface="+mn-ea"/>
              <a:cs typeface="Arial" panose="020B0604020202020204" pitchFamily="34" charset="0"/>
            </a:endParaRPr>
          </a:p>
        </p:txBody>
      </p:sp>
      <p:sp>
        <p:nvSpPr>
          <p:cNvPr id="10" name="ZoneTexte 9"/>
          <p:cNvSpPr txBox="1"/>
          <p:nvPr userDrawn="1"/>
        </p:nvSpPr>
        <p:spPr>
          <a:xfrm>
            <a:off x="4565624" y="3429000"/>
            <a:ext cx="4169887" cy="2400657"/>
          </a:xfrm>
          <a:prstGeom prst="rect">
            <a:avLst/>
          </a:prstGeom>
          <a:noFill/>
        </p:spPr>
        <p:txBody>
          <a:bodyPr wrap="square" rtlCol="0">
            <a:spAutoFit/>
          </a:bodyPr>
          <a:lstStyle/>
          <a:p>
            <a:pPr marL="0" algn="l" defTabSz="914400" rtl="0" eaLnBrk="1" latinLnBrk="0" hangingPunct="0"/>
            <a:r>
              <a:rPr lang="en-US" sz="2000" b="1" kern="1200" spc="0" dirty="0">
                <a:solidFill>
                  <a:schemeClr val="tx1"/>
                </a:solidFill>
                <a:effectLst/>
                <a:latin typeface="Arial" panose="020B0604020202020204" pitchFamily="34" charset="0"/>
                <a:ea typeface="+mn-ea"/>
                <a:cs typeface="Arial" panose="020B0604020202020204" pitchFamily="34" charset="0"/>
              </a:rPr>
              <a:t>Disclaimer notice</a:t>
            </a:r>
          </a:p>
          <a:p>
            <a:pPr marL="0" algn="l" defTabSz="914400" rtl="0" eaLnBrk="1" latinLnBrk="0" hangingPunct="0"/>
            <a:endParaRPr lang="fr-FR" sz="1800" kern="1200" dirty="0">
              <a:solidFill>
                <a:schemeClr val="tx1"/>
              </a:solidFill>
              <a:effectLst/>
              <a:latin typeface="Arial" panose="020B0604020202020204" pitchFamily="34" charset="0"/>
              <a:ea typeface="+mn-ea"/>
              <a:cs typeface="Arial" panose="020B0604020202020204" pitchFamily="34" charset="0"/>
            </a:endParaRPr>
          </a:p>
          <a:p>
            <a:pPr marL="0" algn="l" defTabSz="914400" rtl="0" eaLnBrk="1" latinLnBrk="0" hangingPunct="0"/>
            <a:r>
              <a:rPr lang="en-US" sz="1600" i="0" kern="1200" dirty="0">
                <a:solidFill>
                  <a:schemeClr val="tx1"/>
                </a:solidFill>
                <a:effectLst/>
                <a:latin typeface="Arial" panose="020B0604020202020204" pitchFamily="34" charset="0"/>
                <a:ea typeface="+mn-ea"/>
                <a:cs typeface="Arial" panose="020B0604020202020204" pitchFamily="34" charset="0"/>
              </a:rPr>
              <a:t>“CIGRE gives no warranty or assurance about the contents of this publication, nor does it accept any responsibility, as to the accuracy or exhaustiveness of the information.</a:t>
            </a:r>
            <a:r>
              <a:rPr lang="en-US" sz="1600" i="0" kern="1200" baseline="0" dirty="0">
                <a:solidFill>
                  <a:schemeClr val="tx1"/>
                </a:solidFill>
                <a:effectLst/>
                <a:latin typeface="Arial" panose="020B0604020202020204" pitchFamily="34" charset="0"/>
                <a:ea typeface="+mn-ea"/>
                <a:cs typeface="Arial" panose="020B0604020202020204" pitchFamily="34" charset="0"/>
              </a:rPr>
              <a:t> </a:t>
            </a:r>
            <a:r>
              <a:rPr lang="en-US" sz="1600" i="0" kern="1200" dirty="0">
                <a:solidFill>
                  <a:schemeClr val="tx1"/>
                </a:solidFill>
                <a:effectLst/>
                <a:latin typeface="Arial" panose="020B0604020202020204" pitchFamily="34" charset="0"/>
                <a:ea typeface="+mn-ea"/>
                <a:cs typeface="Arial" panose="020B0604020202020204" pitchFamily="34" charset="0"/>
              </a:rPr>
              <a:t>All implied warranties and conditions are excluded to the maximum extent permitted by law”.</a:t>
            </a:r>
            <a:endParaRPr lang="fr-FR" sz="1600" i="0" dirty="0">
              <a:latin typeface="Arial" panose="020B0604020202020204" pitchFamily="34" charset="0"/>
              <a:cs typeface="Arial" panose="020B0604020202020204" pitchFamily="34" charset="0"/>
            </a:endParaRPr>
          </a:p>
        </p:txBody>
      </p:sp>
      <p:sp>
        <p:nvSpPr>
          <p:cNvPr id="11" name="ZoneTexte 10"/>
          <p:cNvSpPr txBox="1"/>
          <p:nvPr userDrawn="1"/>
        </p:nvSpPr>
        <p:spPr>
          <a:xfrm>
            <a:off x="712937" y="2869724"/>
            <a:ext cx="3139750" cy="830997"/>
          </a:xfrm>
          <a:prstGeom prst="rect">
            <a:avLst/>
          </a:prstGeom>
          <a:noFill/>
        </p:spPr>
        <p:txBody>
          <a:bodyPr wrap="square" rtlCol="0">
            <a:spAutoFit/>
          </a:bodyPr>
          <a:lstStyle/>
          <a:p>
            <a:r>
              <a:rPr lang="fr-FR" sz="2400" b="1" i="0" dirty="0">
                <a:latin typeface="Arial" panose="020B0604020202020204" pitchFamily="34" charset="0"/>
                <a:cs typeface="Arial" panose="020B0604020202020204" pitchFamily="34" charset="0"/>
              </a:rPr>
              <a:t>Copyright &amp; </a:t>
            </a:r>
            <a:r>
              <a:rPr lang="fr-FR" sz="2400" b="1" i="0" dirty="0" err="1">
                <a:latin typeface="Arial" panose="020B0604020202020204" pitchFamily="34" charset="0"/>
                <a:cs typeface="Arial" panose="020B0604020202020204" pitchFamily="34" charset="0"/>
              </a:rPr>
              <a:t>Disclaimer</a:t>
            </a:r>
            <a:r>
              <a:rPr lang="fr-FR" sz="2400" b="1" i="0" dirty="0">
                <a:latin typeface="Arial" panose="020B0604020202020204" pitchFamily="34" charset="0"/>
                <a:cs typeface="Arial" panose="020B0604020202020204" pitchFamily="34" charset="0"/>
              </a:rPr>
              <a:t> notice</a:t>
            </a:r>
          </a:p>
        </p:txBody>
      </p:sp>
    </p:spTree>
    <p:extLst>
      <p:ext uri="{BB962C8B-B14F-4D97-AF65-F5344CB8AC3E}">
        <p14:creationId xmlns:p14="http://schemas.microsoft.com/office/powerpoint/2010/main" val="3648420779"/>
      </p:ext>
    </p:extLst>
  </p:cSld>
  <p:clrMapOvr>
    <a:masterClrMapping/>
  </p:clrMapOvr>
  <p:extLst>
    <p:ext uri="{DCECCB84-F9BA-43D5-87BE-67443E8EF086}">
      <p15:sldGuideLst xmlns:p15="http://schemas.microsoft.com/office/powerpoint/2012/main">
        <p15:guide id="1" orient="horz" pos="232">
          <p15:clr>
            <a:srgbClr val="FBAE40"/>
          </p15:clr>
        </p15:guide>
        <p15:guide id="2" pos="12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000740F-07DF-4D1F-A871-2AA87766BEB5}" type="datetime1">
              <a:rPr lang="fr-FR" smtClean="0">
                <a:solidFill>
                  <a:prstClr val="black">
                    <a:tint val="75000"/>
                  </a:prstClr>
                </a:solidFill>
              </a:rPr>
              <a:t>05/03/2024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9493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A25FDB1-F24F-4A53-989A-5E2F60AFD176}" type="datetime1">
              <a:rPr lang="fr-FR" smtClean="0">
                <a:solidFill>
                  <a:prstClr val="black">
                    <a:tint val="75000"/>
                  </a:prstClr>
                </a:solidFill>
              </a:rPr>
              <a:t>05/03/2024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7089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6D40D89-E50E-4410-8BC2-FC863280099C}" type="datetime1">
              <a:rPr lang="fr-FR" smtClean="0">
                <a:solidFill>
                  <a:prstClr val="black">
                    <a:tint val="75000"/>
                  </a:prstClr>
                </a:solidFill>
              </a:rPr>
              <a:t>05/03/2024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89213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C513020-9D58-4DF9-AADF-600CBCE0365A}" type="datetime1">
              <a:rPr lang="fr-FR" smtClean="0">
                <a:solidFill>
                  <a:prstClr val="black">
                    <a:tint val="75000"/>
                  </a:prstClr>
                </a:solidFill>
              </a:rPr>
              <a:t>05/03/2024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1995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CD226C6-E8DA-4EA8-A1D2-67C615C6FAAA}" type="datetime1">
              <a:rPr lang="fr-FR" smtClean="0">
                <a:solidFill>
                  <a:prstClr val="black">
                    <a:tint val="75000"/>
                  </a:prstClr>
                </a:solidFill>
              </a:rPr>
              <a:t>05/03/2024</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585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8F562A8-3417-4624-B2C8-7B7EDF6DED98}" type="datetime1">
              <a:rPr lang="fr-FR" altLang="en-US" smtClean="0">
                <a:solidFill>
                  <a:srgbClr val="000000"/>
                </a:solidFill>
              </a:rPr>
              <a:t>05/03/2024</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85DFA6-EE85-454F-A445-9998FE7865B2}" type="slidenum">
              <a:rPr lang="en-US" altLang="en-US">
                <a:solidFill>
                  <a:srgbClr val="000000"/>
                </a:solidFill>
              </a:rPr>
              <a:pPr/>
              <a:t>‹#›</a:t>
            </a:fld>
            <a:endParaRPr lang="en-US" altLang="en-US">
              <a:solidFill>
                <a:srgbClr val="000000"/>
              </a:solidFill>
            </a:endParaRPr>
          </a:p>
        </p:txBody>
      </p:sp>
      <p:pic>
        <p:nvPicPr>
          <p:cNvPr id="7" name="Image 1">
            <a:extLst>
              <a:ext uri="{FF2B5EF4-FFF2-40B4-BE49-F238E27FC236}">
                <a16:creationId xmlns:a16="http://schemas.microsoft.com/office/drawing/2014/main" id="{D778759B-40DD-4ABE-D818-F56D4D8744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5606" y="260647"/>
            <a:ext cx="1662884" cy="792089"/>
          </a:xfrm>
          <a:prstGeom prst="rect">
            <a:avLst/>
          </a:prstGeom>
        </p:spPr>
      </p:pic>
    </p:spTree>
    <p:extLst>
      <p:ext uri="{BB962C8B-B14F-4D97-AF65-F5344CB8AC3E}">
        <p14:creationId xmlns:p14="http://schemas.microsoft.com/office/powerpoint/2010/main" val="3361633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9CE8C097-34B3-437C-B259-F21CE52AC4EF}" type="datetime1">
              <a:rPr lang="fr-FR" smtClean="0">
                <a:solidFill>
                  <a:prstClr val="black">
                    <a:tint val="75000"/>
                  </a:prstClr>
                </a:solidFill>
              </a:rPr>
              <a:t>05/03/2024</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60110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D38346F-A3B7-4CD0-A16D-96192C013292}" type="datetime1">
              <a:rPr lang="fr-FR" smtClean="0">
                <a:solidFill>
                  <a:prstClr val="black">
                    <a:tint val="75000"/>
                  </a:prstClr>
                </a:solidFill>
              </a:rPr>
              <a:t>05/03/2024</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36441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F2F8A4-18CE-40D0-8DD0-158DD08C6B22}" type="datetime1">
              <a:rPr lang="fr-FR" smtClean="0">
                <a:solidFill>
                  <a:prstClr val="black">
                    <a:tint val="75000"/>
                  </a:prstClr>
                </a:solidFill>
              </a:rPr>
              <a:t>05/03/2024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96654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6468ABD-92CA-4C91-B7FA-2571B137EE6E}" type="datetime1">
              <a:rPr lang="fr-FR" smtClean="0">
                <a:solidFill>
                  <a:prstClr val="black">
                    <a:tint val="75000"/>
                  </a:prstClr>
                </a:solidFill>
              </a:rPr>
              <a:t>05/03/2024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pic>
        <p:nvPicPr>
          <p:cNvPr id="8" name="Picture 21"/>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31517" y="809625"/>
            <a:ext cx="5215467" cy="5638800"/>
          </a:xfrm>
          <a:prstGeom prst="rect">
            <a:avLst/>
          </a:prstGeom>
          <a:noFill/>
          <a:ln w="9525">
            <a:noFill/>
            <a:miter lim="800000"/>
            <a:headEnd/>
            <a:tailEnd/>
          </a:ln>
        </p:spPr>
      </p:pic>
    </p:spTree>
    <p:extLst>
      <p:ext uri="{BB962C8B-B14F-4D97-AF65-F5344CB8AC3E}">
        <p14:creationId xmlns:p14="http://schemas.microsoft.com/office/powerpoint/2010/main" val="2994800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F857E6-2361-4698-980D-8092E038F325}" type="datetime1">
              <a:rPr lang="fr-FR" smtClean="0">
                <a:solidFill>
                  <a:prstClr val="black">
                    <a:tint val="75000"/>
                  </a:prstClr>
                </a:solidFill>
              </a:rPr>
              <a:t>05/03/2024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2371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07C9D65-9F14-47DF-9C24-2089F2AF0C12}" type="datetime1">
              <a:rPr lang="fr-FR" smtClean="0">
                <a:solidFill>
                  <a:prstClr val="black">
                    <a:tint val="75000"/>
                  </a:prstClr>
                </a:solidFill>
              </a:rPr>
              <a:t>05/03/2024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8852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DC71E00-1749-4253-A802-41B74A316A14}" type="datetime1">
              <a:rPr lang="fr-FR" altLang="en-US" smtClean="0">
                <a:solidFill>
                  <a:srgbClr val="000000"/>
                </a:solidFill>
              </a:rPr>
              <a:t>05/03/2024</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248887-99E2-4BC3-AD64-FDF1571310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02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67FA0220-471C-4AB3-8713-FEE7578E765F}" type="datetime1">
              <a:rPr lang="fr-FR" altLang="en-US" smtClean="0">
                <a:solidFill>
                  <a:srgbClr val="000000"/>
                </a:solidFill>
              </a:rPr>
              <a:t>05/03/2024</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7792DCD-8C6D-4FB3-8910-EA17386C92F6}" type="slidenum">
              <a:rPr lang="en-US" altLang="en-US">
                <a:solidFill>
                  <a:srgbClr val="000000"/>
                </a:solidFill>
              </a:rPr>
              <a:pPr/>
              <a:t>‹#›</a:t>
            </a:fld>
            <a:endParaRPr lang="en-US" altLang="en-US">
              <a:solidFill>
                <a:srgbClr val="000000"/>
              </a:solidFill>
            </a:endParaRPr>
          </a:p>
        </p:txBody>
      </p:sp>
      <p:pic>
        <p:nvPicPr>
          <p:cNvPr id="8" name="Image 1">
            <a:extLst>
              <a:ext uri="{FF2B5EF4-FFF2-40B4-BE49-F238E27FC236}">
                <a16:creationId xmlns:a16="http://schemas.microsoft.com/office/drawing/2014/main" id="{194B52D2-4E8A-6CC4-6167-0548E44E08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5606" y="260647"/>
            <a:ext cx="1662884" cy="792089"/>
          </a:xfrm>
          <a:prstGeom prst="rect">
            <a:avLst/>
          </a:prstGeom>
        </p:spPr>
      </p:pic>
    </p:spTree>
    <p:extLst>
      <p:ext uri="{BB962C8B-B14F-4D97-AF65-F5344CB8AC3E}">
        <p14:creationId xmlns:p14="http://schemas.microsoft.com/office/powerpoint/2010/main" val="186427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983396A3-EB4B-4DA8-999F-642BD9C9B1BF}" type="datetime1">
              <a:rPr lang="fr-FR" altLang="en-US" smtClean="0">
                <a:solidFill>
                  <a:srgbClr val="000000"/>
                </a:solidFill>
              </a:rPr>
              <a:t>05/03/2024</a:t>
            </a:fld>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E54579-2661-44FA-9785-4BCEDA374B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6606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8D8F9659-EF6A-47E0-A927-883869C456E2}" type="datetime1">
              <a:rPr lang="fr-FR" altLang="en-US" smtClean="0">
                <a:solidFill>
                  <a:srgbClr val="000000"/>
                </a:solidFill>
              </a:rPr>
              <a:t>05/03/2024</a:t>
            </a:fld>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1FF5D2F-DA1A-4185-BCF3-348AA3B7C6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167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6D8A482-2B9C-4D27-B592-D401D08EE5CE}" type="datetime1">
              <a:rPr lang="fr-FR" altLang="en-US" smtClean="0">
                <a:solidFill>
                  <a:srgbClr val="000000"/>
                </a:solidFill>
              </a:rPr>
              <a:t>05/03/2024</a:t>
            </a:fld>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8582179-B8A0-4E6A-BD8A-90F74DB73F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131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9ABA8A2-DAAC-4277-96ED-DA2D2DEDEE00}" type="datetime1">
              <a:rPr lang="fr-FR" altLang="en-US" smtClean="0">
                <a:solidFill>
                  <a:srgbClr val="000000"/>
                </a:solidFill>
              </a:rPr>
              <a:t>05/03/2024</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1105EBE-4E3B-4D5E-8371-A59450A180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711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2FF5E36-3BC6-4E31-B649-CF11AE450DB2}" type="datetime1">
              <a:rPr lang="fr-FR" altLang="en-US" smtClean="0">
                <a:solidFill>
                  <a:srgbClr val="000000"/>
                </a:solidFill>
              </a:rPr>
              <a:t>05/03/2024</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BB677B-AFDA-489E-A9B0-F000D30EE73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602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fld id="{5AF554BD-7585-4870-85E0-A00789FA3123}" type="datetime1">
              <a:rPr lang="fr-FR" altLang="en-US" smtClean="0">
                <a:solidFill>
                  <a:srgbClr val="000000"/>
                </a:solidFill>
              </a:rPr>
              <a:t>05/03/2024</a:t>
            </a:fld>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DE2030-7921-45E9-9529-6E15D54CC15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31364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5083" r:id="rId14"/>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10319-8DEF-48FE-A283-5AF32A37537B}" type="datetime1">
              <a:rPr lang="fr-FR" smtClean="0">
                <a:solidFill>
                  <a:prstClr val="black">
                    <a:tint val="75000"/>
                  </a:prstClr>
                </a:solidFill>
              </a:rPr>
              <a:t>05/03/2024</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03192094"/>
      </p:ext>
    </p:extLst>
  </p:cSld>
  <p:clrMap bg1="lt1" tx1="dk1" bg2="lt2" tx2="dk2" accent1="accent1" accent2="accent2" accent3="accent3" accent4="accent4" accent5="accent5" accent6="accent6" hlink="hlink" folHlink="folHlink"/>
  <p:sldLayoutIdLst>
    <p:sldLayoutId id="2147485072" r:id="rId1"/>
    <p:sldLayoutId id="2147485073" r:id="rId2"/>
    <p:sldLayoutId id="2147485074" r:id="rId3"/>
    <p:sldLayoutId id="2147485075" r:id="rId4"/>
    <p:sldLayoutId id="2147485076" r:id="rId5"/>
    <p:sldLayoutId id="2147485077" r:id="rId6"/>
    <p:sldLayoutId id="2147485078" r:id="rId7"/>
    <p:sldLayoutId id="2147485079" r:id="rId8"/>
    <p:sldLayoutId id="2147485080" r:id="rId9"/>
    <p:sldLayoutId id="2147485081" r:id="rId10"/>
    <p:sldLayoutId id="214748508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42.emf"/></Relationships>
</file>

<file path=ppt/slides/_rels/slide7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openxmlformats.org/officeDocument/2006/relationships/image" Target="../media/image45.emf"/></Relationships>
</file>

<file path=ppt/slides/_rels/slide7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965887" y="1052737"/>
            <a:ext cx="6721287" cy="707886"/>
          </a:xfrm>
          <a:prstGeom prst="rect">
            <a:avLst/>
          </a:prstGeom>
          <a:noFill/>
        </p:spPr>
        <p:txBody>
          <a:bodyPr wrap="square" lIns="91440" tIns="45720" rIns="91440" bIns="45720">
            <a:spAutoFit/>
          </a:bodyPr>
          <a:lstStyle/>
          <a:p>
            <a:pPr algn="ctr"/>
            <a:r>
              <a:rPr lang="fr-FR" sz="4000" b="1" cap="all" dirty="0">
                <a:ln w="9000" cmpd="sng">
                  <a:solidFill>
                    <a:srgbClr val="8064A2">
                      <a:shade val="50000"/>
                      <a:satMod val="120000"/>
                    </a:srgbClr>
                  </a:solidFill>
                  <a:prstDash val="solid"/>
                </a:ln>
                <a:solidFill>
                  <a:srgbClr val="901C2F"/>
                </a:solidFill>
                <a:effectLst>
                  <a:reflection blurRad="12700" stA="28000" endPos="45000" dist="1000" dir="5400000" sy="-100000" algn="bl" rotWithShape="0"/>
                </a:effectLst>
              </a:rPr>
              <a:t>SUBSTATION FUNDAMENTALS</a:t>
            </a:r>
          </a:p>
        </p:txBody>
      </p:sp>
      <p:sp>
        <p:nvSpPr>
          <p:cNvPr id="22" name="Rectangle 21"/>
          <p:cNvSpPr/>
          <p:nvPr/>
        </p:nvSpPr>
        <p:spPr>
          <a:xfrm>
            <a:off x="2995411" y="2996953"/>
            <a:ext cx="6552728" cy="523220"/>
          </a:xfrm>
          <a:prstGeom prst="rect">
            <a:avLst/>
          </a:prstGeom>
          <a:noFill/>
        </p:spPr>
        <p:txBody>
          <a:bodyPr wrap="square" lIns="91440" tIns="45720" rIns="91440" bIns="45720">
            <a:spAutoFit/>
          </a:bodyPr>
          <a:lstStyle/>
          <a:p>
            <a:pPr algn="ctr"/>
            <a:r>
              <a:rPr lang="en-AU" sz="2800" dirty="0">
                <a:ln w="9000" cmpd="sng">
                  <a:solidFill>
                    <a:srgbClr val="8064A2">
                      <a:shade val="50000"/>
                      <a:satMod val="120000"/>
                    </a:srgbClr>
                  </a:solidFill>
                  <a:prstDash val="solid"/>
                </a:ln>
                <a:solidFill>
                  <a:srgbClr val="901C2F"/>
                </a:solidFill>
                <a:effectLst>
                  <a:reflection blurRad="12700" stA="28000" endPos="45000" dist="1000" dir="5400000" sy="-100000" algn="bl" rotWithShape="0"/>
                </a:effectLst>
              </a:rPr>
              <a:t>PART 6 Secondary Systems</a:t>
            </a:r>
          </a:p>
        </p:txBody>
      </p:sp>
      <p:sp>
        <p:nvSpPr>
          <p:cNvPr id="23" name="Rectangle 22"/>
          <p:cNvSpPr/>
          <p:nvPr/>
        </p:nvSpPr>
        <p:spPr>
          <a:xfrm>
            <a:off x="5448530" y="4221088"/>
            <a:ext cx="1584088" cy="523220"/>
          </a:xfrm>
          <a:prstGeom prst="rect">
            <a:avLst/>
          </a:prstGeom>
          <a:noFill/>
        </p:spPr>
        <p:txBody>
          <a:bodyPr wrap="none" lIns="91440" tIns="45720" rIns="91440" bIns="45720">
            <a:spAutoFit/>
          </a:bodyPr>
          <a:lstStyle/>
          <a:p>
            <a:pPr algn="ctr"/>
            <a:r>
              <a:rPr lang="en-AU" sz="2800" dirty="0">
                <a:ln w="9000" cmpd="sng">
                  <a:solidFill>
                    <a:srgbClr val="8064A2">
                      <a:shade val="50000"/>
                      <a:satMod val="120000"/>
                    </a:srgbClr>
                  </a:solidFill>
                  <a:prstDash val="solid"/>
                </a:ln>
                <a:solidFill>
                  <a:srgbClr val="901C2F"/>
                </a:solidFill>
                <a:effectLst>
                  <a:reflection blurRad="12700" stA="28000" endPos="45000" dist="1000" dir="5400000" sy="-100000" algn="bl" rotWithShape="0"/>
                </a:effectLst>
              </a:rPr>
              <a:t>Module 1</a:t>
            </a:r>
            <a:endParaRPr lang="en-AU" sz="2800" u="sng" dirty="0">
              <a:ln w="9000" cmpd="sng">
                <a:solidFill>
                  <a:srgbClr val="8064A2">
                    <a:shade val="50000"/>
                    <a:satMod val="120000"/>
                  </a:srgbClr>
                </a:solidFill>
                <a:prstDash val="solid"/>
              </a:ln>
              <a:solidFill>
                <a:srgbClr val="901C2F"/>
              </a:solidFill>
              <a:effectLst>
                <a:reflection blurRad="12700" stA="28000" endPos="45000" dist="1000" dir="5400000" sy="-100000" algn="bl" rotWithShape="0"/>
              </a:effectLst>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606" y="260647"/>
            <a:ext cx="1662884" cy="792089"/>
          </a:xfrm>
          <a:prstGeom prst="rect">
            <a:avLst/>
          </a:prstGeom>
        </p:spPr>
      </p:pic>
      <p:grpSp>
        <p:nvGrpSpPr>
          <p:cNvPr id="4" name="Group 3">
            <a:extLst>
              <a:ext uri="{FF2B5EF4-FFF2-40B4-BE49-F238E27FC236}">
                <a16:creationId xmlns:a16="http://schemas.microsoft.com/office/drawing/2014/main" id="{749EDE30-7EB7-7D46-AD26-53F145A98C1B}"/>
              </a:ext>
            </a:extLst>
          </p:cNvPr>
          <p:cNvGrpSpPr/>
          <p:nvPr/>
        </p:nvGrpSpPr>
        <p:grpSpPr>
          <a:xfrm>
            <a:off x="0" y="-27384"/>
            <a:ext cx="12191999" cy="6896717"/>
            <a:chOff x="-21578" y="-27384"/>
            <a:chExt cx="9190145" cy="6896717"/>
          </a:xfrm>
        </p:grpSpPr>
        <p:sp>
          <p:nvSpPr>
            <p:cNvPr id="16" name="Rectangle 17"/>
            <p:cNvSpPr>
              <a:spLocks noChangeArrowheads="1"/>
            </p:cNvSpPr>
            <p:nvPr/>
          </p:nvSpPr>
          <p:spPr bwMode="auto">
            <a:xfrm>
              <a:off x="2782304" y="6072283"/>
              <a:ext cx="4233726" cy="308419"/>
            </a:xfrm>
            <a:prstGeom prst="rect">
              <a:avLst/>
            </a:prstGeom>
            <a:noFill/>
            <a:ln w="9525">
              <a:noFill/>
              <a:miter lim="800000"/>
              <a:headEnd/>
              <a:tailEnd/>
            </a:ln>
            <a:effectLst/>
          </p:spPr>
          <p:txBody>
            <a:bodyPr wrap="square" lIns="92075" tIns="46038" rIns="92075" bIns="46038">
              <a:spAutoFit/>
            </a:bodyPr>
            <a:lstStyle/>
            <a:p>
              <a:pPr algn="ctr">
                <a:defRPr/>
              </a:pPr>
              <a:r>
                <a:rPr lang="en-GB" sz="1400" b="1" dirty="0">
                  <a:solidFill>
                    <a:srgbClr val="FF0000"/>
                  </a:solidFill>
                </a:rPr>
                <a:t> Substation Fundamentals, Finn 2020</a:t>
              </a:r>
            </a:p>
          </p:txBody>
        </p:sp>
        <p:grpSp>
          <p:nvGrpSpPr>
            <p:cNvPr id="3" name="Group 2">
              <a:extLst>
                <a:ext uri="{FF2B5EF4-FFF2-40B4-BE49-F238E27FC236}">
                  <a16:creationId xmlns:a16="http://schemas.microsoft.com/office/drawing/2014/main" id="{0C99F3E1-4C66-D04C-B961-51059DB80BDF}"/>
                </a:ext>
              </a:extLst>
            </p:cNvPr>
            <p:cNvGrpSpPr/>
            <p:nvPr/>
          </p:nvGrpSpPr>
          <p:grpSpPr>
            <a:xfrm>
              <a:off x="-21578" y="-27384"/>
              <a:ext cx="9190145" cy="6896717"/>
              <a:chOff x="-21578" y="-27384"/>
              <a:chExt cx="9190145" cy="6896717"/>
            </a:xfrm>
          </p:grpSpPr>
          <p:pic>
            <p:nvPicPr>
              <p:cNvPr id="13" name="Image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6713472"/>
                <a:ext cx="9168567" cy="155861"/>
              </a:xfrm>
              <a:prstGeom prst="rect">
                <a:avLst/>
              </a:prstGeom>
            </p:spPr>
          </p:pic>
          <p:pic>
            <p:nvPicPr>
              <p:cNvPr id="14" name="Image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16200000">
                <a:off x="-3333387" y="3284425"/>
                <a:ext cx="6896716" cy="273098"/>
              </a:xfrm>
              <a:prstGeom prst="rect">
                <a:avLst/>
              </a:prstGeom>
            </p:spPr>
          </p:pic>
          <p:sp>
            <p:nvSpPr>
              <p:cNvPr id="19" name="Text Box 13">
                <a:extLst>
                  <a:ext uri="{FF2B5EF4-FFF2-40B4-BE49-F238E27FC236}">
                    <a16:creationId xmlns:a16="http://schemas.microsoft.com/office/drawing/2014/main" id="{9B4F6A0D-79E2-CA46-BA33-6DD06EA7EF95}"/>
                  </a:ext>
                </a:extLst>
              </p:cNvPr>
              <p:cNvSpPr txBox="1">
                <a:spLocks noChangeArrowheads="1"/>
              </p:cNvSpPr>
              <p:nvPr/>
            </p:nvSpPr>
            <p:spPr bwMode="auto">
              <a:xfrm rot="16200000">
                <a:off x="-2867135" y="3091273"/>
                <a:ext cx="6741368" cy="504055"/>
              </a:xfrm>
              <a:prstGeom prst="rect">
                <a:avLst/>
              </a:prstGeom>
              <a:gradFill>
                <a:gsLst>
                  <a:gs pos="100000">
                    <a:schemeClr val="accent5">
                      <a:lumMod val="75000"/>
                    </a:schemeClr>
                  </a:gs>
                  <a:gs pos="49000">
                    <a:srgbClr val="009900"/>
                  </a:gs>
                  <a:gs pos="100000">
                    <a:schemeClr val="tx2">
                      <a:lumMod val="60000"/>
                      <a:lumOff val="40000"/>
                    </a:schemeClr>
                  </a:gs>
                  <a:gs pos="100000">
                    <a:schemeClr val="tx2">
                      <a:lumMod val="60000"/>
                      <a:lumOff val="40000"/>
                    </a:schemeClr>
                  </a:gs>
                  <a:gs pos="7000">
                    <a:srgbClr val="1F8583"/>
                  </a:gs>
                </a:gsLst>
                <a:lin ang="2700000" scaled="1"/>
              </a:gradFill>
              <a:ln w="12700">
                <a:noFill/>
                <a:miter lim="800000"/>
                <a:headEnd type="none" w="sm" len="sm"/>
                <a:tailEnd type="none" w="sm" len="sm"/>
              </a:ln>
              <a:effectLst/>
            </p:spPr>
            <p:txBody>
              <a:bodyPr lIns="18000" tIns="72000" rIns="18000" anchor="ctr"/>
              <a:lstStyle/>
              <a:p>
                <a:pPr algn="ctr" defTabSz="762000">
                  <a:lnSpc>
                    <a:spcPct val="120000"/>
                  </a:lnSpc>
                  <a:spcBef>
                    <a:spcPct val="50000"/>
                  </a:spcBef>
                  <a:defRPr/>
                </a:pPr>
                <a:r>
                  <a:rPr lang="en-GB" sz="30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Lucida Sans Unicode" pitchFamily="34" charset="0"/>
                  </a:rPr>
                  <a:t>SUBSTATIONS</a:t>
                </a:r>
              </a:p>
            </p:txBody>
          </p:sp>
        </p:grpSp>
      </p:grpSp>
      <p:sp>
        <p:nvSpPr>
          <p:cNvPr id="10" name="Slide Number Placeholder 9"/>
          <p:cNvSpPr>
            <a:spLocks noGrp="1"/>
          </p:cNvSpPr>
          <p:nvPr>
            <p:ph type="sldNum" sz="quarter" idx="12"/>
          </p:nvPr>
        </p:nvSpPr>
        <p:spPr>
          <a:xfrm>
            <a:off x="8737600" y="6300787"/>
            <a:ext cx="2844800" cy="365125"/>
          </a:xfrm>
        </p:spPr>
        <p:txBody>
          <a:bodyPr/>
          <a:lstStyle/>
          <a:p>
            <a:fld id="{304F4F0B-59A3-46F8-B057-46B3D5CC0C57}" type="slidenum">
              <a:rPr lang="fr-FR" smtClean="0">
                <a:solidFill>
                  <a:schemeClr val="tx1"/>
                </a:solidFill>
              </a:rPr>
              <a:pPr/>
              <a:t>1</a:t>
            </a:fld>
            <a:endParaRPr lang="fr-FR" dirty="0">
              <a:solidFill>
                <a:schemeClr val="tx1"/>
              </a:solidFill>
            </a:endParaRPr>
          </a:p>
        </p:txBody>
      </p:sp>
    </p:spTree>
    <p:extLst>
      <p:ext uri="{BB962C8B-B14F-4D97-AF65-F5344CB8AC3E}">
        <p14:creationId xmlns:p14="http://schemas.microsoft.com/office/powerpoint/2010/main" val="3575679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Introduction</a:t>
            </a:r>
          </a:p>
        </p:txBody>
      </p:sp>
      <p:sp>
        <p:nvSpPr>
          <p:cNvPr id="501764" name="Rectangle 4"/>
          <p:cNvSpPr>
            <a:spLocks noChangeArrowheads="1"/>
          </p:cNvSpPr>
          <p:nvPr/>
        </p:nvSpPr>
        <p:spPr bwMode="auto">
          <a:xfrm>
            <a:off x="895627" y="106881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Electromagnetic Compatibility (EMC)</a:t>
            </a:r>
          </a:p>
          <a:p>
            <a:pPr fontAlgn="base">
              <a:spcBef>
                <a:spcPct val="10000"/>
              </a:spcBef>
              <a:spcAft>
                <a:spcPct val="0"/>
              </a:spcAft>
              <a:buFontTx/>
              <a:buNone/>
            </a:pP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Electromagnetic interference due to different noise sources in AIS and GIS substations may cause maloperation or even damage to the equipment. </a:t>
            </a:r>
          </a:p>
          <a:p>
            <a:pPr algn="just">
              <a:spcAft>
                <a:spcPts val="500"/>
              </a:spcAft>
              <a:buNone/>
            </a:pP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problem of EMC can be considered in three parts: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5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define the level of transient overvoltage at the</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terminations of secondary equipment.</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marL="270510" indent="-270510">
              <a:spcAft>
                <a:spcPts val="5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define the withstand capability of the secondary equipment and provide recommendations for test requirements.</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marL="270510" indent="-270510">
              <a:spcAft>
                <a:spcPts val="5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give recommendations for the complete layout of secondary circuits including the earthing system in order to reduce the influence of transient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overvoltages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on secondary equipment.</a:t>
            </a:r>
          </a:p>
          <a:p>
            <a:pPr>
              <a:spcAft>
                <a:spcPts val="500"/>
              </a:spcAft>
              <a:buNone/>
            </a:pP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I</a:t>
            </a: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 is common practice to divide substation secondary equipment into several classifications according to the amplitude of the interference signals to be expected, severe categories, for equipment situated close to the switchgear and low level classes where situated distant from the HV-equipment, except for GIS where it is all considered close.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200"/>
              </a:spcAf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200"/>
              </a:spcAf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10</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271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6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Introduction</a:t>
            </a:r>
          </a:p>
        </p:txBody>
      </p:sp>
      <p:sp>
        <p:nvSpPr>
          <p:cNvPr id="501764" name="Rectangle 4"/>
          <p:cNvSpPr>
            <a:spLocks noChangeArrowheads="1"/>
          </p:cNvSpPr>
          <p:nvPr/>
        </p:nvSpPr>
        <p:spPr bwMode="auto">
          <a:xfrm>
            <a:off x="895627" y="936681"/>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Methods to minimize the effects of EMC</a:t>
            </a:r>
          </a:p>
          <a:p>
            <a:pPr>
              <a:spcBef>
                <a:spcPts val="0"/>
              </a:spcBef>
              <a:buNone/>
            </a:pPr>
            <a:r>
              <a:rPr lang="en-GB" sz="2400" dirty="0">
                <a:effectLst/>
                <a:latin typeface="Calibri" panose="020F0502020204030204" pitchFamily="34" charset="0"/>
                <a:ea typeface="Times New Roman" panose="02020603050405020304" pitchFamily="18" charset="0"/>
                <a:cs typeface="Calibri" panose="020F0502020204030204" pitchFamily="34" charset="0"/>
              </a:rPr>
              <a:t>The following measures are recommended to minimise the effects of electromagnetic interference.</a:t>
            </a:r>
          </a:p>
          <a:p>
            <a:pPr marL="285750" indent="-285750">
              <a:spcBef>
                <a:spcPts val="0"/>
              </a:spcBef>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E</a:t>
            </a: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xclusive adoption of screened secondary cables,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 necessary with special screen construction;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generally it is advantageous to earth the screen at both ends.</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spcBef>
                <a:spcPts val="0"/>
              </a:spcBef>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Earthing conductors that are laid in parallel to cables in trenches to reduce screen current and to couple inductively the secondary system and the earthing system.</a:t>
            </a:r>
          </a:p>
          <a:p>
            <a:pPr marL="285750" indent="-285750">
              <a:spcBef>
                <a:spcPts val="0"/>
              </a:spcBef>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A</a:t>
            </a: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dequate design and test of secondary equipment in relation to amplitude, frequency and energy content of interference stresses.</a:t>
            </a:r>
          </a:p>
          <a:p>
            <a:pPr marL="114300" lvl="1" indent="0" algn="just">
              <a:spcBef>
                <a:spcPts val="0"/>
              </a:spcBef>
              <a:buNone/>
            </a:pP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Specifically for GIS substations</a:t>
            </a:r>
          </a:p>
          <a:p>
            <a:pPr lvl="1" algn="just">
              <a:spcBef>
                <a:spcPts val="0"/>
              </a:spcBef>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Connection of reinforcement steel to the earthing system at various points but avoiding loops, especially in the floor.</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1" algn="just">
              <a:spcBef>
                <a:spcPts val="0"/>
              </a:spcBef>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Good screening at the GIS/air bushings by multiple connections between enclosure and wall (reinforcement, metallic wall) and additionally multiple connections between wall and earthing grid at ground level.</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1" algn="just">
              <a:spcAft>
                <a:spcPts val="50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Galvanic connections between HV cable screens and GIS enclosure, if only single point earthing for the screens is allowed leave one end </a:t>
            </a:r>
            <a:r>
              <a:rPr lang="en-GB"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not connected.</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1" algn="just">
              <a:spcAft>
                <a:spcPts val="500"/>
              </a:spcAft>
              <a:buFont typeface="Arial" panose="020B0604020202020204" pitchFamily="34" charset="0"/>
              <a:buChar char="•"/>
            </a:pP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500"/>
              </a:spcAft>
              <a:buNone/>
            </a:pP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pPr fontAlgn="base">
              <a:spcBef>
                <a:spcPct val="10000"/>
              </a:spcBef>
              <a:spcAft>
                <a:spcPct val="0"/>
              </a:spcAft>
              <a:buFontTx/>
              <a:buNone/>
            </a:pPr>
            <a:endParaRPr lang="en-US" altLang="en-US" sz="24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11</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4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6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835089" y="1068818"/>
            <a:ext cx="10521822"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Introduction</a:t>
            </a:r>
          </a:p>
          <a:p>
            <a:pPr fontAlgn="base">
              <a:spcBef>
                <a:spcPct val="10000"/>
              </a:spcBef>
              <a:spcAft>
                <a:spcPct val="0"/>
              </a:spcAft>
              <a:buFontTx/>
              <a:buNone/>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These consist of the low voltage AC and DC power supplies required to power all of the substation auxiliaries. </a:t>
            </a:r>
          </a:p>
          <a:p>
            <a:pPr fontAlgn="base">
              <a:spcBef>
                <a:spcPct val="10000"/>
              </a:spcBef>
              <a:spcAft>
                <a:spcPct val="0"/>
              </a:spcAft>
              <a:buFontTx/>
              <a:buNone/>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The LVAC supplies provide power for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fontAlgn="base">
              <a:spcBef>
                <a:spcPct val="10000"/>
              </a:spcBef>
              <a:spcAft>
                <a:spcPct val="0"/>
              </a:spcAft>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Times New Roman" panose="02020603050405020304" pitchFamily="18" charset="0"/>
              </a:rPr>
              <a:t>Battery chargers. </a:t>
            </a:r>
          </a:p>
          <a:p>
            <a:pPr marL="285750" indent="-285750" fontAlgn="base">
              <a:spcBef>
                <a:spcPct val="10000"/>
              </a:spcBef>
              <a:spcAft>
                <a:spcPct val="0"/>
              </a:spcAft>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Times New Roman" panose="02020603050405020304" pitchFamily="18" charset="0"/>
              </a:rPr>
              <a:t>Transformer fans and pumps.</a:t>
            </a:r>
          </a:p>
          <a:p>
            <a:pPr marL="285750" indent="-285750" fontAlgn="base">
              <a:spcBef>
                <a:spcPct val="10000"/>
              </a:spcBef>
              <a:spcAft>
                <a:spcPct val="0"/>
              </a:spcAft>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Times New Roman" panose="02020603050405020304" pitchFamily="18" charset="0"/>
              </a:rPr>
              <a:t>CB and DS/ES mechanisms if AC is used.</a:t>
            </a:r>
          </a:p>
          <a:p>
            <a:pPr marL="285750" indent="-285750" fontAlgn="base">
              <a:spcBef>
                <a:spcPct val="10000"/>
              </a:spcBef>
              <a:spcAft>
                <a:spcPct val="0"/>
              </a:spcAft>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Times New Roman" panose="02020603050405020304" pitchFamily="18" charset="0"/>
              </a:rPr>
              <a:t>Air conditioning.</a:t>
            </a:r>
          </a:p>
          <a:p>
            <a:pPr marL="285750" indent="-285750" fontAlgn="base">
              <a:spcBef>
                <a:spcPct val="10000"/>
              </a:spcBef>
              <a:spcAft>
                <a:spcPct val="0"/>
              </a:spcAft>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Times New Roman" panose="02020603050405020304" pitchFamily="18" charset="0"/>
              </a:rPr>
              <a:t>H</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eating (including anti condensation heating for breaker tank and cabinet heaters).</a:t>
            </a:r>
          </a:p>
          <a:p>
            <a:pPr marL="285750" indent="-285750" fontAlgn="base">
              <a:spcBef>
                <a:spcPct val="10000"/>
              </a:spcBef>
              <a:spcAft>
                <a:spcPct val="0"/>
              </a:spcAft>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Times New Roman" panose="02020603050405020304" pitchFamily="18" charset="0"/>
              </a:rPr>
              <a:t>L</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ighting. </a:t>
            </a:r>
          </a:p>
          <a:p>
            <a:pPr marL="285750" indent="-285750" fontAlgn="base">
              <a:spcBef>
                <a:spcPct val="10000"/>
              </a:spcBef>
              <a:spcAft>
                <a:spcPct val="0"/>
              </a:spcAft>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Times New Roman" panose="02020603050405020304" pitchFamily="18" charset="0"/>
              </a:rPr>
              <a:t>Sockets and receptacles.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None/>
            </a:pP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FontTx/>
              <a:buNone/>
            </a:pPr>
            <a:endParaRPr lang="en-GB" altLang="en-US" sz="1800" dirty="0">
              <a:solidFill>
                <a:srgbClr val="000000"/>
              </a:solidFill>
              <a:latin typeface="Calibri" panose="020F0502020204030204" pitchFamily="34" charset="0"/>
              <a:cs typeface="Times New Roman" panose="02020603050405020304" pitchFamily="18" charset="0"/>
            </a:endParaRPr>
          </a:p>
          <a:p>
            <a:pPr fontAlgn="base">
              <a:spcBef>
                <a:spcPct val="10000"/>
              </a:spcBef>
              <a:spcAft>
                <a:spcPct val="0"/>
              </a:spcAft>
              <a:buFontTx/>
              <a:buNone/>
            </a:pPr>
            <a:endParaRPr lang="en-GB" altLang="en-US" sz="1800" dirty="0">
              <a:solidFill>
                <a:srgbClr val="000000"/>
              </a:solidFill>
              <a:latin typeface="Calibri" panose="020F0502020204030204" pitchFamily="34" charset="0"/>
              <a:cs typeface="Times New Roman" panose="02020603050405020304" pitchFamily="18" charset="0"/>
            </a:endParaRPr>
          </a:p>
          <a:p>
            <a:pPr fontAlgn="base">
              <a:spcBef>
                <a:spcPct val="10000"/>
              </a:spcBef>
              <a:spcAft>
                <a:spcPct val="0"/>
              </a:spcAft>
              <a:buFontTx/>
              <a:buNone/>
            </a:pPr>
            <a:endParaRPr lang="en-GB" altLang="en-US" sz="1800" dirty="0">
              <a:solidFill>
                <a:srgbClr val="000000"/>
              </a:solidFill>
              <a:latin typeface="Calibri" panose="020F0502020204030204" pitchFamily="34" charset="0"/>
              <a:cs typeface="Times New Roman" panose="02020603050405020304" pitchFamily="18" charset="0"/>
            </a:endParaRPr>
          </a:p>
          <a:p>
            <a:pPr fontAlgn="base">
              <a:spcBef>
                <a:spcPct val="10000"/>
              </a:spcBef>
              <a:spcAft>
                <a:spcPct val="0"/>
              </a:spcAft>
              <a:buFontTx/>
              <a:buNone/>
            </a:pPr>
            <a:endParaRPr lang="en-GB" altLang="en-US" sz="1800" dirty="0">
              <a:solidFill>
                <a:srgbClr val="000000"/>
              </a:solidFill>
              <a:latin typeface="Calibri" panose="020F0502020204030204" pitchFamily="34" charset="0"/>
              <a:cs typeface="Times New Roman" panose="02020603050405020304" pitchFamily="18" charset="0"/>
            </a:endParaRPr>
          </a:p>
          <a:p>
            <a:pPr fontAlgn="base">
              <a:spcBef>
                <a:spcPct val="10000"/>
              </a:spcBef>
              <a:spcAft>
                <a:spcPct val="0"/>
              </a:spcAft>
              <a:buFontTx/>
              <a:buNone/>
            </a:pPr>
            <a:endParaRPr lang="en-GB" altLang="en-US" sz="1800" dirty="0">
              <a:solidFill>
                <a:srgbClr val="000000"/>
              </a:solidFill>
              <a:latin typeface="Calibri" panose="020F0502020204030204" pitchFamily="34" charset="0"/>
              <a:cs typeface="Times New Roman" panose="02020603050405020304" pitchFamily="18" charset="0"/>
            </a:endParaRPr>
          </a:p>
          <a:p>
            <a:pPr fontAlgn="base">
              <a:spcBef>
                <a:spcPct val="10000"/>
              </a:spcBef>
              <a:spcAft>
                <a:spcPct val="0"/>
              </a:spcAft>
              <a:buFontTx/>
              <a:buNone/>
            </a:pPr>
            <a:endParaRPr lang="en-GB" altLang="en-US" sz="1800" dirty="0">
              <a:solidFill>
                <a:srgbClr val="000000"/>
              </a:solidFill>
              <a:latin typeface="Calibri" panose="020F0502020204030204" pitchFamily="34" charset="0"/>
              <a:cs typeface="Times New Roman" panose="02020603050405020304" pitchFamily="18" charset="0"/>
            </a:endParaRPr>
          </a:p>
          <a:p>
            <a:pPr fontAlgn="base">
              <a:spcBef>
                <a:spcPct val="10000"/>
              </a:spcBef>
              <a:spcAft>
                <a:spcPct val="0"/>
              </a:spcAft>
              <a:buFontTx/>
              <a:buNone/>
            </a:pPr>
            <a:endParaRPr lang="en-GB" altLang="en-US" sz="1800" dirty="0">
              <a:solidFill>
                <a:srgbClr val="000000"/>
              </a:solidFill>
              <a:latin typeface="Calibri" panose="020F0502020204030204" pitchFamily="34" charset="0"/>
              <a:cs typeface="Times New Roman" panose="02020603050405020304" pitchFamily="18" charset="0"/>
            </a:endParaRP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12</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993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835089" y="1137097"/>
            <a:ext cx="10521822"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None/>
            </a:pPr>
            <a:r>
              <a:rPr lang="en-GB" sz="2400" dirty="0">
                <a:latin typeface="Calibri" panose="020F0502020204030204" pitchFamily="34" charset="0"/>
                <a:ea typeface="Times New Roman" panose="02020603050405020304" pitchFamily="18" charset="0"/>
                <a:cs typeface="Times New Roman" panose="02020603050405020304" pitchFamily="18" charset="0"/>
              </a:rPr>
              <a:t>W</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hilst the DC supplies derived by rectification are used for </a:t>
            </a:r>
          </a:p>
          <a:p>
            <a:pPr marL="285750" indent="-285750" fontAlgn="base">
              <a:spcBef>
                <a:spcPct val="10000"/>
              </a:spcBef>
              <a:spcAft>
                <a:spcPct val="0"/>
              </a:spcAft>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Times New Roman" panose="02020603050405020304" pitchFamily="18" charset="0"/>
              </a:rPr>
              <a:t>C</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ontrol and protection of the plant</a:t>
            </a:r>
            <a:r>
              <a:rPr lang="en-GB" sz="1800" dirty="0">
                <a:latin typeface="Calibri" panose="020F0502020204030204" pitchFamily="34" charset="0"/>
                <a:ea typeface="Times New Roman" panose="02020603050405020304" pitchFamily="18" charset="0"/>
                <a:cs typeface="Times New Roman" panose="02020603050405020304" pitchFamily="18" charset="0"/>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fontAlgn="base">
              <a:spcBef>
                <a:spcPct val="10000"/>
              </a:spcBef>
              <a:spcAft>
                <a:spcPct val="0"/>
              </a:spcAft>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Times New Roman" panose="02020603050405020304" pitchFamily="18" charset="0"/>
              </a:rPr>
              <a:t>T</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ripping of the circuit breakers to clear faults and closing/opening of CBs, DSs and ESs if DC used.</a:t>
            </a:r>
          </a:p>
          <a:p>
            <a:pPr marL="285750" indent="-285750" fontAlgn="base">
              <a:spcBef>
                <a:spcPct val="10000"/>
              </a:spcBef>
              <a:spcAft>
                <a:spcPct val="0"/>
              </a:spcAft>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Times New Roman" panose="02020603050405020304" pitchFamily="18" charset="0"/>
              </a:rPr>
              <a:t>Supplies to relays.</a:t>
            </a:r>
          </a:p>
          <a:p>
            <a:pPr marL="285750" indent="-285750" fontAlgn="base">
              <a:spcBef>
                <a:spcPct val="10000"/>
              </a:spcBef>
              <a:spcAft>
                <a:spcPct val="0"/>
              </a:spcAft>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SCADA.</a:t>
            </a:r>
          </a:p>
          <a:p>
            <a:pPr marL="285750" indent="-285750" fontAlgn="base">
              <a:spcBef>
                <a:spcPct val="10000"/>
              </a:spcBef>
              <a:spcAft>
                <a:spcPct val="0"/>
              </a:spcAft>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Times New Roman" panose="02020603050405020304" pitchFamily="18" charset="0"/>
              </a:rPr>
              <a:t>Communication systems.</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a:t>
            </a:r>
          </a:p>
          <a:p>
            <a:pPr marL="285750" indent="-285750" fontAlgn="base">
              <a:spcBef>
                <a:spcPct val="10000"/>
              </a:spcBef>
              <a:spcAft>
                <a:spcPct val="0"/>
              </a:spcAft>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Times New Roman" panose="02020603050405020304" pitchFamily="18" charset="0"/>
              </a:rPr>
              <a:t>Emergency Lighting.</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None/>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The auxiliary systems need careful design to ensure reliable operation of the substation.</a:t>
            </a:r>
          </a:p>
          <a:p>
            <a:pPr fontAlgn="base">
              <a:spcBef>
                <a:spcPct val="10000"/>
              </a:spcBef>
              <a:spcAft>
                <a:spcPct val="0"/>
              </a:spcAft>
              <a:buNone/>
            </a:pPr>
            <a:r>
              <a:rPr lang="en-US" sz="2400" dirty="0">
                <a:latin typeface="Calibri" panose="020F0502020204030204" pitchFamily="34" charset="0"/>
                <a:ea typeface="Times New Roman" panose="02020603050405020304" pitchFamily="18" charset="0"/>
                <a:cs typeface="Arial" panose="020B0604020202020204" pitchFamily="34" charset="0"/>
              </a:rPr>
              <a:t>Both the AC and DC auxiliary systems</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latin typeface="Calibri" panose="020F0502020204030204" pitchFamily="34" charset="0"/>
                <a:ea typeface="Times New Roman" panose="02020603050405020304" pitchFamily="18" charset="0"/>
                <a:cs typeface="Arial" panose="020B0604020202020204" pitchFamily="34" charset="0"/>
              </a:rPr>
              <a:t>should be designed to meet the immediate demand and likely future extension.</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None/>
            </a:pP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FontTx/>
              <a:buNone/>
            </a:pPr>
            <a:endParaRPr lang="en-GB" altLang="en-US" sz="1800" dirty="0">
              <a:solidFill>
                <a:srgbClr val="000000"/>
              </a:solidFill>
              <a:latin typeface="Calibri" panose="020F0502020204030204" pitchFamily="34" charset="0"/>
              <a:cs typeface="Times New Roman" panose="02020603050405020304" pitchFamily="18" charset="0"/>
            </a:endParaRPr>
          </a:p>
          <a:p>
            <a:pPr fontAlgn="base">
              <a:spcBef>
                <a:spcPct val="10000"/>
              </a:spcBef>
              <a:spcAft>
                <a:spcPct val="0"/>
              </a:spcAft>
              <a:buFontTx/>
              <a:buNone/>
            </a:pPr>
            <a:endParaRPr lang="en-GB" altLang="en-US" sz="1800" dirty="0">
              <a:solidFill>
                <a:srgbClr val="000000"/>
              </a:solidFill>
              <a:latin typeface="Calibri" panose="020F0502020204030204" pitchFamily="34" charset="0"/>
              <a:cs typeface="Times New Roman" panose="02020603050405020304" pitchFamily="18" charset="0"/>
            </a:endParaRPr>
          </a:p>
          <a:p>
            <a:pPr fontAlgn="base">
              <a:spcBef>
                <a:spcPct val="10000"/>
              </a:spcBef>
              <a:spcAft>
                <a:spcPct val="0"/>
              </a:spcAft>
              <a:buFontTx/>
              <a:buNone/>
            </a:pPr>
            <a:endParaRPr lang="en-GB" altLang="en-US" sz="1800" dirty="0">
              <a:solidFill>
                <a:srgbClr val="000000"/>
              </a:solidFill>
              <a:latin typeface="Calibri" panose="020F0502020204030204" pitchFamily="34" charset="0"/>
              <a:cs typeface="Times New Roman" panose="02020603050405020304" pitchFamily="18" charset="0"/>
            </a:endParaRPr>
          </a:p>
          <a:p>
            <a:pPr fontAlgn="base">
              <a:spcBef>
                <a:spcPct val="10000"/>
              </a:spcBef>
              <a:spcAft>
                <a:spcPct val="0"/>
              </a:spcAft>
              <a:buFontTx/>
              <a:buNone/>
            </a:pPr>
            <a:endParaRPr lang="en-GB" altLang="en-US" sz="1800" dirty="0">
              <a:solidFill>
                <a:srgbClr val="000000"/>
              </a:solidFill>
              <a:latin typeface="Calibri" panose="020F0502020204030204" pitchFamily="34" charset="0"/>
              <a:cs typeface="Times New Roman" panose="02020603050405020304" pitchFamily="18" charset="0"/>
            </a:endParaRPr>
          </a:p>
          <a:p>
            <a:pPr fontAlgn="base">
              <a:spcBef>
                <a:spcPct val="10000"/>
              </a:spcBef>
              <a:spcAft>
                <a:spcPct val="0"/>
              </a:spcAft>
              <a:buFontTx/>
              <a:buNone/>
            </a:pPr>
            <a:endParaRPr lang="en-GB" altLang="en-US" sz="1800" dirty="0">
              <a:solidFill>
                <a:srgbClr val="000000"/>
              </a:solidFill>
              <a:latin typeface="Calibri" panose="020F0502020204030204" pitchFamily="34" charset="0"/>
              <a:cs typeface="Times New Roman" panose="02020603050405020304" pitchFamily="18" charset="0"/>
            </a:endParaRPr>
          </a:p>
          <a:p>
            <a:pPr fontAlgn="base">
              <a:spcBef>
                <a:spcPct val="10000"/>
              </a:spcBef>
              <a:spcAft>
                <a:spcPct val="0"/>
              </a:spcAft>
              <a:buFontTx/>
              <a:buNone/>
            </a:pPr>
            <a:endParaRPr lang="en-GB" altLang="en-US" sz="1800" dirty="0">
              <a:solidFill>
                <a:srgbClr val="000000"/>
              </a:solidFill>
              <a:latin typeface="Calibri" panose="020F0502020204030204" pitchFamily="34" charset="0"/>
              <a:cs typeface="Times New Roman" panose="02020603050405020304" pitchFamily="18" charset="0"/>
            </a:endParaRPr>
          </a:p>
          <a:p>
            <a:pPr fontAlgn="base">
              <a:spcBef>
                <a:spcPct val="10000"/>
              </a:spcBef>
              <a:spcAft>
                <a:spcPct val="0"/>
              </a:spcAft>
              <a:buFontTx/>
              <a:buNone/>
            </a:pPr>
            <a:endParaRPr lang="en-GB" altLang="en-US" sz="1800" dirty="0">
              <a:solidFill>
                <a:srgbClr val="000000"/>
              </a:solidFill>
              <a:latin typeface="Calibri" panose="020F0502020204030204" pitchFamily="34" charset="0"/>
              <a:cs typeface="Times New Roman" panose="02020603050405020304" pitchFamily="18" charset="0"/>
            </a:endParaRP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13</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4142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2745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None/>
            </a:pPr>
            <a:r>
              <a:rPr lang="en-US" altLang="en-US" dirty="0">
                <a:solidFill>
                  <a:srgbClr val="000000"/>
                </a:solidFill>
                <a:latin typeface="Calibri" panose="020F0502020204030204" pitchFamily="34" charset="0"/>
                <a:cs typeface="Calibri" panose="020F0502020204030204" pitchFamily="34" charset="0"/>
              </a:rPr>
              <a:t>LVAC System</a:t>
            </a:r>
          </a:p>
          <a:p>
            <a:pPr fontAlgn="base">
              <a:spcBef>
                <a:spcPct val="10000"/>
              </a:spcBef>
              <a:spcAft>
                <a:spcPct val="0"/>
              </a:spcAft>
              <a:buNone/>
            </a:pPr>
            <a:r>
              <a:rPr lang="en-US" altLang="en-US" sz="2400" dirty="0">
                <a:solidFill>
                  <a:srgbClr val="000000"/>
                </a:solidFill>
                <a:latin typeface="Calibri" panose="020F0502020204030204" pitchFamily="34" charset="0"/>
                <a:cs typeface="Calibri" panose="020F0502020204030204" pitchFamily="34" charset="0"/>
              </a:rPr>
              <a:t>Performance Requirements and Design Considerations</a:t>
            </a:r>
          </a:p>
          <a:p>
            <a:pPr fontAlgn="base">
              <a:spcBef>
                <a:spcPct val="10000"/>
              </a:spcBef>
              <a:spcAft>
                <a:spcPct val="0"/>
              </a:spcAft>
              <a:buNone/>
            </a:pPr>
            <a:r>
              <a:rPr lang="en-GB" altLang="en-US" sz="2400" dirty="0">
                <a:latin typeface="Calibri" panose="020F0502020204030204" pitchFamily="34" charset="0"/>
                <a:cs typeface="Calibri" panose="020F0502020204030204" pitchFamily="34" charset="0"/>
              </a:rPr>
              <a:t>Performance Requirements (typical for Europe)</a:t>
            </a:r>
          </a:p>
          <a:p>
            <a:pPr marL="342900" indent="-342900" fontAlgn="base">
              <a:spcBef>
                <a:spcPct val="10000"/>
              </a:spcBef>
              <a:spcAft>
                <a:spcPct val="0"/>
              </a:spcAft>
            </a:pPr>
            <a:r>
              <a:rPr lang="en-GB" altLang="en-US" sz="2000" dirty="0">
                <a:latin typeface="Calibri" panose="020F0502020204030204" pitchFamily="34" charset="0"/>
                <a:cs typeface="Calibri" panose="020F0502020204030204" pitchFamily="34" charset="0"/>
              </a:rPr>
              <a:t>Typically 400/230 Volt with tolerance +/- 10%.</a:t>
            </a:r>
          </a:p>
          <a:p>
            <a:pPr marL="342900" indent="-342900" fontAlgn="base">
              <a:spcBef>
                <a:spcPct val="10000"/>
              </a:spcBef>
              <a:spcAft>
                <a:spcPct val="0"/>
              </a:spcAft>
            </a:pPr>
            <a:r>
              <a:rPr lang="en-GB" altLang="en-US" sz="2000" dirty="0">
                <a:latin typeface="Calibri" panose="020F0502020204030204" pitchFamily="34" charset="0"/>
                <a:cs typeface="Calibri" panose="020F0502020204030204" pitchFamily="34" charset="0"/>
              </a:rPr>
              <a:t>Frequency +/-1%.</a:t>
            </a:r>
          </a:p>
          <a:p>
            <a:pPr marL="342900" indent="-342900" fontAlgn="base">
              <a:spcBef>
                <a:spcPct val="10000"/>
              </a:spcBef>
              <a:spcAft>
                <a:spcPct val="0"/>
              </a:spcAft>
            </a:pPr>
            <a:r>
              <a:rPr lang="en-GB" altLang="en-US" sz="2000" dirty="0">
                <a:latin typeface="Calibri" panose="020F0502020204030204" pitchFamily="34" charset="0"/>
                <a:cs typeface="Calibri" panose="020F0502020204030204" pitchFamily="34" charset="0"/>
              </a:rPr>
              <a:t>Insulation level normally 1kV.</a:t>
            </a:r>
          </a:p>
          <a:p>
            <a:pPr marL="342900" indent="-342900" fontAlgn="base">
              <a:spcBef>
                <a:spcPct val="10000"/>
              </a:spcBef>
              <a:spcAft>
                <a:spcPct val="0"/>
              </a:spcAft>
            </a:pPr>
            <a:r>
              <a:rPr lang="en-GB" altLang="en-US" sz="2000" dirty="0">
                <a:latin typeface="Calibri" panose="020F0502020204030204" pitchFamily="34" charset="0"/>
                <a:cs typeface="Calibri" panose="020F0502020204030204" pitchFamily="34" charset="0"/>
              </a:rPr>
              <a:t>Short Time Rating – 20-50kA for 1 second.</a:t>
            </a:r>
          </a:p>
          <a:p>
            <a:pPr marL="342900" indent="-342900" fontAlgn="base">
              <a:spcBef>
                <a:spcPct val="10000"/>
              </a:spcBef>
              <a:spcAft>
                <a:spcPct val="0"/>
              </a:spcAft>
            </a:pPr>
            <a:r>
              <a:rPr lang="en-GB" altLang="en-US" sz="2000" dirty="0">
                <a:latin typeface="Calibri" panose="020F0502020204030204" pitchFamily="34" charset="0"/>
                <a:cs typeface="Calibri" panose="020F0502020204030204" pitchFamily="34" charset="0"/>
              </a:rPr>
              <a:t>Power kW/kVA rating must meet all site demands.</a:t>
            </a:r>
            <a:endParaRPr lang="en-GB" altLang="en-US" sz="2400" dirty="0">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14</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4A2CCF3-3D67-4A2C-A2BE-C2ADDACFAFF9}"/>
              </a:ext>
            </a:extLst>
          </p:cNvPr>
          <p:cNvSpPr txBox="1"/>
          <p:nvPr/>
        </p:nvSpPr>
        <p:spPr>
          <a:xfrm>
            <a:off x="797342" y="4243574"/>
            <a:ext cx="10484285" cy="2954655"/>
          </a:xfrm>
          <a:prstGeom prst="rect">
            <a:avLst/>
          </a:prstGeom>
          <a:noFill/>
        </p:spPr>
        <p:txBody>
          <a:bodyPr wrap="square" rtlCol="0">
            <a:spAutoFit/>
          </a:bodyPr>
          <a:lstStyle/>
          <a:p>
            <a:r>
              <a:rPr lang="en-GB" altLang="en-US" sz="2400" dirty="0">
                <a:solidFill>
                  <a:srgbClr val="000000"/>
                </a:solidFill>
                <a:latin typeface="Calibri" panose="020F0502020204030204" pitchFamily="34" charset="0"/>
                <a:cs typeface="Calibri" panose="020F0502020204030204" pitchFamily="34" charset="0"/>
              </a:rPr>
              <a:t>Design Considerations</a:t>
            </a:r>
          </a:p>
          <a:p>
            <a:pPr marL="342900" indent="-342900">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System rating must meet all site loads.</a:t>
            </a:r>
          </a:p>
          <a:p>
            <a:pPr marL="342900" indent="-342900">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Allowance to be made for future extension of substation at least 10%.</a:t>
            </a:r>
          </a:p>
          <a:p>
            <a:pPr marL="342900" indent="-342900">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Board often split into essential and non-essential loads.</a:t>
            </a:r>
          </a:p>
          <a:p>
            <a:pPr marL="342900" indent="-342900">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Essential loads usually supported by standby emergency diesel generator.</a:t>
            </a:r>
          </a:p>
          <a:p>
            <a:pPr marL="342900" indent="-342900">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Automation may be applied between the main incoming sources of supply.</a:t>
            </a:r>
          </a:p>
          <a:p>
            <a:pPr marL="342900" indent="-342900">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Compliance with local wiring regulations.</a:t>
            </a:r>
          </a:p>
          <a:p>
            <a:pPr marL="342900" indent="-342900">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48711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309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LVAC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Possible Sources of LVAC supply</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Substation auxiliary supplies are often obtained from the following sources:-</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On-site earthing/auxiliary transformers – permanent supply.</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An adjacent generating station – permanent supply.</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A local Distribution Network Operator (DNO) – permanent supply.</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On-site diesel generating set/s – standby supply.</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A facility to readily connect a fully rated mobile diesel generator – standby supply.</a:t>
            </a:r>
          </a:p>
          <a:p>
            <a:pPr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15</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1C7A638-F6CD-4B2E-99C6-2E7333574483}"/>
              </a:ext>
            </a:extLst>
          </p:cNvPr>
          <p:cNvSpPr txBox="1"/>
          <p:nvPr/>
        </p:nvSpPr>
        <p:spPr>
          <a:xfrm>
            <a:off x="789140" y="4359058"/>
            <a:ext cx="10459233" cy="1200329"/>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The LVAC system will usually have three sources of input which may be two permanent sources and one standby source or one permanent source and two standby sources.</a:t>
            </a:r>
          </a:p>
        </p:txBody>
      </p:sp>
    </p:spTree>
    <p:extLst>
      <p:ext uri="{BB962C8B-B14F-4D97-AF65-F5344CB8AC3E}">
        <p14:creationId xmlns:p14="http://schemas.microsoft.com/office/powerpoint/2010/main" val="302864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319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LVAC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Possible Sources of LVAC supply</a:t>
            </a:r>
          </a:p>
          <a:p>
            <a:pPr>
              <a:buNone/>
            </a:pPr>
            <a:r>
              <a:rPr lang="en-GB" altLang="en-US" sz="2400" dirty="0">
                <a:latin typeface="Calibri" panose="020F0502020204030204" pitchFamily="34" charset="0"/>
                <a:cs typeface="Calibri" panose="020F0502020204030204" pitchFamily="34" charset="0"/>
              </a:rPr>
              <a:t>Earthing/auxiliary transformers - Tertiary connected to a </a:t>
            </a:r>
            <a:r>
              <a:rPr lang="en-GB" altLang="en-US" sz="2400" dirty="0" err="1">
                <a:latin typeface="Calibri" panose="020F0502020204030204" pitchFamily="34" charset="0"/>
                <a:cs typeface="Calibri" panose="020F0502020204030204" pitchFamily="34" charset="0"/>
              </a:rPr>
              <a:t>supergrid</a:t>
            </a:r>
            <a:r>
              <a:rPr lang="en-GB" altLang="en-US" sz="2400" dirty="0">
                <a:latin typeface="Calibri" panose="020F0502020204030204" pitchFamily="34" charset="0"/>
                <a:cs typeface="Calibri" panose="020F0502020204030204" pitchFamily="34" charset="0"/>
              </a:rPr>
              <a:t> transformer.</a:t>
            </a:r>
          </a:p>
          <a:p>
            <a:pPr lvl="1">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The voltage variation from a tertiary winding may exceed the tolerance limits required for the LVAC system  so it is normal to install a voltage stabiliser between the earthing/auxiliary transformer and the LVAC board. This will add cost and complexity to the supply system.</a:t>
            </a:r>
          </a:p>
          <a:p>
            <a:pPr lvl="1">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If the SGT is out of service then the incomer to the LVAC is also out of service.</a:t>
            </a:r>
          </a:p>
          <a:p>
            <a:pPr lvl="1">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There is no long term cost to a third party (DNO).</a:t>
            </a:r>
          </a:p>
          <a:p>
            <a:pPr fontAlgn="base">
              <a:spcBef>
                <a:spcPct val="10000"/>
              </a:spcBef>
              <a:spcAft>
                <a:spcPct val="0"/>
              </a:spcAft>
              <a:buFontTx/>
              <a:buNone/>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16</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ACB55D5-FED2-41F3-BA8C-5DC8A6B31817}"/>
              </a:ext>
            </a:extLst>
          </p:cNvPr>
          <p:cNvSpPr txBox="1"/>
          <p:nvPr/>
        </p:nvSpPr>
        <p:spPr>
          <a:xfrm>
            <a:off x="801666" y="4509370"/>
            <a:ext cx="10496811" cy="3354765"/>
          </a:xfrm>
          <a:prstGeom prst="rect">
            <a:avLst/>
          </a:prstGeom>
          <a:noFill/>
        </p:spPr>
        <p:txBody>
          <a:bodyPr wrap="square" rtlCol="0">
            <a:spAutoFit/>
          </a:bodyPr>
          <a:lstStyle/>
          <a:p>
            <a:r>
              <a:rPr lang="en-GB" altLang="en-US" sz="2400" dirty="0">
                <a:latin typeface="Calibri" panose="020F0502020204030204" pitchFamily="34" charset="0"/>
                <a:cs typeface="Calibri" panose="020F0502020204030204" pitchFamily="34" charset="0"/>
              </a:rPr>
              <a:t>Earthing/auxiliary transformers - Phase connected to a </a:t>
            </a:r>
            <a:r>
              <a:rPr lang="en-GB" altLang="en-US" sz="2400" dirty="0" err="1">
                <a:latin typeface="Calibri" panose="020F0502020204030204" pitchFamily="34" charset="0"/>
                <a:cs typeface="Calibri" panose="020F0502020204030204" pitchFamily="34" charset="0"/>
              </a:rPr>
              <a:t>supergrid</a:t>
            </a:r>
            <a:r>
              <a:rPr lang="en-GB" altLang="en-US" sz="2400" dirty="0">
                <a:latin typeface="Calibri" panose="020F0502020204030204" pitchFamily="34" charset="0"/>
                <a:cs typeface="Calibri" panose="020F0502020204030204" pitchFamily="34" charset="0"/>
              </a:rPr>
              <a:t> transformer.</a:t>
            </a:r>
          </a:p>
          <a:p>
            <a:pPr marL="285750" indent="-285750">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The voltage variation on the phase conductors is controlled by the SGT tap-changer so the earthing auxiliary transformer is directly connected without requiring a voltage stabiliser.</a:t>
            </a:r>
          </a:p>
          <a:p>
            <a:pPr marL="285750" indent="-285750">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If the SGT is out of service then the incomer to the LVAC is also out of service.</a:t>
            </a:r>
          </a:p>
          <a:p>
            <a:pPr marL="285750" indent="-285750">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There is no long term cost to a third party (DNO).</a:t>
            </a:r>
          </a:p>
          <a:p>
            <a:pPr marL="285750" indent="-285750">
              <a:buFont typeface="Arial" panose="020B0604020202020204" pitchFamily="34" charset="0"/>
              <a:buChar char="•"/>
            </a:pPr>
            <a:endParaRPr lang="en-GB" altLang="en-US" sz="1800" dirty="0"/>
          </a:p>
          <a:p>
            <a:pPr marL="285750" indent="-285750">
              <a:buFont typeface="Arial" panose="020B0604020202020204" pitchFamily="34" charset="0"/>
              <a:buChar char="•"/>
            </a:pPr>
            <a:endParaRPr lang="en-GB" altLang="en-US" sz="1800" dirty="0"/>
          </a:p>
          <a:p>
            <a:pPr marL="285750" indent="-285750">
              <a:buFont typeface="Arial" panose="020B0604020202020204" pitchFamily="34" charset="0"/>
              <a:buChar char="•"/>
            </a:pPr>
            <a:endParaRPr lang="en-GB" altLang="en-US" sz="1800" dirty="0"/>
          </a:p>
          <a:p>
            <a:pPr marL="285750" indent="-285750">
              <a:buFont typeface="Arial" panose="020B0604020202020204" pitchFamily="34" charset="0"/>
              <a:buChar char="•"/>
            </a:pPr>
            <a:endParaRPr lang="en-GB" altLang="en-US" sz="1800" dirty="0"/>
          </a:p>
          <a:p>
            <a:endParaRPr lang="en-GB" altLang="en-US" sz="1800" dirty="0"/>
          </a:p>
          <a:p>
            <a:endParaRPr lang="en-GB" dirty="0"/>
          </a:p>
        </p:txBody>
      </p:sp>
    </p:spTree>
    <p:extLst>
      <p:ext uri="{BB962C8B-B14F-4D97-AF65-F5344CB8AC3E}">
        <p14:creationId xmlns:p14="http://schemas.microsoft.com/office/powerpoint/2010/main" val="705569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343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LVAC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Possible Sources of LVAC supply</a:t>
            </a:r>
          </a:p>
          <a:p>
            <a:pPr>
              <a:buNone/>
            </a:pPr>
            <a:r>
              <a:rPr lang="en-GB" altLang="en-US" sz="2400" dirty="0">
                <a:latin typeface="Calibri" panose="020F0502020204030204" pitchFamily="34" charset="0"/>
                <a:cs typeface="Calibri" panose="020F0502020204030204" pitchFamily="34" charset="0"/>
              </a:rPr>
              <a:t>Distribution Network Operator (DNO) supplies</a:t>
            </a:r>
          </a:p>
          <a:p>
            <a:pPr lvl="1">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As these supplies are independent of the substation they are not usually related to the service status of the substation transformers.</a:t>
            </a:r>
          </a:p>
          <a:p>
            <a:pPr lvl="1">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Supply will typically require a stepdown distribution transformer/fuse switch normally located within, or close to, the substation.</a:t>
            </a:r>
          </a:p>
          <a:p>
            <a:pPr lvl="1">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The DNO supply will require tariff metering either at the LVAC board or in the DNO distribution unit.  This is a lifetime cost to the substation owner.</a:t>
            </a:r>
          </a:p>
          <a:p>
            <a:pPr fontAlgn="base">
              <a:spcBef>
                <a:spcPct val="10000"/>
              </a:spcBef>
              <a:spcAft>
                <a:spcPct val="0"/>
              </a:spcAft>
              <a:buFontTx/>
              <a:buNone/>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17</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BFC8A23-1EF5-4F52-8A65-D9FE9745CC8C}"/>
              </a:ext>
            </a:extLst>
          </p:cNvPr>
          <p:cNvSpPr txBox="1"/>
          <p:nvPr/>
        </p:nvSpPr>
        <p:spPr>
          <a:xfrm>
            <a:off x="764088" y="4749423"/>
            <a:ext cx="10509337" cy="1754326"/>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Standby Generator Supply</a:t>
            </a:r>
          </a:p>
          <a:p>
            <a:r>
              <a:rPr lang="en-GB" sz="2400" dirty="0">
                <a:latin typeface="Calibri" panose="020F0502020204030204" pitchFamily="34" charset="0"/>
                <a:cs typeface="Calibri" panose="020F0502020204030204" pitchFamily="34" charset="0"/>
              </a:rPr>
              <a:t>There are two main options for standby generator supplies</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An on-site permanently connected diesel generator, usually with automatic start up on failure of the permanent supply/s.</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A connection point (usually plug and socket) for connection of a mobile generator.</a:t>
            </a:r>
          </a:p>
        </p:txBody>
      </p:sp>
    </p:spTree>
    <p:extLst>
      <p:ext uri="{BB962C8B-B14F-4D97-AF65-F5344CB8AC3E}">
        <p14:creationId xmlns:p14="http://schemas.microsoft.com/office/powerpoint/2010/main" val="4116353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3" y="1137098"/>
            <a:ext cx="5428094"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LVAC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Load Table and Diversity</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18</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6" name="Picture 3" descr="LVAC">
            <a:extLst>
              <a:ext uri="{FF2B5EF4-FFF2-40B4-BE49-F238E27FC236}">
                <a16:creationId xmlns:a16="http://schemas.microsoft.com/office/drawing/2014/main" id="{2779968F-E594-4A17-8E54-E53DCE41E83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1460" y="2888029"/>
            <a:ext cx="6739859" cy="36294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73DD3BF-D145-4D35-9357-581B7E53AD9D}"/>
              </a:ext>
            </a:extLst>
          </p:cNvPr>
          <p:cNvSpPr txBox="1"/>
          <p:nvPr/>
        </p:nvSpPr>
        <p:spPr>
          <a:xfrm>
            <a:off x="100209" y="2159894"/>
            <a:ext cx="5995792" cy="1015663"/>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The table below is for a typical LVAC board. It collects all of the loads for both essential and non-essential bars, applies diversity typically 2/3rds and assumed pf of 0.8.</a:t>
            </a:r>
          </a:p>
        </p:txBody>
      </p:sp>
      <p:sp>
        <p:nvSpPr>
          <p:cNvPr id="5" name="TextBox 4">
            <a:extLst>
              <a:ext uri="{FF2B5EF4-FFF2-40B4-BE49-F238E27FC236}">
                <a16:creationId xmlns:a16="http://schemas.microsoft.com/office/drawing/2014/main" id="{119E1218-B0A2-49E4-A6CA-2C1688205ABC}"/>
              </a:ext>
            </a:extLst>
          </p:cNvPr>
          <p:cNvSpPr txBox="1"/>
          <p:nvPr/>
        </p:nvSpPr>
        <p:spPr>
          <a:xfrm>
            <a:off x="6413326" y="2159894"/>
            <a:ext cx="4847573" cy="3416320"/>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From the table the current on both the essential and non essential bars can be extracted. Using the pf of 0.8 the kW and kVA are then derived. This enables the size of the required auxiliary transformer to be decided and also from the essential bar the size of the standby generator can also be defined.</a:t>
            </a:r>
          </a:p>
        </p:txBody>
      </p:sp>
    </p:spTree>
    <p:extLst>
      <p:ext uri="{BB962C8B-B14F-4D97-AF65-F5344CB8AC3E}">
        <p14:creationId xmlns:p14="http://schemas.microsoft.com/office/powerpoint/2010/main" val="3334210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LVAC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Typical LVAC Board Layout</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19</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2" name="Picture 4" descr="RA412-04LR">
            <a:extLst>
              <a:ext uri="{FF2B5EF4-FFF2-40B4-BE49-F238E27FC236}">
                <a16:creationId xmlns:a16="http://schemas.microsoft.com/office/drawing/2014/main" id="{33BB912C-E25E-464D-84B4-6E77D2769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80" y="2048603"/>
            <a:ext cx="5658133" cy="39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52049A9-3733-4006-9774-962B53FADE92}"/>
              </a:ext>
            </a:extLst>
          </p:cNvPr>
          <p:cNvSpPr txBox="1"/>
          <p:nvPr/>
        </p:nvSpPr>
        <p:spPr>
          <a:xfrm>
            <a:off x="471418" y="6115894"/>
            <a:ext cx="5535128"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Modern LVAC board</a:t>
            </a:r>
          </a:p>
        </p:txBody>
      </p:sp>
      <p:pic>
        <p:nvPicPr>
          <p:cNvPr id="9" name="Picture 4" descr="IMG_2670">
            <a:extLst>
              <a:ext uri="{FF2B5EF4-FFF2-40B4-BE49-F238E27FC236}">
                <a16:creationId xmlns:a16="http://schemas.microsoft.com/office/drawing/2014/main" id="{F5ABD16B-EFEC-4122-91B1-29EE064420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7692" r="1506"/>
          <a:stretch>
            <a:fillRect/>
          </a:stretch>
        </p:blipFill>
        <p:spPr bwMode="auto">
          <a:xfrm>
            <a:off x="6185455" y="2048603"/>
            <a:ext cx="4771938" cy="39418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2E0E72-6F15-4CE8-8F87-03097B76453F}"/>
              </a:ext>
            </a:extLst>
          </p:cNvPr>
          <p:cNvSpPr txBox="1"/>
          <p:nvPr/>
        </p:nvSpPr>
        <p:spPr>
          <a:xfrm>
            <a:off x="6185455" y="6023561"/>
            <a:ext cx="5012632" cy="1107996"/>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120/208V 1600A 3Ø AC Switchboard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for 500/138kV EHV Substation in USA</a:t>
            </a:r>
          </a:p>
          <a:p>
            <a:endParaRPr lang="en-GB" dirty="0"/>
          </a:p>
        </p:txBody>
      </p:sp>
    </p:spTree>
    <p:extLst>
      <p:ext uri="{BB962C8B-B14F-4D97-AF65-F5344CB8AC3E}">
        <p14:creationId xmlns:p14="http://schemas.microsoft.com/office/powerpoint/2010/main" val="291424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797342" y="1140043"/>
            <a:ext cx="10294728" cy="4690913"/>
          </a:xfrm>
        </p:spPr>
        <p:txBody>
          <a:bodyPr/>
          <a:lstStyle/>
          <a:p>
            <a:pPr marL="609600" indent="-609600">
              <a:spcBef>
                <a:spcPts val="200"/>
              </a:spcBef>
              <a:buNone/>
            </a:pPr>
            <a:r>
              <a:rPr lang="en-US" altLang="en-US" dirty="0"/>
              <a:t>Module 1</a:t>
            </a:r>
          </a:p>
          <a:p>
            <a:pPr marL="609600" indent="-609600">
              <a:spcBef>
                <a:spcPts val="200"/>
              </a:spcBef>
              <a:buFontTx/>
              <a:buAutoNum type="arabicPeriod"/>
            </a:pPr>
            <a:r>
              <a:rPr lang="en-US" altLang="en-US" dirty="0">
                <a:latin typeface="Calibri" panose="020F0502020204030204" pitchFamily="34" charset="0"/>
                <a:cs typeface="Calibri" panose="020F0502020204030204" pitchFamily="34" charset="0"/>
              </a:rPr>
              <a:t>Introduction</a:t>
            </a:r>
          </a:p>
          <a:p>
            <a:pPr marL="609600" indent="-609600">
              <a:spcBef>
                <a:spcPts val="200"/>
              </a:spcBef>
              <a:buFontTx/>
              <a:buAutoNum type="arabicPeriod"/>
            </a:pPr>
            <a:r>
              <a:rPr lang="en-US" altLang="en-US" dirty="0">
                <a:latin typeface="Calibri" panose="020F0502020204030204" pitchFamily="34" charset="0"/>
                <a:cs typeface="Calibri" panose="020F0502020204030204" pitchFamily="34" charset="0"/>
              </a:rPr>
              <a:t>Auxiliary Systems</a:t>
            </a:r>
          </a:p>
          <a:p>
            <a:pPr marL="609600" indent="-609600">
              <a:spcBef>
                <a:spcPts val="200"/>
              </a:spcBef>
              <a:buFontTx/>
              <a:buAutoNum type="arabicPeriod"/>
            </a:pPr>
            <a:r>
              <a:rPr lang="en-US" altLang="en-US" dirty="0">
                <a:latin typeface="Calibri" panose="020F0502020204030204" pitchFamily="34" charset="0"/>
                <a:cs typeface="Calibri" panose="020F0502020204030204" pitchFamily="34" charset="0"/>
              </a:rPr>
              <a:t>Protection</a:t>
            </a:r>
          </a:p>
          <a:p>
            <a:pPr marL="609600" indent="-609600">
              <a:spcBef>
                <a:spcPts val="200"/>
              </a:spcBef>
              <a:buFontTx/>
              <a:buAutoNum type="arabicPeriod"/>
            </a:pPr>
            <a:r>
              <a:rPr lang="en-US" altLang="en-US" dirty="0">
                <a:latin typeface="Calibri" panose="020F0502020204030204" pitchFamily="34" charset="0"/>
                <a:cs typeface="Calibri" panose="020F0502020204030204" pitchFamily="34" charset="0"/>
              </a:rPr>
              <a:t>Metering and Monitoring</a:t>
            </a:r>
          </a:p>
        </p:txBody>
      </p:sp>
      <p:sp>
        <p:nvSpPr>
          <p:cNvPr id="9" name="Slide Number Placeholder 8"/>
          <p:cNvSpPr>
            <a:spLocks noGrp="1"/>
          </p:cNvSpPr>
          <p:nvPr>
            <p:ph type="sldNum" sz="quarter" idx="12"/>
          </p:nvPr>
        </p:nvSpPr>
        <p:spPr/>
        <p:txBody>
          <a:bodyPr/>
          <a:lstStyle/>
          <a:p>
            <a:fld id="{ED85DFA6-EE85-454F-A445-9998FE7865B2}" type="slidenum">
              <a:rPr lang="en-US" altLang="en-US" sz="1200" smtClean="0">
                <a:solidFill>
                  <a:srgbClr val="000000"/>
                </a:solidFill>
                <a:latin typeface="Calibri" panose="020F0502020204030204" pitchFamily="34" charset="0"/>
                <a:cs typeface="Calibri" panose="020F0502020204030204" pitchFamily="34" charset="0"/>
              </a:rPr>
              <a:pPr/>
              <a:t>2</a:t>
            </a:fld>
            <a:endParaRPr lang="en-US" altLang="en-US" sz="1200" dirty="0">
              <a:solidFill>
                <a:srgbClr val="000000"/>
              </a:solidFill>
              <a:latin typeface="Calibri" panose="020F0502020204030204" pitchFamily="34" charset="0"/>
              <a:cs typeface="Calibri" panose="020F0502020204030204" pitchFamily="34" charset="0"/>
            </a:endParaRPr>
          </a:p>
        </p:txBody>
      </p:sp>
      <p:sp>
        <p:nvSpPr>
          <p:cNvPr id="7" name="Rectangle 2"/>
          <p:cNvSpPr txBox="1">
            <a:spLocks noChangeArrowheads="1"/>
          </p:cNvSpPr>
          <p:nvPr/>
        </p:nvSpPr>
        <p:spPr bwMode="auto">
          <a:xfrm>
            <a:off x="609600" y="114300"/>
            <a:ext cx="10972800" cy="102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000" dirty="0">
                <a:solidFill>
                  <a:schemeClr val="tx1"/>
                </a:solidFill>
                <a:latin typeface="Calibri" panose="020F0502020204030204" pitchFamily="34" charset="0"/>
                <a:cs typeface="Calibri" panose="020F0502020204030204" pitchFamily="34" charset="0"/>
              </a:rPr>
              <a:t>Part 6 – Outline</a:t>
            </a:r>
          </a:p>
        </p:txBody>
      </p:sp>
    </p:spTree>
    <p:extLst>
      <p:ext uri="{BB962C8B-B14F-4D97-AF65-F5344CB8AC3E}">
        <p14:creationId xmlns:p14="http://schemas.microsoft.com/office/powerpoint/2010/main" val="3214997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5904083" cy="436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LVAC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Need for a Backup Generator</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20</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5" name="Picture 6" descr="Diesel Generator housing">
            <a:extLst>
              <a:ext uri="{FF2B5EF4-FFF2-40B4-BE49-F238E27FC236}">
                <a16:creationId xmlns:a16="http://schemas.microsoft.com/office/drawing/2014/main" id="{ED4D9A5B-7876-4C8D-BAE8-3FE90FA954A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455639" y="1333310"/>
            <a:ext cx="4385058" cy="32887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305F3E7-5288-4B9B-B0EE-F1709C4652FE}"/>
              </a:ext>
            </a:extLst>
          </p:cNvPr>
          <p:cNvSpPr txBox="1"/>
          <p:nvPr/>
        </p:nvSpPr>
        <p:spPr>
          <a:xfrm>
            <a:off x="609600" y="2192055"/>
            <a:ext cx="6768230" cy="4401205"/>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The operational security of substations is very important and this depends upon the availability of auxiliary supplies.</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The auxiliary supplies are usually derived from the substation itself or the local DNO supplies.</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In the case of a serious incident at the substation both of these sources of supply may be lost at the same time.</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In such a case a standby generator, usually diesel powered  but maybe gas fired is employed.</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The standby generator will usually be arranged for automatic start in the event of the loss of the permanent supplies.</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However care needs to be taken to ensure that the standby generator does not run in parallel with the permanent supplies.</a:t>
            </a:r>
          </a:p>
        </p:txBody>
      </p:sp>
    </p:spTree>
    <p:extLst>
      <p:ext uri="{BB962C8B-B14F-4D97-AF65-F5344CB8AC3E}">
        <p14:creationId xmlns:p14="http://schemas.microsoft.com/office/powerpoint/2010/main" val="414381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895627" y="1330979"/>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LVAC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Performance Requirements for Backup Generator</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The following requirements are typical for a standby generator in Europe.</a:t>
            </a:r>
          </a:p>
          <a:p>
            <a:pPr marL="342900" indent="-342900" fontAlgn="base">
              <a:spcBef>
                <a:spcPct val="10000"/>
              </a:spcBef>
              <a:spcAft>
                <a:spcPct val="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400/230 Volt, 3 phase &amp; neutral, 50 or 60Hz, power rating (kW @ 0.8pf)</a:t>
            </a:r>
          </a:p>
          <a:p>
            <a:pPr marL="342900" indent="-342900" fontAlgn="base">
              <a:spcBef>
                <a:spcPct val="10000"/>
              </a:spcBef>
              <a:spcAft>
                <a:spcPct val="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Power Rating must be capable of supplying the essential site loads</a:t>
            </a:r>
          </a:p>
          <a:p>
            <a:pPr marL="342900" indent="-342900" fontAlgn="base">
              <a:spcBef>
                <a:spcPct val="10000"/>
              </a:spcBef>
              <a:spcAft>
                <a:spcPct val="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Must be capable of handling the application of large block loads without stalling.</a:t>
            </a:r>
          </a:p>
          <a:p>
            <a:pPr marL="342900" indent="-342900" fontAlgn="base">
              <a:spcBef>
                <a:spcPct val="10000"/>
              </a:spcBef>
              <a:spcAft>
                <a:spcPct val="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Normally the generator will only be capable of starting against 60% of rated load so this may require oversizing the generator or applying a load sequencing programme.</a:t>
            </a:r>
          </a:p>
          <a:p>
            <a:pPr marL="342900" indent="-342900" fontAlgn="base">
              <a:spcBef>
                <a:spcPct val="10000"/>
              </a:spcBef>
              <a:spcAft>
                <a:spcPct val="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Automatic starting from loss of normal supplies.</a:t>
            </a:r>
          </a:p>
          <a:p>
            <a:pPr marL="342900" indent="-342900" fontAlgn="base">
              <a:spcBef>
                <a:spcPct val="10000"/>
              </a:spcBef>
              <a:spcAft>
                <a:spcPct val="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Manual starting and stopping for test purposes by site personnel.</a:t>
            </a:r>
          </a:p>
          <a:p>
            <a:pPr marL="342900" indent="-342900" fontAlgn="base">
              <a:spcBef>
                <a:spcPct val="10000"/>
              </a:spcBef>
              <a:spcAft>
                <a:spcPct val="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Protected against overspeed.</a:t>
            </a:r>
          </a:p>
          <a:p>
            <a:pPr marL="342900" indent="-342900" fontAlgn="base">
              <a:spcBef>
                <a:spcPct val="10000"/>
              </a:spcBef>
              <a:spcAft>
                <a:spcPct val="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Fitted with a “day-tank” and may have additional fuel tanks for longer running if required.</a:t>
            </a:r>
          </a:p>
          <a:p>
            <a:pPr marL="342900" indent="-342900" fontAlgn="base">
              <a:spcBef>
                <a:spcPct val="10000"/>
              </a:spcBef>
              <a:spcAft>
                <a:spcPct val="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Suitable for ambient conditions (typically -10degC for indoor and -25degC for outdoor). </a:t>
            </a:r>
          </a:p>
          <a:p>
            <a:pPr marL="342900" indent="-342900" fontAlgn="base">
              <a:spcBef>
                <a:spcPct val="10000"/>
              </a:spcBef>
              <a:spcAft>
                <a:spcPct val="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Provisions to be made to prevent freezing of the fuel and the coolant.</a:t>
            </a:r>
          </a:p>
          <a:p>
            <a:pPr marL="342900" indent="-342900" fontAlgn="base">
              <a:spcBef>
                <a:spcPct val="10000"/>
              </a:spcBef>
              <a:spcAft>
                <a:spcPct val="0"/>
              </a:spcAft>
              <a:buFont typeface="Arial" panose="020B0604020202020204" pitchFamily="34" charset="0"/>
              <a:buChar char="•"/>
            </a:pPr>
            <a:endParaRPr lang="en-GB" altLang="en-US" sz="2000" dirty="0">
              <a:latin typeface="Calibri" panose="020F0502020204030204" pitchFamily="34" charset="0"/>
              <a:cs typeface="Calibri" panose="020F0502020204030204" pitchFamily="34" charset="0"/>
            </a:endParaRPr>
          </a:p>
          <a:p>
            <a:pPr marL="342900"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21</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460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76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6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6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6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176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176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69633" y="806660"/>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LVAC System</a:t>
            </a:r>
            <a:endParaRPr lang="en-GB" altLang="en-US" sz="2000" dirty="0">
              <a:latin typeface="Calibri" panose="020F0502020204030204" pitchFamily="34" charset="0"/>
              <a:cs typeface="Calibri" panose="020F0502020204030204" pitchFamily="34" charset="0"/>
            </a:endParaRPr>
          </a:p>
          <a:p>
            <a:pPr marL="342900"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22</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70E8995D-5607-4A8F-8345-013AFC226B1C}"/>
              </a:ext>
            </a:extLst>
          </p:cNvPr>
          <p:cNvSpPr>
            <a:spLocks noChangeArrowheads="1"/>
          </p:cNvSpPr>
          <p:nvPr/>
        </p:nvSpPr>
        <p:spPr bwMode="auto">
          <a:xfrm>
            <a:off x="542425" y="1291555"/>
            <a:ext cx="11365555" cy="2399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114300" lvl="1" indent="0" fontAlgn="base">
              <a:spcBef>
                <a:spcPts val="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Example: Emergency Station Service AC Supply from diesel generator in the USA</a:t>
            </a:r>
          </a:p>
          <a:p>
            <a:pPr marL="114300" lvl="1" indent="0" fontAlgn="base">
              <a:spcBef>
                <a:spcPts val="0"/>
              </a:spcBef>
              <a:spcAft>
                <a:spcPct val="0"/>
              </a:spcAft>
              <a:buFontTx/>
              <a:buNone/>
            </a:pPr>
            <a:endParaRPr lang="en-US" altLang="en-US" sz="800" dirty="0">
              <a:solidFill>
                <a:srgbClr val="000000"/>
              </a:solidFill>
              <a:latin typeface="Calibri" panose="020F0502020204030204" pitchFamily="34" charset="0"/>
              <a:cs typeface="Calibri" panose="020F0502020204030204" pitchFamily="34" charset="0"/>
            </a:endParaRPr>
          </a:p>
          <a:p>
            <a:pPr marL="548640" lvl="1" indent="-274320" fontAlgn="base">
              <a:spcBef>
                <a:spcPts val="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Outdoor 1,000 gallon (3785litre) above-ground diesel fuel main tank and indoor 300 gallon (1135litre) day tank</a:t>
            </a:r>
          </a:p>
          <a:p>
            <a:pPr marL="548640" lvl="1" indent="-274320" fontAlgn="base">
              <a:spcBef>
                <a:spcPts val="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Enclosed 600 hp (447kW) engine with 500 kVA 208 V generator</a:t>
            </a:r>
          </a:p>
          <a:p>
            <a:pPr marL="548640" lvl="1" indent="-274320" fontAlgn="base">
              <a:spcBef>
                <a:spcPts val="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Automatic transfer switch to connect stand-by power supply during loss of main supply </a:t>
            </a:r>
            <a:br>
              <a:rPr lang="en-US" altLang="en-US" sz="2000" dirty="0">
                <a:solidFill>
                  <a:srgbClr val="000000"/>
                </a:solidFill>
                <a:latin typeface="Calibri" panose="020F0502020204030204" pitchFamily="34" charset="0"/>
                <a:cs typeface="Calibri" panose="020F0502020204030204" pitchFamily="34" charset="0"/>
              </a:rPr>
            </a:br>
            <a:r>
              <a:rPr lang="en-US" altLang="en-US" sz="2000" i="1" dirty="0">
                <a:solidFill>
                  <a:srgbClr val="000000"/>
                </a:solidFill>
                <a:latin typeface="Calibri" panose="020F0502020204030204" pitchFamily="34" charset="0"/>
                <a:cs typeface="Calibri" panose="020F0502020204030204" pitchFamily="34" charset="0"/>
              </a:rPr>
              <a:t>(not visible in photos)</a:t>
            </a:r>
            <a:r>
              <a:rPr lang="en-US" altLang="en-US" sz="2000" dirty="0">
                <a:solidFill>
                  <a:srgbClr val="000000"/>
                </a:solidFill>
                <a:latin typeface="Calibri" panose="020F0502020204030204" pitchFamily="34" charset="0"/>
                <a:cs typeface="Calibri" panose="020F0502020204030204" pitchFamily="34" charset="0"/>
              </a:rPr>
              <a:t> </a:t>
            </a:r>
          </a:p>
          <a:p>
            <a:pPr marL="548640" lvl="1" indent="-274320" fontAlgn="base">
              <a:spcBef>
                <a:spcPts val="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Used for stand-by power supply for 500-138 kV EHV substation in the event of loss of main supply</a:t>
            </a:r>
          </a:p>
        </p:txBody>
      </p:sp>
      <p:pic>
        <p:nvPicPr>
          <p:cNvPr id="6" name="Picture 5" descr="Emerg Gen Bldg Left">
            <a:extLst>
              <a:ext uri="{FF2B5EF4-FFF2-40B4-BE49-F238E27FC236}">
                <a16:creationId xmlns:a16="http://schemas.microsoft.com/office/drawing/2014/main" id="{63C86AF8-7E6F-4996-B0D6-1775AF9183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4347" b="4347"/>
          <a:stretch>
            <a:fillRect/>
          </a:stretch>
        </p:blipFill>
        <p:spPr bwMode="auto">
          <a:xfrm>
            <a:off x="1662545" y="3740721"/>
            <a:ext cx="4307460" cy="2887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genset">
            <a:extLst>
              <a:ext uri="{FF2B5EF4-FFF2-40B4-BE49-F238E27FC236}">
                <a16:creationId xmlns:a16="http://schemas.microsoft.com/office/drawing/2014/main" id="{9103F583-A9E2-4999-8B6B-3E4D81AFDE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3334"/>
          <a:stretch>
            <a:fillRect/>
          </a:stretch>
        </p:blipFill>
        <p:spPr bwMode="auto">
          <a:xfrm>
            <a:off x="7065818" y="3701602"/>
            <a:ext cx="4127651" cy="289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910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186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Battery and DC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Basic DC System explanation</a:t>
            </a:r>
          </a:p>
          <a:p>
            <a:pPr fontAlgn="base">
              <a:spcBef>
                <a:spcPct val="10000"/>
              </a:spcBef>
              <a:spcAft>
                <a:spcPts val="1200"/>
              </a:spcAft>
              <a:buNone/>
            </a:pPr>
            <a:r>
              <a:rPr lang="en-US" altLang="en-US" sz="2400" dirty="0">
                <a:solidFill>
                  <a:srgbClr val="000000"/>
                </a:solidFill>
                <a:latin typeface="Calibri" panose="020F0502020204030204" pitchFamily="34" charset="0"/>
                <a:cs typeface="Calibri" panose="020F0502020204030204" pitchFamily="34" charset="0"/>
              </a:rPr>
              <a:t>The DC system provides a secure supply </a:t>
            </a:r>
            <a:r>
              <a:rPr lang="en-GB" altLang="en-US" sz="2400" dirty="0">
                <a:latin typeface="Calibri" panose="020F0502020204030204" pitchFamily="34" charset="0"/>
                <a:cs typeface="Calibri" panose="020F0502020204030204" pitchFamily="34" charset="0"/>
              </a:rPr>
              <a:t>for the control, protection, monitoring, metering and communications for the plant. </a:t>
            </a:r>
            <a:r>
              <a:rPr lang="en-US" altLang="en-US" sz="2400" dirty="0">
                <a:solidFill>
                  <a:srgbClr val="000000"/>
                </a:solidFill>
                <a:latin typeface="Calibri" panose="020F0502020204030204" pitchFamily="34" charset="0"/>
                <a:cs typeface="Calibri" panose="020F0502020204030204" pitchFamily="34" charset="0"/>
              </a:rPr>
              <a:t>The DC system consists of:-</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23</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D888E82-77F7-4E26-8097-8742A0FB0A76}"/>
              </a:ext>
            </a:extLst>
          </p:cNvPr>
          <p:cNvSpPr txBox="1"/>
          <p:nvPr/>
        </p:nvSpPr>
        <p:spPr>
          <a:xfrm>
            <a:off x="797342" y="3318224"/>
            <a:ext cx="5674290" cy="2677656"/>
          </a:xfrm>
          <a:prstGeom prst="rect">
            <a:avLst/>
          </a:prstGeom>
          <a:noFill/>
        </p:spPr>
        <p:txBody>
          <a:bodyPr wrap="square" rtlCol="0">
            <a:spAutoFit/>
          </a:bodyPr>
          <a:lstStyle/>
          <a:p>
            <a:pPr marL="342900" indent="-342900" fontAlgn="base">
              <a:spcBef>
                <a:spcPts val="0"/>
              </a:spcBef>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A battery charger.</a:t>
            </a:r>
          </a:p>
          <a:p>
            <a:pPr fontAlgn="base">
              <a:spcBef>
                <a:spcPts val="0"/>
              </a:spcBef>
              <a:spcAft>
                <a:spcPts val="1200"/>
              </a:spcAft>
              <a:buNone/>
            </a:pPr>
            <a:r>
              <a:rPr lang="en-US" altLang="en-US" sz="2000" dirty="0">
                <a:solidFill>
                  <a:srgbClr val="000000"/>
                </a:solidFill>
                <a:latin typeface="Calibri" panose="020F0502020204030204" pitchFamily="34" charset="0"/>
                <a:cs typeface="Calibri" panose="020F0502020204030204" pitchFamily="34" charset="0"/>
              </a:rPr>
              <a:t>The battery charger is fed from the LVAC supply. It rectifies this to DC which is filtered to remove AC ripple. The output is used to feed the normal continuous DC loads. It also trickle charges the battery during normal operation or can boost charge the battery if required.</a:t>
            </a:r>
          </a:p>
          <a:p>
            <a:endParaRPr lang="en-GB" dirty="0"/>
          </a:p>
        </p:txBody>
      </p:sp>
      <p:pic>
        <p:nvPicPr>
          <p:cNvPr id="3" name="Picture 5" descr="2004_0114Image0023">
            <a:extLst>
              <a:ext uri="{FF2B5EF4-FFF2-40B4-BE49-F238E27FC236}">
                <a16:creationId xmlns:a16="http://schemas.microsoft.com/office/drawing/2014/main" id="{057F0C44-0A52-461D-AA6C-8A166899E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2579" y="3318224"/>
            <a:ext cx="3749789" cy="300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66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115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Battery and DC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Basic DC System explanation</a:t>
            </a:r>
          </a:p>
          <a:p>
            <a:pPr fontAlgn="base">
              <a:spcBef>
                <a:spcPts val="0"/>
              </a:spcBef>
              <a:buNone/>
            </a:pPr>
            <a:endParaRPr lang="en-US" altLang="en-US" sz="20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24</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4764D6B-5C9D-4B43-89DA-75F79FA77BC5}"/>
              </a:ext>
            </a:extLst>
          </p:cNvPr>
          <p:cNvSpPr txBox="1"/>
          <p:nvPr/>
        </p:nvSpPr>
        <p:spPr>
          <a:xfrm>
            <a:off x="797342" y="2236415"/>
            <a:ext cx="5356964" cy="1754326"/>
          </a:xfrm>
          <a:prstGeom prst="rect">
            <a:avLst/>
          </a:prstGeom>
          <a:noFill/>
        </p:spPr>
        <p:txBody>
          <a:bodyPr wrap="square" rtlCol="0">
            <a:spAutoFit/>
          </a:bodyPr>
          <a:lstStyle/>
          <a:p>
            <a:pPr marL="342900" indent="-342900" fontAlgn="base">
              <a:spcBef>
                <a:spcPts val="0"/>
              </a:spcBef>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A battery. </a:t>
            </a:r>
          </a:p>
          <a:p>
            <a:pPr fontAlgn="base">
              <a:spcBef>
                <a:spcPts val="0"/>
              </a:spcBef>
              <a:spcAft>
                <a:spcPts val="1200"/>
              </a:spcAft>
              <a:buNone/>
            </a:pPr>
            <a:r>
              <a:rPr lang="en-US" altLang="en-US" sz="2000" dirty="0">
                <a:solidFill>
                  <a:srgbClr val="000000"/>
                </a:solidFill>
                <a:latin typeface="Calibri" panose="020F0502020204030204" pitchFamily="34" charset="0"/>
                <a:cs typeface="Calibri" panose="020F0502020204030204" pitchFamily="34" charset="0"/>
              </a:rPr>
              <a:t>The battery provides peaking capability as well as being the back up in the event of loss of AC supply to, or failure of, the charger.</a:t>
            </a:r>
          </a:p>
          <a:p>
            <a:endParaRPr lang="en-GB" dirty="0"/>
          </a:p>
        </p:txBody>
      </p:sp>
      <p:pic>
        <p:nvPicPr>
          <p:cNvPr id="3" name="Picture 6" descr="Tdworld Com Sites Tdworld com Files Uploads 2015 06 Cdleadcalcium155ah">
            <a:extLst>
              <a:ext uri="{FF2B5EF4-FFF2-40B4-BE49-F238E27FC236}">
                <a16:creationId xmlns:a16="http://schemas.microsoft.com/office/drawing/2014/main" id="{2D6116B0-D38D-4CC3-B2ED-C846B025B9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0874" y="1670068"/>
            <a:ext cx="3495726" cy="196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119C614-4CC3-4EF4-9825-E6125B381323}"/>
              </a:ext>
            </a:extLst>
          </p:cNvPr>
          <p:cNvSpPr txBox="1"/>
          <p:nvPr/>
        </p:nvSpPr>
        <p:spPr>
          <a:xfrm>
            <a:off x="797342" y="3846173"/>
            <a:ext cx="5202625" cy="2215991"/>
          </a:xfrm>
          <a:prstGeom prst="rect">
            <a:avLst/>
          </a:prstGeom>
          <a:noFill/>
        </p:spPr>
        <p:txBody>
          <a:bodyPr wrap="square" rtlCol="0">
            <a:spAutoFit/>
          </a:bodyPr>
          <a:lstStyle/>
          <a:p>
            <a:pPr marL="342900" indent="-342900" fontAlgn="base">
              <a:spcBef>
                <a:spcPts val="0"/>
              </a:spcBef>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A DC Distribution board.</a:t>
            </a:r>
          </a:p>
          <a:p>
            <a:pPr fontAlgn="base">
              <a:spcBef>
                <a:spcPts val="0"/>
              </a:spcBef>
              <a:buNone/>
            </a:pPr>
            <a:r>
              <a:rPr lang="en-US" altLang="en-US" sz="2000" dirty="0">
                <a:solidFill>
                  <a:srgbClr val="000000"/>
                </a:solidFill>
                <a:latin typeface="Calibri" panose="020F0502020204030204" pitchFamily="34" charset="0"/>
                <a:cs typeface="Calibri" panose="020F0502020204030204" pitchFamily="34" charset="0"/>
              </a:rPr>
              <a:t>The DC distribution board feeds all of the DC loads as well as receiving the inputs from the battery/charger combinations. It will normally have automation in the event of failure of an input.</a:t>
            </a:r>
          </a:p>
          <a:p>
            <a:endParaRPr lang="en-GB" dirty="0"/>
          </a:p>
        </p:txBody>
      </p:sp>
      <p:pic>
        <p:nvPicPr>
          <p:cNvPr id="7" name="Picture 4" descr="2004_0114Image0090">
            <a:extLst>
              <a:ext uri="{FF2B5EF4-FFF2-40B4-BE49-F238E27FC236}">
                <a16:creationId xmlns:a16="http://schemas.microsoft.com/office/drawing/2014/main" id="{B428683B-86CA-4073-94C2-7B36D98B5E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0874" y="4045972"/>
            <a:ext cx="3519615" cy="243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03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Battery and DC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Typical Battery Voltages</a:t>
            </a:r>
          </a:p>
          <a:p>
            <a:pPr marL="342900" indent="-342900" fontAlgn="base">
              <a:spcBef>
                <a:spcPct val="10000"/>
              </a:spcBef>
              <a:spcAft>
                <a:spcPct val="0"/>
              </a:spcAft>
            </a:pPr>
            <a:r>
              <a:rPr lang="en-US" altLang="en-US" sz="2400" dirty="0">
                <a:solidFill>
                  <a:srgbClr val="000000"/>
                </a:solidFill>
                <a:latin typeface="Calibri" panose="020F0502020204030204" pitchFamily="34" charset="0"/>
                <a:cs typeface="Calibri" panose="020F0502020204030204" pitchFamily="34" charset="0"/>
              </a:rPr>
              <a:t>Batteries used for communication purposes are typically 24V, 30V, 48V or 60V.</a:t>
            </a:r>
          </a:p>
          <a:p>
            <a:pPr marL="342900" indent="-342900" fontAlgn="base">
              <a:spcBef>
                <a:spcPct val="10000"/>
              </a:spcBef>
              <a:spcAft>
                <a:spcPct val="0"/>
              </a:spcAft>
            </a:pPr>
            <a:r>
              <a:rPr lang="en-US" altLang="en-US" sz="2400" dirty="0">
                <a:solidFill>
                  <a:srgbClr val="000000"/>
                </a:solidFill>
                <a:latin typeface="Calibri" panose="020F0502020204030204" pitchFamily="34" charset="0"/>
                <a:cs typeface="Calibri" panose="020F0502020204030204" pitchFamily="34" charset="0"/>
              </a:rPr>
              <a:t>Those used for protection and tripping are usually 110V, 125V or 220V.</a:t>
            </a:r>
          </a:p>
          <a:p>
            <a:pPr marL="342900" indent="-342900" fontAlgn="base">
              <a:spcBef>
                <a:spcPct val="10000"/>
              </a:spcBef>
              <a:spcAft>
                <a:spcPct val="0"/>
              </a:spcAft>
            </a:pPr>
            <a:r>
              <a:rPr lang="en-US" altLang="en-US" sz="2400" dirty="0">
                <a:solidFill>
                  <a:srgbClr val="000000"/>
                </a:solidFill>
                <a:latin typeface="Calibri" panose="020F0502020204030204" pitchFamily="34" charset="0"/>
                <a:cs typeface="Calibri" panose="020F0502020204030204" pitchFamily="34" charset="0"/>
              </a:rPr>
              <a:t>The cell voltages for lead acid cells are 2V and for Ni-Cd are 1.2V.</a:t>
            </a:r>
          </a:p>
          <a:p>
            <a:pPr marL="342900" indent="-342900" fontAlgn="base">
              <a:spcBef>
                <a:spcPct val="10000"/>
              </a:spcBef>
              <a:spcAft>
                <a:spcPct val="0"/>
              </a:spcAft>
            </a:pPr>
            <a:r>
              <a:rPr lang="en-US" altLang="en-US" sz="2400" dirty="0">
                <a:solidFill>
                  <a:srgbClr val="000000"/>
                </a:solidFill>
                <a:latin typeface="Calibri" panose="020F0502020204030204" pitchFamily="34" charset="0"/>
                <a:cs typeface="Calibri" panose="020F0502020204030204" pitchFamily="34" charset="0"/>
              </a:rPr>
              <a:t>Under normal operating conditions the battery will be in trickle charge condition so that the voltage of the DC system will be 10-12% higher than the battery voltage so that a 110V battery system may be normally operating at about 124V and this should not be confused with a 125V battery system.</a:t>
            </a:r>
          </a:p>
          <a:p>
            <a:pPr marL="342900" indent="-342900" fontAlgn="base">
              <a:spcBef>
                <a:spcPct val="10000"/>
              </a:spcBef>
              <a:spcAft>
                <a:spcPct val="0"/>
              </a:spcAft>
            </a:pPr>
            <a:r>
              <a:rPr lang="en-US" altLang="en-US" sz="2400" dirty="0">
                <a:solidFill>
                  <a:srgbClr val="000000"/>
                </a:solidFill>
                <a:latin typeface="Calibri" panose="020F0502020204030204" pitchFamily="34" charset="0"/>
                <a:cs typeface="Calibri" panose="020F0502020204030204" pitchFamily="34" charset="0"/>
              </a:rPr>
              <a:t>When the charger is switched off the DC voltage on the system will fall to the battery voltage so from 124V to 110V. </a:t>
            </a:r>
          </a:p>
          <a:p>
            <a:pPr marL="342900" indent="-342900" fontAlgn="base">
              <a:spcBef>
                <a:spcPct val="10000"/>
              </a:spcBef>
              <a:spcAft>
                <a:spcPct val="0"/>
              </a:spcAft>
            </a:pPr>
            <a:r>
              <a:rPr lang="en-US" altLang="en-US" sz="2400" dirty="0">
                <a:solidFill>
                  <a:srgbClr val="000000"/>
                </a:solidFill>
                <a:latin typeface="Calibri" panose="020F0502020204030204" pitchFamily="34" charset="0"/>
                <a:cs typeface="Calibri" panose="020F0502020204030204" pitchFamily="34" charset="0"/>
              </a:rPr>
              <a:t>As the battery discharges into the load the battery voltage will decrease until at the end of the standby period it will be down to the defined minimum voltage.</a:t>
            </a: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25</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317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Battery and DC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How to determine the standby period for batteries</a:t>
            </a:r>
          </a:p>
          <a:p>
            <a:pPr marL="342900" indent="-342900" fontAlgn="base">
              <a:spcBef>
                <a:spcPts val="0"/>
              </a:spcBef>
              <a:spcAft>
                <a:spcPts val="6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The battery only needs to deliver power when the LVAC supply is lost. The longer that the battery needs to supply the DC system the larger and more expensive the battery.</a:t>
            </a:r>
          </a:p>
          <a:p>
            <a:pPr marL="342900" indent="-342900" fontAlgn="base">
              <a:spcBef>
                <a:spcPts val="0"/>
              </a:spcBef>
              <a:spcAft>
                <a:spcPts val="6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Upon loss of the permanent LVAC supply a standby generator will probably have automatically started to restore the supply. The operators will have become aware of problems arising with the supplies at the substation. If the diesel generator has not cut in or has run out of fuel then the LVAC supply will be lost and it will become necessary to have the DC system fed from the battery.</a:t>
            </a:r>
          </a:p>
          <a:p>
            <a:pPr marL="342900" indent="-342900" fontAlgn="base">
              <a:spcBef>
                <a:spcPts val="0"/>
              </a:spcBef>
              <a:spcAft>
                <a:spcPts val="6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The battery must be able to supply the DC system for long enough for the repair team to get to the substation and rectify the supplies problem.</a:t>
            </a:r>
          </a:p>
          <a:p>
            <a:pPr marL="342900" indent="-342900" fontAlgn="base">
              <a:spcBef>
                <a:spcPts val="0"/>
              </a:spcBef>
              <a:spcAft>
                <a:spcPts val="6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This time will depend upon the location of the substation relative to the maintenance teams.</a:t>
            </a:r>
          </a:p>
          <a:p>
            <a:pPr marL="342900" indent="-342900" fontAlgn="base">
              <a:spcBef>
                <a:spcPts val="0"/>
              </a:spcBef>
              <a:spcAft>
                <a:spcPts val="6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For reasonably densely populated countries or areas a time of about six hours is often sufficient.</a:t>
            </a:r>
          </a:p>
          <a:p>
            <a:pPr marL="342900" indent="-342900" fontAlgn="base">
              <a:spcBef>
                <a:spcPts val="0"/>
              </a:spcBef>
              <a:spcAft>
                <a:spcPts val="6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For very remote areas, or possibly offshore, longer standby periods may be required.</a:t>
            </a:r>
          </a:p>
          <a:p>
            <a:pPr marL="342900" indent="-342900" fontAlgn="base">
              <a:spcBef>
                <a:spcPts val="0"/>
              </a:spcBef>
              <a:spcAft>
                <a:spcPts val="600"/>
              </a:spcAft>
              <a:buFont typeface="Arial" panose="020B0604020202020204" pitchFamily="34" charset="0"/>
              <a:buChar char="•"/>
            </a:pPr>
            <a:endParaRPr lang="en-US" altLang="en-US" sz="2000" dirty="0">
              <a:solidFill>
                <a:srgbClr val="000000"/>
              </a:solidFill>
              <a:latin typeface="Calibri" panose="020F0502020204030204" pitchFamily="34" charset="0"/>
              <a:cs typeface="Calibri" panose="020F0502020204030204" pitchFamily="34" charset="0"/>
            </a:endParaRPr>
          </a:p>
          <a:p>
            <a:pPr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fontAlgn="base">
              <a:spcBef>
                <a:spcPct val="10000"/>
              </a:spcBef>
              <a:spcAft>
                <a:spcPct val="0"/>
              </a:spcAft>
              <a:buFontTx/>
              <a:buNone/>
            </a:pPr>
            <a:endParaRPr lang="en-US" altLang="en-US" sz="2400" dirty="0">
              <a:solidFill>
                <a:srgbClr val="000000"/>
              </a:solidFill>
              <a:latin typeface="Calibri" panose="020F0502020204030204" pitchFamily="34" charset="0"/>
              <a:cs typeface="Calibri" panose="020F0502020204030204" pitchFamily="34" charset="0"/>
            </a:endParaRP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26</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163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76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Battery and DC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Types of Battery</a:t>
            </a: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27</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7CA5771-E801-44E4-B3F0-A41C6F2CE96B}"/>
              </a:ext>
            </a:extLst>
          </p:cNvPr>
          <p:cNvSpPr txBox="1"/>
          <p:nvPr/>
        </p:nvSpPr>
        <p:spPr>
          <a:xfrm>
            <a:off x="797342" y="2154477"/>
            <a:ext cx="3754303" cy="5324535"/>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The most common types of battery used in substations are lead acid and nickel cadmium.</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A comparison of the features of both is shown in the adjacent table.</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Lead acid are initially cheaper, shorter life, need more maintenance and are not suitable for use in very high or very low temperatures.</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Lead acid are also less reliable because of sudden catastrophic failure.</a:t>
            </a:r>
          </a:p>
          <a:p>
            <a:pPr marL="342900" indent="-3429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956E895-292F-4129-A661-C12533E069A5}"/>
              </a:ext>
            </a:extLst>
          </p:cNvPr>
          <p:cNvSpPr txBox="1"/>
          <p:nvPr/>
        </p:nvSpPr>
        <p:spPr>
          <a:xfrm>
            <a:off x="4793673" y="6245225"/>
            <a:ext cx="6404414" cy="369332"/>
          </a:xfrm>
          <a:prstGeom prst="rect">
            <a:avLst/>
          </a:prstGeom>
          <a:noFill/>
        </p:spPr>
        <p:txBody>
          <a:bodyPr wrap="square" rtlCol="0">
            <a:spAutoFit/>
          </a:bodyPr>
          <a:lstStyle/>
          <a:p>
            <a:r>
              <a:rPr lang="en-GB" dirty="0"/>
              <a:t>* </a:t>
            </a:r>
            <a:r>
              <a:rPr lang="en-GB" dirty="0">
                <a:latin typeface="Calibri" panose="020F0502020204030204" pitchFamily="34" charset="0"/>
                <a:cs typeface="Calibri" panose="020F0502020204030204" pitchFamily="34" charset="0"/>
              </a:rPr>
              <a:t>VRLA – valve regulated lead acid</a:t>
            </a:r>
          </a:p>
        </p:txBody>
      </p:sp>
      <p:pic>
        <p:nvPicPr>
          <p:cNvPr id="4" name="Picture 3">
            <a:extLst>
              <a:ext uri="{FF2B5EF4-FFF2-40B4-BE49-F238E27FC236}">
                <a16:creationId xmlns:a16="http://schemas.microsoft.com/office/drawing/2014/main" id="{4C477DC7-E944-CCCC-4B63-00639C779B30}"/>
              </a:ext>
            </a:extLst>
          </p:cNvPr>
          <p:cNvPicPr>
            <a:picLocks noChangeAspect="1"/>
          </p:cNvPicPr>
          <p:nvPr/>
        </p:nvPicPr>
        <p:blipFill>
          <a:blip r:embed="rId3"/>
          <a:stretch>
            <a:fillRect/>
          </a:stretch>
        </p:blipFill>
        <p:spPr>
          <a:xfrm>
            <a:off x="4793673" y="1394857"/>
            <a:ext cx="7115175" cy="4743450"/>
          </a:xfrm>
          <a:prstGeom prst="rect">
            <a:avLst/>
          </a:prstGeom>
        </p:spPr>
      </p:pic>
    </p:spTree>
    <p:extLst>
      <p:ext uri="{BB962C8B-B14F-4D97-AF65-F5344CB8AC3E}">
        <p14:creationId xmlns:p14="http://schemas.microsoft.com/office/powerpoint/2010/main" val="376991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Battery and DC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Battery Specification Considerations</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The following parameters are important to obtain the correct battery:-</a:t>
            </a:r>
          </a:p>
          <a:p>
            <a:pPr marL="342900"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The voltage of the battery.</a:t>
            </a:r>
          </a:p>
          <a:p>
            <a:pPr marL="342900"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Type of battery lead acid or Ni-Cd.</a:t>
            </a:r>
          </a:p>
          <a:p>
            <a:pPr marL="342900"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The ambient temperature.</a:t>
            </a:r>
          </a:p>
          <a:p>
            <a:pPr marL="342900"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The length of the standby period and the voltage at the end of the standby period.</a:t>
            </a:r>
          </a:p>
          <a:p>
            <a:pPr marL="342900"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Normally the capacity of the battery is defined in Ah.</a:t>
            </a:r>
          </a:p>
          <a:p>
            <a:pPr marL="342900"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This capacity is usually associated with a defined discharge current so say 240Ah with discharge current of 40A. This means that the battery will discharge to the defined voltage in 6 hours. If the battery discharges at a different current then the capacity in Ah will be different.</a:t>
            </a:r>
          </a:p>
          <a:p>
            <a:pPr marL="342900"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In substations there is usually a low standing current on the battery and a number of much higher currents for a short time, such as starting and running current of motors and trip currents of CBs under bus zone trip conditions.</a:t>
            </a:r>
          </a:p>
          <a:p>
            <a:pPr marL="342900"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For this reason it is strongly recommended that the battery supplier is supplied with a load profile graph.</a:t>
            </a:r>
          </a:p>
          <a:p>
            <a:pPr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342900"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342900"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28</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020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76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6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Battery and DC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Example of Load profile</a:t>
            </a: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29</a:t>
            </a:fld>
            <a:endParaRPr lang="en-US" altLang="en-US" dirty="0">
              <a:solidFill>
                <a:srgbClr val="000000"/>
              </a:solidFill>
              <a:latin typeface="Calibri" panose="020F0502020204030204" pitchFamily="34" charset="0"/>
              <a:cs typeface="Calibri" panose="020F0502020204030204" pitchFamily="34" charset="0"/>
            </a:endParaRPr>
          </a:p>
        </p:txBody>
      </p:sp>
      <p:graphicFrame>
        <p:nvGraphicFramePr>
          <p:cNvPr id="5" name="Object 3">
            <a:extLst>
              <a:ext uri="{FF2B5EF4-FFF2-40B4-BE49-F238E27FC236}">
                <a16:creationId xmlns:a16="http://schemas.microsoft.com/office/drawing/2014/main" id="{65C3F615-2DE9-468F-A7A0-203A8BADC67A}"/>
              </a:ext>
            </a:extLst>
          </p:cNvPr>
          <p:cNvGraphicFramePr>
            <a:graphicFrameLocks noGrp="1" noChangeAspect="1"/>
          </p:cNvGraphicFramePr>
          <p:nvPr>
            <p:ph idx="1"/>
            <p:extLst>
              <p:ext uri="{D42A27DB-BD31-4B8C-83A1-F6EECF244321}">
                <p14:modId xmlns:p14="http://schemas.microsoft.com/office/powerpoint/2010/main" val="1584251452"/>
              </p:ext>
            </p:extLst>
          </p:nvPr>
        </p:nvGraphicFramePr>
        <p:xfrm>
          <a:off x="1513758" y="2095500"/>
          <a:ext cx="8347075" cy="4625975"/>
        </p:xfrm>
        <a:graphic>
          <a:graphicData uri="http://schemas.openxmlformats.org/presentationml/2006/ole">
            <mc:AlternateContent xmlns:mc="http://schemas.openxmlformats.org/markup-compatibility/2006">
              <mc:Choice xmlns:v="urn:schemas-microsoft-com:vml" Requires="v">
                <p:oleObj name="Visio" r:id="rId3" imgW="5231892" imgH="3141472" progId="Visio.Drawing.6">
                  <p:embed/>
                </p:oleObj>
              </mc:Choice>
              <mc:Fallback>
                <p:oleObj name="Visio" r:id="rId3" imgW="5231892" imgH="3141472" progId="Visio.Drawing.6">
                  <p:embed/>
                  <p:pic>
                    <p:nvPicPr>
                      <p:cNvPr id="2050" name="Object 3">
                        <a:extLst>
                          <a:ext uri="{FF2B5EF4-FFF2-40B4-BE49-F238E27FC236}">
                            <a16:creationId xmlns:a16="http://schemas.microsoft.com/office/drawing/2014/main" id="{858C885A-76F1-4DDC-BD99-9CD8891CB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758" y="2095500"/>
                        <a:ext cx="8347075"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2050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797342" y="1140043"/>
            <a:ext cx="10294728" cy="4690913"/>
          </a:xfrm>
        </p:spPr>
        <p:txBody>
          <a:bodyPr/>
          <a:lstStyle/>
          <a:p>
            <a:pPr marL="609600" indent="-609600">
              <a:spcBef>
                <a:spcPts val="200"/>
              </a:spcBef>
              <a:buNone/>
            </a:pPr>
            <a:r>
              <a:rPr lang="en-US" altLang="en-US" dirty="0">
                <a:solidFill>
                  <a:schemeClr val="accent3">
                    <a:lumMod val="75000"/>
                  </a:schemeClr>
                </a:solidFill>
              </a:rPr>
              <a:t>Module 2</a:t>
            </a:r>
          </a:p>
          <a:p>
            <a:pPr marL="609600" indent="-609600">
              <a:spcBef>
                <a:spcPts val="200"/>
              </a:spcBef>
              <a:buAutoNum type="arabicPeriod"/>
            </a:pPr>
            <a:r>
              <a:rPr lang="en-US" altLang="en-US" dirty="0">
                <a:solidFill>
                  <a:schemeClr val="accent3">
                    <a:lumMod val="75000"/>
                  </a:schemeClr>
                </a:solidFill>
              </a:rPr>
              <a:t>Manual and Automatic Control</a:t>
            </a:r>
          </a:p>
          <a:p>
            <a:pPr marL="609600" indent="-609600">
              <a:spcBef>
                <a:spcPts val="200"/>
              </a:spcBef>
              <a:buAutoNum type="arabicPeriod"/>
            </a:pPr>
            <a:r>
              <a:rPr lang="en-US" altLang="en-US" dirty="0">
                <a:solidFill>
                  <a:schemeClr val="accent3">
                    <a:lumMod val="75000"/>
                  </a:schemeClr>
                </a:solidFill>
              </a:rPr>
              <a:t>Communications</a:t>
            </a:r>
          </a:p>
          <a:p>
            <a:pPr marL="609600" indent="-609600">
              <a:spcBef>
                <a:spcPts val="200"/>
              </a:spcBef>
              <a:buAutoNum type="arabicPeriod"/>
            </a:pPr>
            <a:r>
              <a:rPr lang="en-US" altLang="en-US" dirty="0">
                <a:solidFill>
                  <a:schemeClr val="accent3">
                    <a:lumMod val="75000"/>
                  </a:schemeClr>
                </a:solidFill>
              </a:rPr>
              <a:t>Digital Equipment</a:t>
            </a:r>
          </a:p>
          <a:p>
            <a:pPr marL="609600" indent="-609600">
              <a:spcBef>
                <a:spcPts val="200"/>
              </a:spcBef>
              <a:buAutoNum type="arabicPeriod"/>
            </a:pPr>
            <a:r>
              <a:rPr lang="en-US" altLang="en-US" dirty="0">
                <a:solidFill>
                  <a:schemeClr val="accent3">
                    <a:lumMod val="75000"/>
                  </a:schemeClr>
                </a:solidFill>
              </a:rPr>
              <a:t>Physical Security</a:t>
            </a:r>
          </a:p>
          <a:p>
            <a:pPr marL="609600" indent="-609600">
              <a:spcBef>
                <a:spcPts val="200"/>
              </a:spcBef>
              <a:buAutoNum type="arabicPeriod"/>
            </a:pPr>
            <a:r>
              <a:rPr lang="en-US" altLang="en-US" dirty="0">
                <a:solidFill>
                  <a:schemeClr val="accent3">
                    <a:lumMod val="75000"/>
                  </a:schemeClr>
                </a:solidFill>
              </a:rPr>
              <a:t>Cyber Security</a:t>
            </a:r>
          </a:p>
        </p:txBody>
      </p:sp>
      <p:sp>
        <p:nvSpPr>
          <p:cNvPr id="9" name="Slide Number Placeholder 8"/>
          <p:cNvSpPr>
            <a:spLocks noGrp="1"/>
          </p:cNvSpPr>
          <p:nvPr>
            <p:ph type="sldNum" sz="quarter" idx="12"/>
          </p:nvPr>
        </p:nvSpPr>
        <p:spPr/>
        <p:txBody>
          <a:bodyPr/>
          <a:lstStyle/>
          <a:p>
            <a:fld id="{ED85DFA6-EE85-454F-A445-9998FE7865B2}" type="slidenum">
              <a:rPr lang="en-US" altLang="en-US" sz="1200" smtClean="0">
                <a:solidFill>
                  <a:srgbClr val="000000"/>
                </a:solidFill>
                <a:latin typeface="Calibri" panose="020F0502020204030204" pitchFamily="34" charset="0"/>
                <a:cs typeface="Calibri" panose="020F0502020204030204" pitchFamily="34" charset="0"/>
              </a:rPr>
              <a:pPr/>
              <a:t>3</a:t>
            </a:fld>
            <a:endParaRPr lang="en-US" altLang="en-US" sz="1200" dirty="0">
              <a:solidFill>
                <a:srgbClr val="000000"/>
              </a:solidFill>
              <a:latin typeface="Calibri" panose="020F0502020204030204" pitchFamily="34" charset="0"/>
              <a:cs typeface="Calibri" panose="020F0502020204030204" pitchFamily="34" charset="0"/>
            </a:endParaRPr>
          </a:p>
        </p:txBody>
      </p:sp>
      <p:sp>
        <p:nvSpPr>
          <p:cNvPr id="7" name="Rectangle 2"/>
          <p:cNvSpPr txBox="1">
            <a:spLocks noChangeArrowheads="1"/>
          </p:cNvSpPr>
          <p:nvPr/>
        </p:nvSpPr>
        <p:spPr bwMode="auto">
          <a:xfrm>
            <a:off x="609600" y="114300"/>
            <a:ext cx="10972800" cy="102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000" dirty="0">
                <a:solidFill>
                  <a:schemeClr val="tx1"/>
                </a:solidFill>
                <a:latin typeface="Calibri" panose="020F0502020204030204" pitchFamily="34" charset="0"/>
                <a:cs typeface="Calibri" panose="020F0502020204030204" pitchFamily="34" charset="0"/>
              </a:rPr>
              <a:t>Part 6 – Outline</a:t>
            </a:r>
          </a:p>
        </p:txBody>
      </p:sp>
    </p:spTree>
    <p:extLst>
      <p:ext uri="{BB962C8B-B14F-4D97-AF65-F5344CB8AC3E}">
        <p14:creationId xmlns:p14="http://schemas.microsoft.com/office/powerpoint/2010/main" val="3689926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123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Battery and DC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Battery Earthing Considerations</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30</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3" name="Picture 5">
            <a:extLst>
              <a:ext uri="{FF2B5EF4-FFF2-40B4-BE49-F238E27FC236}">
                <a16:creationId xmlns:a16="http://schemas.microsoft.com/office/drawing/2014/main" id="{6943813F-AD9C-449D-A7EA-2944EACA8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57699" y="1462542"/>
            <a:ext cx="3819724" cy="510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5956A21C-633A-4616-9A87-4BBD3D376FFC}"/>
              </a:ext>
            </a:extLst>
          </p:cNvPr>
          <p:cNvSpPr txBox="1"/>
          <p:nvPr/>
        </p:nvSpPr>
        <p:spPr>
          <a:xfrm>
            <a:off x="797343" y="2268341"/>
            <a:ext cx="5741244" cy="3767185"/>
          </a:xfrm>
          <a:prstGeom prst="rect">
            <a:avLst/>
          </a:prstGeom>
          <a:noFill/>
        </p:spPr>
        <p:txBody>
          <a:bodyPr wrap="square" rtlCol="0">
            <a:spAutoFit/>
          </a:bodyPr>
          <a:lstStyle/>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The battery systems will normally be fitted with a battery earth fault alarm.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For protection and control batteries these often use a </a:t>
            </a:r>
            <a:r>
              <a:rPr lang="en-US" altLang="en-US" sz="2400" dirty="0" err="1">
                <a:solidFill>
                  <a:srgbClr val="000000"/>
                </a:solidFill>
                <a:latin typeface="Calibri" panose="020F0502020204030204" pitchFamily="34" charset="0"/>
                <a:cs typeface="Calibri" panose="020F0502020204030204" pitchFamily="34" charset="0"/>
              </a:rPr>
              <a:t>centre</a:t>
            </a:r>
            <a:r>
              <a:rPr lang="en-US" altLang="en-US" sz="2400" dirty="0">
                <a:solidFill>
                  <a:srgbClr val="000000"/>
                </a:solidFill>
                <a:latin typeface="Calibri" panose="020F0502020204030204" pitchFamily="34" charset="0"/>
                <a:cs typeface="Calibri" panose="020F0502020204030204" pitchFamily="34" charset="0"/>
              </a:rPr>
              <a:t>-point earth system (see diagram).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If an earth fault occurs on either the positive or negative a current will flow through the 6 and 10 </a:t>
            </a:r>
            <a:r>
              <a:rPr lang="en-US" altLang="en-US" sz="2400" dirty="0" err="1">
                <a:solidFill>
                  <a:srgbClr val="000000"/>
                </a:solidFill>
                <a:latin typeface="Calibri" panose="020F0502020204030204" pitchFamily="34" charset="0"/>
                <a:cs typeface="Calibri" panose="020F0502020204030204" pitchFamily="34" charset="0"/>
              </a:rPr>
              <a:t>kOhm</a:t>
            </a:r>
            <a:r>
              <a:rPr lang="en-US" altLang="en-US" sz="2400" dirty="0">
                <a:solidFill>
                  <a:srgbClr val="000000"/>
                </a:solidFill>
                <a:latin typeface="Calibri" panose="020F0502020204030204" pitchFamily="34" charset="0"/>
                <a:cs typeface="Calibri" panose="020F0502020204030204" pitchFamily="34" charset="0"/>
              </a:rPr>
              <a:t> resistors and the detection relay will operate.</a:t>
            </a:r>
          </a:p>
          <a:p>
            <a:endParaRPr lang="en-GB" dirty="0"/>
          </a:p>
        </p:txBody>
      </p:sp>
    </p:spTree>
    <p:extLst>
      <p:ext uri="{BB962C8B-B14F-4D97-AF65-F5344CB8AC3E}">
        <p14:creationId xmlns:p14="http://schemas.microsoft.com/office/powerpoint/2010/main" val="1861512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113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Battery and DC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Battery Earthing Considerations</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31</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2" name="Picture 4">
            <a:extLst>
              <a:ext uri="{FF2B5EF4-FFF2-40B4-BE49-F238E27FC236}">
                <a16:creationId xmlns:a16="http://schemas.microsoft.com/office/drawing/2014/main" id="{368BD271-C42A-429A-8A86-A3236CF80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803035" y="829879"/>
            <a:ext cx="3412641" cy="441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a:extLst>
              <a:ext uri="{FF2B5EF4-FFF2-40B4-BE49-F238E27FC236}">
                <a16:creationId xmlns:a16="http://schemas.microsoft.com/office/drawing/2014/main" id="{211F3912-0FE8-4984-AD89-E5DC384BBA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3494" y="4523722"/>
            <a:ext cx="4275137"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4A177985-F6A6-42D9-9B34-1A2D5F42A4C1}"/>
              </a:ext>
            </a:extLst>
          </p:cNvPr>
          <p:cNvSpPr txBox="1"/>
          <p:nvPr/>
        </p:nvSpPr>
        <p:spPr>
          <a:xfrm>
            <a:off x="797342" y="2061686"/>
            <a:ext cx="6093912" cy="2308324"/>
          </a:xfrm>
          <a:prstGeom prst="rect">
            <a:avLst/>
          </a:prstGeom>
          <a:noFill/>
        </p:spPr>
        <p:txBody>
          <a:bodyPr wrap="square">
            <a:spAutoFit/>
          </a:bodyPr>
          <a:lstStyle/>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In the past negative biasing was used to reduce corrosion. In this system the positive terminal was biased typically 35 volts negative so that the negative terminal to earth was approximately 160V to earth when the charger is in service.</a:t>
            </a:r>
          </a:p>
        </p:txBody>
      </p:sp>
      <p:sp>
        <p:nvSpPr>
          <p:cNvPr id="7" name="TextBox 6">
            <a:extLst>
              <a:ext uri="{FF2B5EF4-FFF2-40B4-BE49-F238E27FC236}">
                <a16:creationId xmlns:a16="http://schemas.microsoft.com/office/drawing/2014/main" id="{5FA0EDA1-7A32-4E07-B4B3-2BECDE0EEB7D}"/>
              </a:ext>
            </a:extLst>
          </p:cNvPr>
          <p:cNvSpPr txBox="1"/>
          <p:nvPr/>
        </p:nvSpPr>
        <p:spPr>
          <a:xfrm>
            <a:off x="797342" y="4590790"/>
            <a:ext cx="6266152" cy="1569660"/>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For communications batteries these are usually earthed solidly on the positive terminal and the fuse is fitted to the negative rather than the positive.</a:t>
            </a:r>
          </a:p>
        </p:txBody>
      </p:sp>
    </p:spTree>
    <p:extLst>
      <p:ext uri="{BB962C8B-B14F-4D97-AF65-F5344CB8AC3E}">
        <p14:creationId xmlns:p14="http://schemas.microsoft.com/office/powerpoint/2010/main" val="304602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Battery and DC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Central or Distributed Batteries</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For substations at distribution voltages and also for GIS substations at all voltages it is quite usual that a </a:t>
            </a:r>
            <a:r>
              <a:rPr lang="en-US" altLang="en-US" sz="2400" dirty="0" err="1">
                <a:solidFill>
                  <a:srgbClr val="000000"/>
                </a:solidFill>
                <a:latin typeface="Calibri" panose="020F0502020204030204" pitchFamily="34" charset="0"/>
                <a:cs typeface="Calibri" panose="020F0502020204030204" pitchFamily="34" charset="0"/>
              </a:rPr>
              <a:t>centralised</a:t>
            </a:r>
            <a:r>
              <a:rPr lang="en-US" altLang="en-US" sz="2400" dirty="0">
                <a:solidFill>
                  <a:srgbClr val="000000"/>
                </a:solidFill>
                <a:latin typeface="Calibri" panose="020F0502020204030204" pitchFamily="34" charset="0"/>
                <a:cs typeface="Calibri" panose="020F0502020204030204" pitchFamily="34" charset="0"/>
              </a:rPr>
              <a:t> battery system will be used. </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However at higher voltages typically above 145kV the distances between bays within air insulated substations become very great.</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This causes a problem with voltage drop in the cabling from the centralized battery system to the remote bays in the substation which may mean that when operating on battery only there may not be sufficient voltage at the trip coils to operate them.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In this case distributed battery systems with batteries located in block houses adjacent to the bay may be employed using valve regulated lead acid (VRLA) sealed batteries.</a:t>
            </a: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32</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603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Battery and DC System</a:t>
            </a: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33</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5" name="Picture 3">
            <a:extLst>
              <a:ext uri="{FF2B5EF4-FFF2-40B4-BE49-F238E27FC236}">
                <a16:creationId xmlns:a16="http://schemas.microsoft.com/office/drawing/2014/main" id="{8CEDDE14-4CF5-484E-BAE0-EDF73980D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783" y="1939495"/>
            <a:ext cx="8231863" cy="476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76913CC1-B7A1-4D0C-A584-2B8ACB6C60EA}"/>
              </a:ext>
            </a:extLst>
          </p:cNvPr>
          <p:cNvSpPr txBox="1"/>
          <p:nvPr/>
        </p:nvSpPr>
        <p:spPr>
          <a:xfrm>
            <a:off x="2328972" y="1951650"/>
            <a:ext cx="5596759" cy="488731"/>
          </a:xfrm>
          <a:prstGeom prst="rect">
            <a:avLst/>
          </a:prstGeom>
          <a:solidFill>
            <a:schemeClr val="bg1"/>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7F6E9DC1-0879-4413-A484-179676C8C715}"/>
              </a:ext>
            </a:extLst>
          </p:cNvPr>
          <p:cNvSpPr txBox="1"/>
          <p:nvPr/>
        </p:nvSpPr>
        <p:spPr>
          <a:xfrm>
            <a:off x="797342" y="1600945"/>
            <a:ext cx="9173376" cy="461665"/>
          </a:xfrm>
          <a:prstGeom prst="rect">
            <a:avLst/>
          </a:prstGeom>
          <a:solidFill>
            <a:schemeClr val="bg1"/>
          </a:solidFill>
        </p:spPr>
        <p:txBody>
          <a:bodyPr wrap="square" rtlCol="0">
            <a:spAutoFit/>
          </a:bodyPr>
          <a:lstStyle/>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Duplicated Battery Systems - Central</a:t>
            </a:r>
          </a:p>
        </p:txBody>
      </p:sp>
      <p:sp>
        <p:nvSpPr>
          <p:cNvPr id="6" name="TextBox 5">
            <a:extLst>
              <a:ext uri="{FF2B5EF4-FFF2-40B4-BE49-F238E27FC236}">
                <a16:creationId xmlns:a16="http://schemas.microsoft.com/office/drawing/2014/main" id="{E498BC23-040E-4443-8818-0A29A9F04328}"/>
              </a:ext>
            </a:extLst>
          </p:cNvPr>
          <p:cNvSpPr txBox="1"/>
          <p:nvPr/>
        </p:nvSpPr>
        <p:spPr>
          <a:xfrm>
            <a:off x="784333" y="1951650"/>
            <a:ext cx="7953267" cy="461665"/>
          </a:xfrm>
          <a:prstGeom prst="rect">
            <a:avLst/>
          </a:prstGeom>
          <a:noFill/>
        </p:spPr>
        <p:txBody>
          <a:bodyPr wrap="none" rtlCol="0">
            <a:spAutoFit/>
          </a:bodyPr>
          <a:lstStyle/>
          <a:p>
            <a:r>
              <a:rPr lang="en-GB" sz="2400" dirty="0">
                <a:latin typeface="Calibri" panose="020F0502020204030204" pitchFamily="34" charset="0"/>
                <a:cs typeface="Calibri" panose="020F0502020204030204" pitchFamily="34" charset="0"/>
              </a:rPr>
              <a:t>The battery systems are normally duplicated as shown below:-</a:t>
            </a:r>
          </a:p>
        </p:txBody>
      </p:sp>
    </p:spTree>
    <p:extLst>
      <p:ext uri="{BB962C8B-B14F-4D97-AF65-F5344CB8AC3E}">
        <p14:creationId xmlns:p14="http://schemas.microsoft.com/office/powerpoint/2010/main" val="3047549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Battery and DC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Duplicated Battery Systems - Distributed</a:t>
            </a: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34</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5" name="Picture 3">
            <a:extLst>
              <a:ext uri="{FF2B5EF4-FFF2-40B4-BE49-F238E27FC236}">
                <a16:creationId xmlns:a16="http://schemas.microsoft.com/office/drawing/2014/main" id="{606B2F86-88D0-40F6-9E56-73C3B9F7A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776" y="2733227"/>
            <a:ext cx="6670645" cy="401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449D7BF5-11BE-42E6-9962-F179EC9496F4}"/>
              </a:ext>
            </a:extLst>
          </p:cNvPr>
          <p:cNvSpPr txBox="1"/>
          <p:nvPr/>
        </p:nvSpPr>
        <p:spPr>
          <a:xfrm>
            <a:off x="1064713" y="6483350"/>
            <a:ext cx="6789106" cy="369332"/>
          </a:xfrm>
          <a:prstGeom prst="rect">
            <a:avLst/>
          </a:prstGeom>
          <a:solidFill>
            <a:schemeClr val="bg1"/>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0C98A8DA-0D04-47BD-8B0F-F4E888F168E0}"/>
              </a:ext>
            </a:extLst>
          </p:cNvPr>
          <p:cNvSpPr txBox="1"/>
          <p:nvPr/>
        </p:nvSpPr>
        <p:spPr>
          <a:xfrm>
            <a:off x="788991" y="2016530"/>
            <a:ext cx="9273584" cy="830997"/>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When the batteries are distributed the duplicate systems are usually derived from two adjacent relay rooms</a:t>
            </a:r>
          </a:p>
        </p:txBody>
      </p:sp>
    </p:spTree>
    <p:extLst>
      <p:ext uri="{BB962C8B-B14F-4D97-AF65-F5344CB8AC3E}">
        <p14:creationId xmlns:p14="http://schemas.microsoft.com/office/powerpoint/2010/main" val="991466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Auxiliary Systems</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Battery and DC System</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DC Cabling</a:t>
            </a:r>
          </a:p>
          <a:p>
            <a:pPr>
              <a:buNone/>
            </a:pPr>
            <a:r>
              <a:rPr lang="en-GB" altLang="en-US" sz="2400" dirty="0">
                <a:latin typeface="Calibri" panose="020F0502020204030204" pitchFamily="34" charset="0"/>
                <a:cs typeface="Calibri" panose="020F0502020204030204" pitchFamily="34" charset="0"/>
              </a:rPr>
              <a:t>The size of the cable cores will to some extent be defined by the current which the wire has to carry. However usually either 1.5mm</a:t>
            </a:r>
            <a:r>
              <a:rPr lang="en-GB" altLang="en-US" sz="2400" baseline="30000" dirty="0">
                <a:latin typeface="Calibri" panose="020F0502020204030204" pitchFamily="34" charset="0"/>
                <a:cs typeface="Calibri" panose="020F0502020204030204" pitchFamily="34" charset="0"/>
              </a:rPr>
              <a:t>2  </a:t>
            </a:r>
            <a:r>
              <a:rPr lang="en-GB" altLang="en-US" sz="2400" dirty="0">
                <a:latin typeface="Calibri" panose="020F0502020204030204" pitchFamily="34" charset="0"/>
                <a:cs typeface="Calibri" panose="020F0502020204030204" pitchFamily="34" charset="0"/>
              </a:rPr>
              <a:t>or 2.5mm</a:t>
            </a:r>
            <a:r>
              <a:rPr lang="en-GB" altLang="en-US" sz="2400" baseline="30000" dirty="0">
                <a:latin typeface="Calibri" panose="020F0502020204030204" pitchFamily="34" charset="0"/>
                <a:cs typeface="Calibri" panose="020F0502020204030204" pitchFamily="34" charset="0"/>
              </a:rPr>
              <a:t>2  </a:t>
            </a:r>
            <a:r>
              <a:rPr lang="en-GB" altLang="en-US" sz="2400" dirty="0">
                <a:latin typeface="Calibri" panose="020F0502020204030204" pitchFamily="34" charset="0"/>
                <a:cs typeface="Calibri" panose="020F0502020204030204" pitchFamily="34" charset="0"/>
              </a:rPr>
              <a:t>will be sufficient.</a:t>
            </a:r>
            <a:endParaRPr lang="en-GB" altLang="en-US" sz="1600" dirty="0"/>
          </a:p>
          <a:p>
            <a:pPr>
              <a:buNone/>
            </a:pPr>
            <a:r>
              <a:rPr lang="en-GB" altLang="en-US" sz="2400" dirty="0">
                <a:latin typeface="Calibri" panose="020F0502020204030204" pitchFamily="34" charset="0"/>
                <a:cs typeface="Calibri" panose="020F0502020204030204" pitchFamily="34" charset="0"/>
              </a:rPr>
              <a:t>However, for some functions the size of the cable cores is decided not by the current carrying capacity but by the voltage drop within the circuit depending upon the total length of cabling involved.</a:t>
            </a:r>
            <a:endParaRPr lang="en-GB" altLang="en-US" sz="1600" dirty="0"/>
          </a:p>
          <a:p>
            <a:pPr>
              <a:buNone/>
            </a:pPr>
            <a:r>
              <a:rPr lang="en-GB" altLang="en-US" sz="2400" dirty="0">
                <a:latin typeface="Calibri" panose="020F0502020204030204" pitchFamily="34" charset="0"/>
                <a:cs typeface="Calibri" panose="020F0502020204030204" pitchFamily="34" charset="0"/>
              </a:rPr>
              <a:t>This is most usually encountered with regard to trip circuits where, under the condition that the DC system is operating on battery only, the voltage at the trip coil at the end of the standby period must be sufficient to operate the tripping. This condition is exacerbated by trip circuit supervision where the cabling loops from contact to contact to ensure that the whole of the trip circuit is supervised. This results in some very long cable lengths in the trip circuit often requiring cable cores of 25mm</a:t>
            </a:r>
            <a:r>
              <a:rPr lang="en-GB" altLang="en-US" sz="2400" baseline="30000" dirty="0">
                <a:latin typeface="Calibri" panose="020F0502020204030204" pitchFamily="34" charset="0"/>
                <a:cs typeface="Calibri" panose="020F0502020204030204" pitchFamily="34" charset="0"/>
              </a:rPr>
              <a:t>2 </a:t>
            </a:r>
            <a:r>
              <a:rPr lang="en-GB" altLang="en-US" sz="2400" dirty="0">
                <a:latin typeface="Calibri" panose="020F0502020204030204" pitchFamily="34" charset="0"/>
                <a:cs typeface="Calibri" panose="020F0502020204030204" pitchFamily="34" charset="0"/>
              </a:rPr>
              <a:t>or even larger to ensure adequate voltage at the trip coil.</a:t>
            </a:r>
          </a:p>
          <a:p>
            <a:pPr fontAlgn="base">
              <a:spcBef>
                <a:spcPct val="10000"/>
              </a:spcBef>
              <a:spcAft>
                <a:spcPct val="0"/>
              </a:spcAft>
              <a:buFontTx/>
              <a:buNone/>
            </a:pPr>
            <a:endParaRPr lang="en-US" altLang="en-US" sz="2400" dirty="0">
              <a:solidFill>
                <a:srgbClr val="000000"/>
              </a:solidFill>
              <a:latin typeface="Calibri" panose="020F0502020204030204" pitchFamily="34" charset="0"/>
              <a:cs typeface="Calibri" panose="020F0502020204030204" pitchFamily="34" charset="0"/>
            </a:endParaRP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35</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855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2000249" y="310486"/>
            <a:ext cx="8286750" cy="1447800"/>
          </a:xfrm>
        </p:spPr>
        <p:txBody>
          <a:bodyPr/>
          <a:lstStyle/>
          <a:p>
            <a:r>
              <a:rPr lang="en-US" altLang="en-US" sz="4000" dirty="0">
                <a:latin typeface="Calibri" panose="020F0502020204030204" pitchFamily="34" charset="0"/>
                <a:cs typeface="Calibri" panose="020F0502020204030204" pitchFamily="34" charset="0"/>
              </a:rPr>
              <a:t>First set of Questions </a:t>
            </a:r>
          </a:p>
        </p:txBody>
      </p:sp>
      <p:sp>
        <p:nvSpPr>
          <p:cNvPr id="2" name="Slide Number Placeholder 1">
            <a:extLst>
              <a:ext uri="{FF2B5EF4-FFF2-40B4-BE49-F238E27FC236}">
                <a16:creationId xmlns:a16="http://schemas.microsoft.com/office/drawing/2014/main" id="{3B900F17-EBA8-4378-AD00-89259C9E403C}"/>
              </a:ext>
            </a:extLst>
          </p:cNvPr>
          <p:cNvSpPr>
            <a:spLocks noGrp="1"/>
          </p:cNvSpPr>
          <p:nvPr>
            <p:ph type="sldNum" sz="quarter" idx="12"/>
          </p:nvPr>
        </p:nvSpPr>
        <p:spPr/>
        <p:txBody>
          <a:bodyPr/>
          <a:lstStyle/>
          <a:p>
            <a:fld id="{6F67E9FB-9D71-4787-B906-3E75B35EB071}" type="slidenum">
              <a:rPr lang="en-US" altLang="en-US" sz="1200" smtClean="0">
                <a:solidFill>
                  <a:srgbClr val="000000"/>
                </a:solidFill>
                <a:latin typeface="Calibri" panose="020F0502020204030204" pitchFamily="34" charset="0"/>
                <a:cs typeface="Calibri" panose="020F0502020204030204" pitchFamily="34" charset="0"/>
              </a:rPr>
              <a:pPr/>
              <a:t>36</a:t>
            </a:fld>
            <a:endParaRPr lang="en-US" altLang="en-US" sz="1200"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3AED36E-42EC-419A-B2D6-ED464D61DA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983" y="1304348"/>
            <a:ext cx="7222836" cy="5417127"/>
          </a:xfrm>
          <a:prstGeom prst="rect">
            <a:avLst/>
          </a:prstGeom>
        </p:spPr>
      </p:pic>
    </p:spTree>
    <p:extLst>
      <p:ext uri="{BB962C8B-B14F-4D97-AF65-F5344CB8AC3E}">
        <p14:creationId xmlns:p14="http://schemas.microsoft.com/office/powerpoint/2010/main" val="2212948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Role of Protection</a:t>
            </a:r>
          </a:p>
          <a:p>
            <a:pPr fontAlgn="base">
              <a:spcBef>
                <a:spcPct val="10000"/>
              </a:spcBef>
              <a:spcAft>
                <a:spcPts val="1200"/>
              </a:spcAft>
              <a:buFontTx/>
              <a:buNone/>
            </a:pPr>
            <a:r>
              <a:rPr lang="en-US" altLang="en-US" sz="2400" dirty="0">
                <a:solidFill>
                  <a:srgbClr val="000000"/>
                </a:solidFill>
                <a:latin typeface="Calibri" panose="020F0502020204030204" pitchFamily="34" charset="0"/>
                <a:cs typeface="Calibri" panose="020F0502020204030204" pitchFamily="34" charset="0"/>
              </a:rPr>
              <a:t>Protection is like an insurance policy. It cannot prevent faults from happening but is there to deal with the consequences of the fault by minimizing damage to the equipment and disruption to the power network.</a:t>
            </a:r>
          </a:p>
          <a:p>
            <a:pPr fontAlgn="base">
              <a:spcBef>
                <a:spcPct val="10000"/>
              </a:spcBef>
              <a:spcAft>
                <a:spcPts val="1200"/>
              </a:spcAft>
              <a:buFontTx/>
              <a:buNone/>
            </a:pPr>
            <a:r>
              <a:rPr lang="en-US" altLang="en-US" sz="2400" dirty="0">
                <a:solidFill>
                  <a:srgbClr val="000000"/>
                </a:solidFill>
                <a:latin typeface="Calibri" panose="020F0502020204030204" pitchFamily="34" charset="0"/>
                <a:cs typeface="Calibri" panose="020F0502020204030204" pitchFamily="34" charset="0"/>
              </a:rPr>
              <a:t>In order to do this it must be capable of:-</a:t>
            </a:r>
          </a:p>
          <a:p>
            <a:pPr marL="342900" indent="-342900" fontAlgn="base">
              <a:spcBef>
                <a:spcPct val="10000"/>
              </a:spcBef>
              <a:spcAft>
                <a:spcPts val="12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Fault Detection – Detect that a fault is present on the network.</a:t>
            </a:r>
          </a:p>
          <a:p>
            <a:pPr marL="342900" indent="-342900" fontAlgn="base">
              <a:spcBef>
                <a:spcPct val="10000"/>
              </a:spcBef>
              <a:spcAft>
                <a:spcPts val="12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Discrimination -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it should select and disconnect the minimum amount of equipment necessary to disconnect the fault, thereby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minimising</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disruption to the wider network. </a:t>
            </a:r>
          </a:p>
          <a:p>
            <a:pPr marL="342900" indent="-342900" fontAlgn="base">
              <a:spcBef>
                <a:spcPct val="10000"/>
              </a:spcBef>
              <a:spcAft>
                <a:spcPts val="1200"/>
              </a:spcAft>
              <a:buFont typeface="Arial" panose="020B0604020202020204" pitchFamily="34" charset="0"/>
              <a:buChar char="•"/>
            </a:pPr>
            <a:r>
              <a:rPr lang="en-US" altLang="en-US" sz="2000" dirty="0">
                <a:solidFill>
                  <a:srgbClr val="000000"/>
                </a:solidFill>
                <a:latin typeface="Calibri" panose="020F0502020204030204" pitchFamily="34" charset="0"/>
                <a:cs typeface="Times New Roman" panose="02020603050405020304" pitchFamily="18" charset="0"/>
              </a:rPr>
              <a:t>Speed of operation - </a:t>
            </a:r>
            <a:r>
              <a:rPr lang="en-GB" altLang="en-US" sz="2000" dirty="0">
                <a:latin typeface="Calibri" panose="020F0502020204030204" pitchFamily="34" charset="0"/>
                <a:cs typeface="Calibri" panose="020F0502020204030204" pitchFamily="34" charset="0"/>
              </a:rPr>
              <a:t>Needs to disconnect faulty equipment quickly to ensure safety, minimise damage to plant, both the faulty equipment and adjacent equipment and maintain system stability.</a:t>
            </a:r>
            <a:endParaRPr lang="en-US" altLang="en-US" sz="20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37</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08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Short Circuit Fault Detection</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There are three main ways of detecting when a short circuit fault occurs on the system. These are:-</a:t>
            </a:r>
          </a:p>
          <a:p>
            <a:pPr>
              <a:spcBef>
                <a:spcPts val="600"/>
              </a:spcBef>
            </a:pPr>
            <a:r>
              <a:rPr lang="en-GB" altLang="en-US" sz="2000" dirty="0">
                <a:latin typeface="Calibri" panose="020F0502020204030204" pitchFamily="34" charset="0"/>
                <a:cs typeface="Calibri" panose="020F0502020204030204" pitchFamily="34" charset="0"/>
              </a:rPr>
              <a:t>             Over current – when a fault occurs on the system usually the current in the circuit     	increases.</a:t>
            </a:r>
          </a:p>
          <a:p>
            <a:pPr>
              <a:spcBef>
                <a:spcPts val="600"/>
              </a:spcBef>
            </a:pPr>
            <a:r>
              <a:rPr lang="en-GB" altLang="en-US" sz="2000" dirty="0">
                <a:latin typeface="Calibri" panose="020F0502020204030204" pitchFamily="34" charset="0"/>
                <a:cs typeface="Calibri" panose="020F0502020204030204" pitchFamily="34" charset="0"/>
              </a:rPr>
              <a:t>              Impedance – when a fault occurs the voltage drops and the current increases so the 	measured impedance reduces. </a:t>
            </a:r>
          </a:p>
          <a:p>
            <a:pPr>
              <a:spcBef>
                <a:spcPts val="600"/>
              </a:spcBef>
              <a:buNone/>
            </a:pPr>
            <a:r>
              <a:rPr lang="en-GB" altLang="en-US" sz="2000" dirty="0">
                <a:latin typeface="Calibri" panose="020F0502020204030204" pitchFamily="34" charset="0"/>
                <a:cs typeface="Calibri" panose="020F0502020204030204" pitchFamily="34" charset="0"/>
              </a:rPr>
              <a:t>	This is the basic principle of Distance protection.</a:t>
            </a:r>
          </a:p>
          <a:p>
            <a:pPr>
              <a:spcBef>
                <a:spcPts val="600"/>
              </a:spcBef>
            </a:pPr>
            <a:r>
              <a:rPr lang="en-GB" altLang="en-US" sz="2000" dirty="0">
                <a:latin typeface="Calibri" panose="020F0502020204030204" pitchFamily="34" charset="0"/>
                <a:cs typeface="Calibri" panose="020F0502020204030204" pitchFamily="34" charset="0"/>
              </a:rPr>
              <a:t>              Differential – normally the current entering a circuit is equal to the current leaving  it.        	(What goes in comes out- </a:t>
            </a:r>
            <a:r>
              <a:rPr lang="en-GB" altLang="en-US" sz="2000" dirty="0" err="1">
                <a:latin typeface="Calibri" panose="020F0502020204030204" pitchFamily="34" charset="0"/>
                <a:cs typeface="Calibri" panose="020F0502020204030204" pitchFamily="34" charset="0"/>
              </a:rPr>
              <a:t>Kirchoff’s</a:t>
            </a:r>
            <a:r>
              <a:rPr lang="en-GB" altLang="en-US" sz="2000" dirty="0">
                <a:latin typeface="Calibri" panose="020F0502020204030204" pitchFamily="34" charset="0"/>
                <a:cs typeface="Calibri" panose="020F0502020204030204" pitchFamily="34" charset="0"/>
              </a:rPr>
              <a:t> current law).  If this is not the case there is a fault in 	the circuit.</a:t>
            </a:r>
          </a:p>
          <a:p>
            <a:pPr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38</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415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Time Graded Overcurrent Protection</a:t>
            </a:r>
          </a:p>
          <a:p>
            <a:pPr fontAlgn="base">
              <a:spcBef>
                <a:spcPct val="10000"/>
              </a:spcBef>
              <a:spcAft>
                <a:spcPts val="1200"/>
              </a:spcAft>
              <a:buFontTx/>
              <a:buNone/>
            </a:pPr>
            <a:r>
              <a:rPr lang="en-US" altLang="en-US" sz="2400" dirty="0">
                <a:solidFill>
                  <a:srgbClr val="000000"/>
                </a:solidFill>
                <a:latin typeface="Calibri" panose="020F0502020204030204" pitchFamily="34" charset="0"/>
                <a:cs typeface="Calibri" panose="020F0502020204030204" pitchFamily="34" charset="0"/>
              </a:rPr>
              <a:t>Overcurrent is possibly the most widely used and most basic form of protection. </a:t>
            </a:r>
            <a:r>
              <a:rPr lang="en-US" altLang="en-US" sz="2400" dirty="0">
                <a:solidFill>
                  <a:srgbClr val="000000"/>
                </a:solidFill>
                <a:latin typeface="Calibri" panose="020F0502020204030204" pitchFamily="34" charset="0"/>
                <a:cs typeface="Times New Roman" panose="02020603050405020304" pitchFamily="18" charset="0"/>
              </a:rPr>
              <a:t>An</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over-current relay will operate for any current flowing through it above its setting value. This means that it has no defined zone of operation and consequently cannot discriminate for faults on other circuits or parts of the network. In order to achieve discrimination we need to add time, current or a combination of time and current to the relay. </a:t>
            </a:r>
          </a:p>
          <a:p>
            <a:pPr fontAlgn="base">
              <a:spcBef>
                <a:spcPct val="10000"/>
              </a:spcBef>
              <a:spcAft>
                <a:spcPts val="1200"/>
              </a:spcAft>
              <a:buFontTx/>
              <a:buNone/>
            </a:pPr>
            <a:r>
              <a:rPr lang="en-US" altLang="en-US" sz="2400" dirty="0">
                <a:solidFill>
                  <a:srgbClr val="000000"/>
                </a:solidFill>
                <a:latin typeface="Calibri" panose="020F0502020204030204" pitchFamily="34" charset="0"/>
                <a:cs typeface="Times New Roman" panose="02020603050405020304" pitchFamily="18" charset="0"/>
              </a:rPr>
              <a:t>Time graded protection i.e. grading by time alone is only really achievable for radial distribution usually at lower voltages. The relays have a number of different time delays which can be set. The further down the radial feed from the source the shorter the time setting which should be chosen. </a:t>
            </a:r>
          </a:p>
          <a:p>
            <a:pPr fontAlgn="base">
              <a:spcBef>
                <a:spcPct val="10000"/>
              </a:spcBef>
              <a:spcAft>
                <a:spcPts val="1200"/>
              </a:spcAft>
              <a:buFontTx/>
              <a:buNone/>
            </a:pPr>
            <a:r>
              <a:rPr lang="en-US" altLang="en-US" sz="2400" dirty="0">
                <a:solidFill>
                  <a:srgbClr val="000000"/>
                </a:solidFill>
                <a:latin typeface="Calibri" panose="020F0502020204030204" pitchFamily="34" charset="0"/>
                <a:cs typeface="Times New Roman" panose="02020603050405020304" pitchFamily="18" charset="0"/>
              </a:rPr>
              <a:t>This means that the relays on circuits nearest to the fault trip first and clear the fault thus minimizing the amount of circuits disconnected.</a:t>
            </a: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39</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258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Introduction</a:t>
            </a:r>
          </a:p>
        </p:txBody>
      </p:sp>
      <p:sp>
        <p:nvSpPr>
          <p:cNvPr id="501764" name="Rectangle 4"/>
          <p:cNvSpPr>
            <a:spLocks noChangeArrowheads="1"/>
          </p:cNvSpPr>
          <p:nvPr/>
        </p:nvSpPr>
        <p:spPr bwMode="auto">
          <a:xfrm>
            <a:off x="767845" y="981136"/>
            <a:ext cx="10400745" cy="400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What are Secondary Systems</a:t>
            </a:r>
          </a:p>
          <a:p>
            <a:pPr marL="91440" lvl="1" indent="0" fontAlgn="base">
              <a:spcBef>
                <a:spcPct val="10000"/>
              </a:spcBef>
              <a:spcAft>
                <a:spcPct val="0"/>
              </a:spcAft>
              <a:buNone/>
            </a:pPr>
            <a:r>
              <a:rPr lang="en-GB" altLang="en-US" sz="2400" dirty="0">
                <a:latin typeface="Calibri" panose="020F0502020204030204" pitchFamily="34" charset="0"/>
                <a:cs typeface="Calibri" panose="020F0502020204030204" pitchFamily="34" charset="0"/>
              </a:rPr>
              <a:t>Substations consist of switchgear (circuit breakers, isolators, earth switches) transformers, reactors, etc. located at a node point in the electricity supply network.</a:t>
            </a:r>
          </a:p>
          <a:p>
            <a:pPr marL="91440" lvl="1" indent="0" fontAlgn="base">
              <a:spcBef>
                <a:spcPct val="10000"/>
              </a:spcBef>
              <a:spcAft>
                <a:spcPct val="0"/>
              </a:spcAft>
              <a:buNone/>
            </a:pPr>
            <a:r>
              <a:rPr lang="en-GB" altLang="en-US" sz="2400" dirty="0">
                <a:latin typeface="Calibri" panose="020F0502020204030204" pitchFamily="34" charset="0"/>
                <a:cs typeface="Calibri" panose="020F0502020204030204" pitchFamily="34" charset="0"/>
              </a:rPr>
              <a:t>However without the secondary systems the substation would just be a warehouse for storing these large items of primary plant.</a:t>
            </a:r>
          </a:p>
          <a:p>
            <a:pPr marL="91440" lvl="1" indent="0" fontAlgn="base">
              <a:spcBef>
                <a:spcPct val="10000"/>
              </a:spcBef>
              <a:spcAft>
                <a:spcPct val="0"/>
              </a:spcAft>
              <a:buNone/>
            </a:pPr>
            <a:r>
              <a:rPr lang="en-GB" altLang="en-US" sz="2400" dirty="0">
                <a:latin typeface="Calibri" panose="020F0502020204030204" pitchFamily="34" charset="0"/>
                <a:cs typeface="Calibri" panose="020F0502020204030204" pitchFamily="34" charset="0"/>
              </a:rPr>
              <a:t>The secondary systems are the essential ingredients which bring the substation to life enabling the operation, control, protection, monitoring and metering for the substation and the whole power system.</a:t>
            </a:r>
          </a:p>
          <a:p>
            <a:pPr marL="91440" lvl="1" indent="0" fontAlgn="base">
              <a:spcBef>
                <a:spcPct val="10000"/>
              </a:spcBef>
              <a:spcAft>
                <a:spcPct val="0"/>
              </a:spcAft>
              <a:buNone/>
            </a:pPr>
            <a:r>
              <a:rPr lang="en-US" altLang="en-US" sz="2400" dirty="0">
                <a:solidFill>
                  <a:srgbClr val="000000"/>
                </a:solidFill>
                <a:latin typeface="Calibri" panose="020F0502020204030204" pitchFamily="34" charset="0"/>
                <a:cs typeface="Calibri" panose="020F0502020204030204" pitchFamily="34" charset="0"/>
              </a:rPr>
              <a:t>The secondary systems consist of:-</a:t>
            </a:r>
          </a:p>
          <a:p>
            <a:pPr marL="434340" lvl="1" indent="-342900" fontAlgn="base">
              <a:spcBef>
                <a:spcPct val="10000"/>
              </a:spcBef>
              <a:spcAft>
                <a:spcPct val="0"/>
              </a:spcAft>
              <a:buFont typeface="Arial" panose="020B0604020202020204" pitchFamily="34" charset="0"/>
              <a:buChar char="•"/>
            </a:pPr>
            <a:endParaRPr lang="en-US" altLang="en-US" sz="20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0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pPr>
            <a:endParaRPr lang="en-US" altLang="en-US" sz="20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D0B7143-689B-4E72-A0DE-57761B05BEE9}"/>
              </a:ext>
            </a:extLst>
          </p:cNvPr>
          <p:cNvSpPr txBox="1"/>
          <p:nvPr/>
        </p:nvSpPr>
        <p:spPr>
          <a:xfrm>
            <a:off x="1023410" y="4922923"/>
            <a:ext cx="5260931" cy="1354217"/>
          </a:xfrm>
          <a:prstGeom prst="rect">
            <a:avLst/>
          </a:prstGeom>
          <a:noFill/>
        </p:spPr>
        <p:txBody>
          <a:bodyPr wrap="square" rtlCol="0">
            <a:spAutoFit/>
          </a:bodyPr>
          <a:lstStyle/>
          <a:p>
            <a:pPr marL="434340" lvl="1"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Auxiliary Systems</a:t>
            </a:r>
          </a:p>
          <a:p>
            <a:pPr marL="434340" lvl="1"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Protection</a:t>
            </a:r>
          </a:p>
          <a:p>
            <a:pPr marL="434340" lvl="1"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Metering and Monitoring</a:t>
            </a:r>
          </a:p>
          <a:p>
            <a:endParaRPr lang="en-GB" dirty="0"/>
          </a:p>
        </p:txBody>
      </p:sp>
      <p:sp>
        <p:nvSpPr>
          <p:cNvPr id="5" name="TextBox 4">
            <a:extLst>
              <a:ext uri="{FF2B5EF4-FFF2-40B4-BE49-F238E27FC236}">
                <a16:creationId xmlns:a16="http://schemas.microsoft.com/office/drawing/2014/main" id="{8C470662-EAD3-4225-80DF-987BB839395D}"/>
              </a:ext>
            </a:extLst>
          </p:cNvPr>
          <p:cNvSpPr txBox="1"/>
          <p:nvPr/>
        </p:nvSpPr>
        <p:spPr>
          <a:xfrm>
            <a:off x="6442586" y="4926000"/>
            <a:ext cx="4308954" cy="738664"/>
          </a:xfrm>
          <a:prstGeom prst="rect">
            <a:avLst/>
          </a:prstGeom>
          <a:noFill/>
        </p:spPr>
        <p:txBody>
          <a:bodyPr wrap="square" rtlCol="0">
            <a:spAutoFit/>
          </a:bodyPr>
          <a:lstStyle/>
          <a:p>
            <a:pPr marL="434340" lvl="1"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Manual and Automatic Control</a:t>
            </a:r>
          </a:p>
          <a:p>
            <a:pPr marL="434340" lvl="1"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Communications</a:t>
            </a:r>
          </a:p>
        </p:txBody>
      </p:sp>
    </p:spTree>
    <p:extLst>
      <p:ext uri="{BB962C8B-B14F-4D97-AF65-F5344CB8AC3E}">
        <p14:creationId xmlns:p14="http://schemas.microsoft.com/office/powerpoint/2010/main" val="197914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229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Current Graded Overcurrent Protection</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Usually an overcurrent relay will have a number of possible current settings which can be chosen.</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The current for a particular fault will be limited by the impedance between the source and the point of fault. The higher the impedance the lower the current.</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40</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CC84EB6-D762-41A2-945A-A7CF129FB441}"/>
              </a:ext>
            </a:extLst>
          </p:cNvPr>
          <p:cNvSpPr txBox="1"/>
          <p:nvPr/>
        </p:nvSpPr>
        <p:spPr>
          <a:xfrm>
            <a:off x="720319" y="3429000"/>
            <a:ext cx="10554789" cy="1600438"/>
          </a:xfrm>
          <a:prstGeom prst="rect">
            <a:avLst/>
          </a:prstGeom>
          <a:noFill/>
        </p:spPr>
        <p:txBody>
          <a:bodyPr wrap="square" rtlCol="0">
            <a:spAutoFit/>
          </a:bodyPr>
          <a:lstStyle/>
          <a:p>
            <a:pPr marL="285750" indent="-285750">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A good example of this is the use of high set overcurrent on a transformer. If the transformer has a 20% impedance on rating then the maximum through fault current will be 5 times full load current. If the instantaneous overcurrent relay is set to 8 times full load current then it will not trip for faults beyond the transformer. i.e. effectively limiting the reach of the relay.</a:t>
            </a:r>
          </a:p>
          <a:p>
            <a:endParaRPr lang="en-GB" dirty="0"/>
          </a:p>
        </p:txBody>
      </p:sp>
      <p:sp>
        <p:nvSpPr>
          <p:cNvPr id="3" name="TextBox 2">
            <a:extLst>
              <a:ext uri="{FF2B5EF4-FFF2-40B4-BE49-F238E27FC236}">
                <a16:creationId xmlns:a16="http://schemas.microsoft.com/office/drawing/2014/main" id="{616C5662-766C-4B62-A30D-178F018497F4}"/>
              </a:ext>
            </a:extLst>
          </p:cNvPr>
          <p:cNvSpPr txBox="1"/>
          <p:nvPr/>
        </p:nvSpPr>
        <p:spPr>
          <a:xfrm>
            <a:off x="720319" y="4835557"/>
            <a:ext cx="10201584" cy="1015663"/>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For radial circuits, the further from the source the lower the fault current will be. Thus if the relays furthest from the source are set with the lowest current setting and the current setting is increased as you get nearer to the source this will allow selective tripping of the circuits.</a:t>
            </a:r>
          </a:p>
        </p:txBody>
      </p:sp>
    </p:spTree>
    <p:extLst>
      <p:ext uri="{BB962C8B-B14F-4D97-AF65-F5344CB8AC3E}">
        <p14:creationId xmlns:p14="http://schemas.microsoft.com/office/powerpoint/2010/main" val="346918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563765" cy="73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Inverse Definite Minimum Time (IDMT) Overcurrent protection</a:t>
            </a:r>
          </a:p>
          <a:p>
            <a:pPr fontAlgn="base">
              <a:spcBef>
                <a:spcPct val="10000"/>
              </a:spcBef>
              <a:spcAft>
                <a:spcPct val="0"/>
              </a:spcAft>
              <a:buFontTx/>
              <a:buNone/>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41</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A896A45-30D9-4D0B-9AB0-C3D74CC6D116}"/>
              </a:ext>
            </a:extLst>
          </p:cNvPr>
          <p:cNvSpPr txBox="1"/>
          <p:nvPr/>
        </p:nvSpPr>
        <p:spPr>
          <a:xfrm>
            <a:off x="731520" y="1863313"/>
            <a:ext cx="5364480" cy="5047536"/>
          </a:xfrm>
          <a:prstGeom prst="rect">
            <a:avLst/>
          </a:prstGeom>
          <a:noFill/>
        </p:spPr>
        <p:txBody>
          <a:bodyPr wrap="square" rtlCol="0">
            <a:spAutoFit/>
          </a:bodyPr>
          <a:lstStyle/>
          <a:p>
            <a:pPr marL="342900" indent="-342900" fontAlgn="base">
              <a:spcBef>
                <a:spcPct val="10000"/>
              </a:spcBef>
              <a:spcAft>
                <a:spcPct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By combining current and time, it is easier to achieve grading with overcurrent relays. </a:t>
            </a:r>
            <a:r>
              <a:rPr lang="en-US" sz="2000" dirty="0">
                <a:latin typeface="Calibri" panose="020F0502020204030204" pitchFamily="34" charset="0"/>
                <a:ea typeface="Times New Roman" panose="02020603050405020304" pitchFamily="18" charset="0"/>
                <a:cs typeface="Times New Roman" panose="02020603050405020304" pitchFamily="18" charset="0"/>
              </a:rPr>
              <a:t>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 is possible to apply fixed current  and time settings (definite time, DT operation), however faster operation can be achieved by applying ‘inverse time’ type characteristics. (See diagram for IEC curves similar exist for IEEE.)</a:t>
            </a:r>
          </a:p>
          <a:p>
            <a:pPr marL="342900" indent="-342900" fontAlgn="base">
              <a:spcBef>
                <a:spcPct val="10000"/>
              </a:spcBef>
              <a:spcAft>
                <a:spcPct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This type of relay operates faster for higher fault currents. With these relays a current setting and time-multiplier setting are applied to the relay.</a:t>
            </a:r>
          </a:p>
          <a:p>
            <a:pPr marL="342900" indent="-342900" fontAlgn="base">
              <a:spcBef>
                <a:spcPct val="10000"/>
              </a:spcBef>
              <a:spcAft>
                <a:spcPct val="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Times New Roman" panose="02020603050405020304" pitchFamily="18" charset="0"/>
              </a:rPr>
              <a:t>These relays can have different shapes of inverse curve but they all have a definite minimum operating time usually at 20 or 30 times plug setting current.</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pic>
        <p:nvPicPr>
          <p:cNvPr id="6" name="Picture 5">
            <a:extLst>
              <a:ext uri="{FF2B5EF4-FFF2-40B4-BE49-F238E27FC236}">
                <a16:creationId xmlns:a16="http://schemas.microsoft.com/office/drawing/2014/main" id="{F105F143-9BF1-4401-81B3-02F3752FACD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875" y="1863313"/>
            <a:ext cx="4548868" cy="4381912"/>
          </a:xfrm>
          <a:prstGeom prst="rect">
            <a:avLst/>
          </a:prstGeom>
          <a:noFill/>
        </p:spPr>
      </p:pic>
    </p:spTree>
    <p:extLst>
      <p:ext uri="{BB962C8B-B14F-4D97-AF65-F5344CB8AC3E}">
        <p14:creationId xmlns:p14="http://schemas.microsoft.com/office/powerpoint/2010/main" val="18031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Fuses</a:t>
            </a:r>
          </a:p>
          <a:p>
            <a:pPr marL="342900" indent="-342900" fontAlgn="base">
              <a:spcBef>
                <a:spcPct val="10000"/>
              </a:spcBef>
              <a:spcAft>
                <a:spcPct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 fuse is a device which protects a circuit against overload by opening the circuit due to the melting of its fuse element. A fuse element is the replaceable part of the fuse designed to melt and break the circuit, normally housed in a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fuselink</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lower voltages, the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fuselink</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may be inserted into a carrier, which is fitted into a base. The larger the current through a fuse, the quicker the element melts and the current is interrupted. Fuses can operate faster than circuit breakers (~5ms),and may operate before fault current reaches its peak value thus effectively limiting fault level.</a:t>
            </a:r>
          </a:p>
          <a:p>
            <a:pPr marL="342900" indent="-342900" fontAlgn="base">
              <a:spcBef>
                <a:spcPct val="10000"/>
              </a:spcBef>
              <a:spcAft>
                <a:spcPct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Fuses can be applied for protection of capacitors, transformers and motors, with characteristics available for particular applications (to withstand motor starting current or transformer inrush as applicable) and different types are available.</a:t>
            </a:r>
          </a:p>
          <a:p>
            <a:pPr marL="342900" indent="-342900" fontAlgn="base">
              <a:spcBef>
                <a:spcPct val="10000"/>
              </a:spcBef>
              <a:spcAft>
                <a:spcPct val="0"/>
              </a:spcAft>
              <a:buFont typeface="Arial" panose="020B0604020202020204" pitchFamily="34" charset="0"/>
              <a:buChar char="•"/>
            </a:pP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Expulsion type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–usually mounted on poles in distribution circuits and consist of a tube with the fuse element inside. Operation melts the fuse element. The breakage of the element releases a spring mechanism causing the top contact of the tube to disengage and the tube falls around the lower contact/hinge point, making operation easier to spot on subsequent investigation.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fontAlgn="base">
              <a:spcBef>
                <a:spcPct val="10000"/>
              </a:spcBef>
              <a:spcAft>
                <a:spcPct val="0"/>
              </a:spcAft>
              <a:buFont typeface="Arial" panose="020B0604020202020204" pitchFamily="34" charset="0"/>
              <a:buChar char="•"/>
            </a:pPr>
            <a:endParaRPr lang="en-US" altLang="en-US" sz="20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42</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339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Fuses</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43</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2EF3CAE-115A-4087-AFCB-2ACE0239FDFA}"/>
              </a:ext>
            </a:extLst>
          </p:cNvPr>
          <p:cNvSpPr txBox="1"/>
          <p:nvPr/>
        </p:nvSpPr>
        <p:spPr>
          <a:xfrm>
            <a:off x="797342" y="1702478"/>
            <a:ext cx="5498955" cy="1323439"/>
          </a:xfrm>
          <a:prstGeom prst="rect">
            <a:avLst/>
          </a:prstGeom>
          <a:noFill/>
        </p:spPr>
        <p:txBody>
          <a:bodyPr wrap="square">
            <a:spAutoFit/>
          </a:bodyPr>
          <a:lstStyle/>
          <a:p>
            <a:pPr marL="342900" indent="-342900" algn="just">
              <a:buFont typeface="Arial" panose="020B0604020202020204" pitchFamily="34" charset="0"/>
              <a:buChar char="•"/>
            </a:pP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Current limiting type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–protects equipment against fault levels which could be greater than the existing switchgear capability by operating very quickly before the current reaches its peak.</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61A031C-2563-4D64-84DD-D77F158462AB}"/>
              </a:ext>
            </a:extLst>
          </p:cNvPr>
          <p:cNvSpPr txBox="1"/>
          <p:nvPr/>
        </p:nvSpPr>
        <p:spPr>
          <a:xfrm>
            <a:off x="797342" y="3301037"/>
            <a:ext cx="5355771" cy="1600438"/>
          </a:xfrm>
          <a:prstGeom prst="rect">
            <a:avLst/>
          </a:prstGeom>
          <a:noFill/>
        </p:spPr>
        <p:txBody>
          <a:bodyPr wrap="square" rtlCol="0">
            <a:spAutoFit/>
          </a:bodyPr>
          <a:lstStyle/>
          <a:p>
            <a:pPr marL="285750" indent="-285750">
              <a:buFont typeface="Arial" panose="020B0604020202020204" pitchFamily="34" charset="0"/>
              <a:buChar char="•"/>
            </a:pP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High rupture capacity</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(HRC) – often found in a cartridge style, they are able to provide rapid clearance of faults with very high fault levels (tens of kA).</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10" name="TextBox 9">
            <a:extLst>
              <a:ext uri="{FF2B5EF4-FFF2-40B4-BE49-F238E27FC236}">
                <a16:creationId xmlns:a16="http://schemas.microsoft.com/office/drawing/2014/main" id="{E78C2329-3A99-4B93-8B12-442E1FDA0064}"/>
              </a:ext>
            </a:extLst>
          </p:cNvPr>
          <p:cNvSpPr txBox="1"/>
          <p:nvPr/>
        </p:nvSpPr>
        <p:spPr>
          <a:xfrm>
            <a:off x="797342" y="4595578"/>
            <a:ext cx="5298658" cy="1938992"/>
          </a:xfrm>
          <a:prstGeom prst="rect">
            <a:avLst/>
          </a:prstGeom>
          <a:noFill/>
        </p:spPr>
        <p:txBody>
          <a:bodyPr wrap="square" rtlCol="0">
            <a:spAutoFit/>
          </a:bodyPr>
          <a:lstStyle/>
          <a:p>
            <a:pPr marL="285750" indent="-285750">
              <a:buFont typeface="Arial" panose="020B0604020202020204" pitchFamily="34" charset="0"/>
              <a:buChar char="•"/>
            </a:pP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Capacitor protection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–series or shunt capacitor banks tend to comprise a number of individual capacitor cans and elements and internal or external fuses allow continued operation of the bank by </a:t>
            </a:r>
            <a:r>
              <a:rPr lang="en-US" sz="2000" dirty="0">
                <a:latin typeface="Calibri" panose="020F0502020204030204" pitchFamily="34" charset="0"/>
                <a:ea typeface="Times New Roman" panose="02020603050405020304" pitchFamily="18" charset="0"/>
                <a:cs typeface="Times New Roman" panose="02020603050405020304" pitchFamily="18" charset="0"/>
              </a:rPr>
              <a:t>disconnecting</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individual faulted capacitors.</a:t>
            </a:r>
            <a:endParaRPr lang="en-GB" dirty="0"/>
          </a:p>
        </p:txBody>
      </p:sp>
      <p:graphicFrame>
        <p:nvGraphicFramePr>
          <p:cNvPr id="14" name="Table 13">
            <a:extLst>
              <a:ext uri="{FF2B5EF4-FFF2-40B4-BE49-F238E27FC236}">
                <a16:creationId xmlns:a16="http://schemas.microsoft.com/office/drawing/2014/main" id="{ABDE4361-10BB-493C-9250-50C401581E78}"/>
              </a:ext>
            </a:extLst>
          </p:cNvPr>
          <p:cNvGraphicFramePr>
            <a:graphicFrameLocks noGrp="1"/>
          </p:cNvGraphicFramePr>
          <p:nvPr>
            <p:extLst>
              <p:ext uri="{D42A27DB-BD31-4B8C-83A1-F6EECF244321}">
                <p14:modId xmlns:p14="http://schemas.microsoft.com/office/powerpoint/2010/main" val="1533413334"/>
              </p:ext>
            </p:extLst>
          </p:nvPr>
        </p:nvGraphicFramePr>
        <p:xfrm>
          <a:off x="6685390" y="1702477"/>
          <a:ext cx="4897010" cy="3496540"/>
        </p:xfrm>
        <a:graphic>
          <a:graphicData uri="http://schemas.openxmlformats.org/drawingml/2006/table">
            <a:tbl>
              <a:tblPr firstRow="1" firstCol="1" bandRow="1"/>
              <a:tblGrid>
                <a:gridCol w="2418130">
                  <a:extLst>
                    <a:ext uri="{9D8B030D-6E8A-4147-A177-3AD203B41FA5}">
                      <a16:colId xmlns:a16="http://schemas.microsoft.com/office/drawing/2014/main" val="3128671168"/>
                    </a:ext>
                  </a:extLst>
                </a:gridCol>
                <a:gridCol w="2478880">
                  <a:extLst>
                    <a:ext uri="{9D8B030D-6E8A-4147-A177-3AD203B41FA5}">
                      <a16:colId xmlns:a16="http://schemas.microsoft.com/office/drawing/2014/main" val="128680784"/>
                    </a:ext>
                  </a:extLst>
                </a:gridCol>
              </a:tblGrid>
              <a:tr h="217482">
                <a:tc>
                  <a:txBody>
                    <a:bodyPr/>
                    <a:lstStyle/>
                    <a:p>
                      <a:pPr algn="just"/>
                      <a:r>
                        <a:rPr lang="en-US" sz="1400" b="1">
                          <a:effectLst/>
                          <a:latin typeface="Calibri" panose="020F0502020204030204" pitchFamily="34" charset="0"/>
                          <a:ea typeface="Times New Roman" panose="02020603050405020304" pitchFamily="18" charset="0"/>
                          <a:cs typeface="Times New Roman" panose="02020603050405020304" pitchFamily="18" charset="0"/>
                        </a:rPr>
                        <a:t>Advantages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b="1">
                          <a:effectLst/>
                          <a:latin typeface="Calibri" panose="020F0502020204030204" pitchFamily="34" charset="0"/>
                          <a:ea typeface="Times New Roman" panose="02020603050405020304" pitchFamily="18" charset="0"/>
                          <a:cs typeface="Times New Roman" panose="02020603050405020304" pitchFamily="18" charset="0"/>
                        </a:rPr>
                        <a:t>Disadvantages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317923"/>
                  </a:ext>
                </a:extLst>
              </a:tr>
              <a:tr h="434964">
                <a:tc>
                  <a:txBody>
                    <a:bodyPr/>
                    <a:lstStyle/>
                    <a:p>
                      <a:pPr algn="just"/>
                      <a:r>
                        <a:rPr lang="en-US" sz="1400" dirty="0">
                          <a:effectLst/>
                          <a:latin typeface="Calibri" panose="020F0502020204030204" pitchFamily="34" charset="0"/>
                          <a:ea typeface="Times New Roman" panose="02020603050405020304" pitchFamily="18" charset="0"/>
                          <a:cs typeface="Times New Roman" panose="02020603050405020304" pitchFamily="18" charset="0"/>
                        </a:rPr>
                        <a:t>Relatively cheap.</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Takes time and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labour</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to replace and restore circuit.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565330"/>
                  </a:ext>
                </a:extLst>
              </a:tr>
              <a:tr h="434964">
                <a:tc>
                  <a:txBody>
                    <a:bodyPr/>
                    <a:lstStyle/>
                    <a:p>
                      <a:pPr algn="just"/>
                      <a:r>
                        <a:rPr lang="en-US" sz="1400">
                          <a:effectLst/>
                          <a:latin typeface="Calibri" panose="020F0502020204030204" pitchFamily="34" charset="0"/>
                          <a:ea typeface="Times New Roman" panose="02020603050405020304" pitchFamily="18" charset="0"/>
                          <a:cs typeface="Times New Roman" panose="02020603050405020304" pitchFamily="18" charset="0"/>
                        </a:rPr>
                        <a:t>Do not require maintenance like circuit breakers do.</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a:effectLst/>
                          <a:latin typeface="Calibri" panose="020F0502020204030204" pitchFamily="34" charset="0"/>
                          <a:ea typeface="Times New Roman" panose="02020603050405020304" pitchFamily="18" charset="0"/>
                          <a:cs typeface="Times New Roman" panose="02020603050405020304" pitchFamily="18" charset="0"/>
                        </a:rPr>
                        <a:t>Limited to distribution voltages (typically &lt; 33kV)</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8710252"/>
                  </a:ext>
                </a:extLst>
              </a:tr>
              <a:tr h="1087409">
                <a:tc>
                  <a:txBody>
                    <a:bodyPr/>
                    <a:lstStyle/>
                    <a:p>
                      <a:pPr algn="just"/>
                      <a:r>
                        <a:rPr lang="en-US" sz="1400">
                          <a:effectLst/>
                          <a:latin typeface="Calibri" panose="020F0502020204030204" pitchFamily="34" charset="0"/>
                          <a:ea typeface="Times New Roman" panose="02020603050405020304" pitchFamily="18" charset="0"/>
                          <a:cs typeface="Times New Roman" panose="02020603050405020304" pitchFamily="18" charset="0"/>
                        </a:rPr>
                        <a:t>Current limiting fuses limit short circuit current and may avoid/defer replacement of switchgear with that of a higher rating.</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a:effectLst/>
                          <a:latin typeface="Calibri" panose="020F0502020204030204" pitchFamily="34" charset="0"/>
                          <a:ea typeface="Times New Roman" panose="02020603050405020304" pitchFamily="18" charset="0"/>
                          <a:cs typeface="Times New Roman" panose="02020603050405020304" pitchFamily="18" charset="0"/>
                        </a:rPr>
                        <a:t>Expulsion fuses can operate violently due to expulsion of gases and need adequate clearances.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611616"/>
                  </a:ext>
                </a:extLst>
              </a:tr>
              <a:tr h="869928">
                <a:tc>
                  <a:txBody>
                    <a:bodyPr/>
                    <a:lstStyle/>
                    <a:p>
                      <a:pPr algn="just"/>
                      <a:r>
                        <a:rPr lang="en-US" sz="1400">
                          <a:effectLst/>
                          <a:latin typeface="Calibri" panose="020F0502020204030204" pitchFamily="34" charset="0"/>
                          <a:ea typeface="Times New Roman" panose="02020603050405020304" pitchFamily="18" charset="0"/>
                          <a:cs typeface="Times New Roman" panose="02020603050405020304" pitchFamily="18" charset="0"/>
                        </a:rPr>
                        <a:t>HRC fuse ratings can be changed within the range of the size of the fuse carrier size.</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a:effectLst/>
                          <a:latin typeface="Calibri" panose="020F0502020204030204" pitchFamily="34" charset="0"/>
                          <a:ea typeface="Times New Roman" panose="02020603050405020304" pitchFamily="18" charset="0"/>
                          <a:cs typeface="Times New Roman" panose="02020603050405020304" pitchFamily="18" charset="0"/>
                        </a:rPr>
                        <a:t>Do not provide any indication of failure other than breaking the circuit.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893113"/>
                  </a:ext>
                </a:extLst>
              </a:tr>
              <a:tr h="451793">
                <a:tc>
                  <a:txBody>
                    <a:bodyPr/>
                    <a:lstStyle/>
                    <a:p>
                      <a:r>
                        <a:rPr lang="en-US" sz="1400">
                          <a:effectLst/>
                          <a:latin typeface="Calibri" panose="020F0502020204030204" pitchFamily="34" charset="0"/>
                          <a:ea typeface="Times New Roman" panose="02020603050405020304" pitchFamily="18" charset="0"/>
                          <a:cs typeface="Times New Roman" panose="02020603050405020304" pitchFamily="18" charset="0"/>
                        </a:rPr>
                        <a:t>Variety of ratings/ characteristics available.</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6746"/>
                  </a:ext>
                </a:extLst>
              </a:tr>
            </a:tbl>
          </a:graphicData>
        </a:graphic>
      </p:graphicFrame>
      <p:sp>
        <p:nvSpPr>
          <p:cNvPr id="15" name="TextBox 14">
            <a:extLst>
              <a:ext uri="{FF2B5EF4-FFF2-40B4-BE49-F238E27FC236}">
                <a16:creationId xmlns:a16="http://schemas.microsoft.com/office/drawing/2014/main" id="{184CC02A-EFA5-4548-AC26-7798FD2EA1B2}"/>
              </a:ext>
            </a:extLst>
          </p:cNvPr>
          <p:cNvSpPr txBox="1"/>
          <p:nvPr/>
        </p:nvSpPr>
        <p:spPr>
          <a:xfrm>
            <a:off x="6685390" y="5199733"/>
            <a:ext cx="4897010" cy="400110"/>
          </a:xfrm>
          <a:prstGeom prst="rect">
            <a:avLst/>
          </a:prstGeom>
          <a:noFill/>
        </p:spPr>
        <p:txBody>
          <a:bodyPr wrap="square" rtlCol="0">
            <a:spAutoFit/>
          </a:bodyPr>
          <a:lstStyle/>
          <a:p>
            <a:r>
              <a:rPr lang="en-GB" sz="2000" b="1" dirty="0">
                <a:latin typeface="Calibri" panose="020F0502020204030204" pitchFamily="34" charset="0"/>
                <a:cs typeface="Calibri" panose="020F0502020204030204" pitchFamily="34" charset="0"/>
              </a:rPr>
              <a:t>Advantages and Dis-advantages of Fuses</a:t>
            </a:r>
          </a:p>
        </p:txBody>
      </p:sp>
    </p:spTree>
    <p:extLst>
      <p:ext uri="{BB962C8B-B14F-4D97-AF65-F5344CB8AC3E}">
        <p14:creationId xmlns:p14="http://schemas.microsoft.com/office/powerpoint/2010/main" val="124210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Simple Impedance Protection</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44</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5" name="Rectangle 3">
            <a:extLst>
              <a:ext uri="{FF2B5EF4-FFF2-40B4-BE49-F238E27FC236}">
                <a16:creationId xmlns:a16="http://schemas.microsoft.com/office/drawing/2014/main" id="{08EF7EC6-193E-47C3-9A2A-CCE51704367E}"/>
              </a:ext>
            </a:extLst>
          </p:cNvPr>
          <p:cNvSpPr txBox="1">
            <a:spLocks noChangeArrowheads="1"/>
          </p:cNvSpPr>
          <p:nvPr/>
        </p:nvSpPr>
        <p:spPr bwMode="auto">
          <a:xfrm>
            <a:off x="609600" y="1755775"/>
            <a:ext cx="6840705"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altLang="en-US" sz="2400" dirty="0">
                <a:latin typeface="Calibri" panose="020F0502020204030204" pitchFamily="34" charset="0"/>
                <a:cs typeface="Calibri" panose="020F0502020204030204" pitchFamily="34" charset="0"/>
              </a:rPr>
              <a:t>The diagram to the right shows a pure impedance relay characteristic.</a:t>
            </a:r>
          </a:p>
          <a:p>
            <a:pPr marL="0" indent="0">
              <a:buFontTx/>
              <a:buNone/>
            </a:pPr>
            <a:r>
              <a:rPr lang="en-GB" altLang="en-US" sz="2400" dirty="0">
                <a:latin typeface="Calibri" panose="020F0502020204030204" pitchFamily="34" charset="0"/>
                <a:cs typeface="Calibri" panose="020F0502020204030204" pitchFamily="34" charset="0"/>
              </a:rPr>
              <a:t>If the impedance is anywhere in the shaded zone then the relay will operate.</a:t>
            </a:r>
          </a:p>
          <a:p>
            <a:pPr marL="0" indent="0">
              <a:buFontTx/>
              <a:buNone/>
            </a:pPr>
            <a:r>
              <a:rPr lang="en-GB" altLang="en-US" sz="2400" dirty="0">
                <a:latin typeface="Calibri" panose="020F0502020204030204" pitchFamily="34" charset="0"/>
                <a:cs typeface="Calibri" panose="020F0502020204030204" pitchFamily="34" charset="0"/>
              </a:rPr>
              <a:t>If a relay is located on a feeder circuit and a fault occurs on another circuit from the same busbars and the impedance to the fault lies within the circle the relay will operate. This means that the relay has no direction and the zone of operation is not useful.</a:t>
            </a:r>
          </a:p>
        </p:txBody>
      </p:sp>
      <p:sp>
        <p:nvSpPr>
          <p:cNvPr id="10" name="Oval 4">
            <a:extLst>
              <a:ext uri="{FF2B5EF4-FFF2-40B4-BE49-F238E27FC236}">
                <a16:creationId xmlns:a16="http://schemas.microsoft.com/office/drawing/2014/main" id="{5764105D-AF8D-46F8-8F45-CC289B7D3168}"/>
              </a:ext>
            </a:extLst>
          </p:cNvPr>
          <p:cNvSpPr>
            <a:spLocks noChangeArrowheads="1"/>
          </p:cNvSpPr>
          <p:nvPr/>
        </p:nvSpPr>
        <p:spPr bwMode="auto">
          <a:xfrm>
            <a:off x="8422182" y="2539206"/>
            <a:ext cx="2735262" cy="2643187"/>
          </a:xfrm>
          <a:prstGeom prst="ellipse">
            <a:avLst/>
          </a:prstGeom>
          <a:blipFill dpi="0" rotWithShape="0">
            <a:blip r:embed="rId3"/>
            <a:srcRect/>
            <a:tile tx="0" ty="0" sx="100000" sy="100000" flip="none" algn="tl"/>
          </a:blip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ctr"/>
            <a:r>
              <a:rPr lang="en-GB" altLang="en-US" sz="1400" b="1" dirty="0">
                <a:latin typeface="Times New Roman" panose="02020603050405020304" pitchFamily="18" charset="0"/>
              </a:rPr>
              <a:t>Operational</a:t>
            </a:r>
          </a:p>
          <a:p>
            <a:pPr algn="ctr"/>
            <a:r>
              <a:rPr lang="en-GB" altLang="en-US" sz="1400" b="1" dirty="0">
                <a:latin typeface="Times New Roman" panose="02020603050405020304" pitchFamily="18" charset="0"/>
              </a:rPr>
              <a:t>Zone</a:t>
            </a:r>
          </a:p>
          <a:p>
            <a:pPr algn="ctr"/>
            <a:endParaRPr lang="en-GB" altLang="en-US" sz="1400" b="1" dirty="0">
              <a:latin typeface="Times New Roman" panose="02020603050405020304" pitchFamily="18" charset="0"/>
            </a:endParaRPr>
          </a:p>
        </p:txBody>
      </p:sp>
      <p:sp>
        <p:nvSpPr>
          <p:cNvPr id="12" name="Line 5">
            <a:extLst>
              <a:ext uri="{FF2B5EF4-FFF2-40B4-BE49-F238E27FC236}">
                <a16:creationId xmlns:a16="http://schemas.microsoft.com/office/drawing/2014/main" id="{1D9A1A72-BFB2-4183-8C98-7CAB48C616F4}"/>
              </a:ext>
            </a:extLst>
          </p:cNvPr>
          <p:cNvSpPr>
            <a:spLocks noChangeShapeType="1"/>
          </p:cNvSpPr>
          <p:nvPr/>
        </p:nvSpPr>
        <p:spPr bwMode="auto">
          <a:xfrm>
            <a:off x="7413326" y="3759200"/>
            <a:ext cx="4608512" cy="0"/>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7">
            <a:extLst>
              <a:ext uri="{FF2B5EF4-FFF2-40B4-BE49-F238E27FC236}">
                <a16:creationId xmlns:a16="http://schemas.microsoft.com/office/drawing/2014/main" id="{051F58F1-404B-4936-88AA-5448D981472F}"/>
              </a:ext>
            </a:extLst>
          </p:cNvPr>
          <p:cNvSpPr>
            <a:spLocks noChangeShapeType="1"/>
          </p:cNvSpPr>
          <p:nvPr/>
        </p:nvSpPr>
        <p:spPr bwMode="auto">
          <a:xfrm>
            <a:off x="9789813" y="1830388"/>
            <a:ext cx="0" cy="3714750"/>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Text Box 8">
            <a:extLst>
              <a:ext uri="{FF2B5EF4-FFF2-40B4-BE49-F238E27FC236}">
                <a16:creationId xmlns:a16="http://schemas.microsoft.com/office/drawing/2014/main" id="{26570C9E-B237-4455-B10E-5CDDAD4E37F9}"/>
              </a:ext>
            </a:extLst>
          </p:cNvPr>
          <p:cNvSpPr txBox="1">
            <a:spLocks noChangeArrowheads="1"/>
          </p:cNvSpPr>
          <p:nvPr/>
        </p:nvSpPr>
        <p:spPr bwMode="auto">
          <a:xfrm>
            <a:off x="11325116" y="3371437"/>
            <a:ext cx="576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r>
              <a:rPr lang="en-GB" altLang="en-US" b="1" dirty="0">
                <a:latin typeface="Times New Roman" panose="02020603050405020304" pitchFamily="18" charset="0"/>
              </a:rPr>
              <a:t>R</a:t>
            </a:r>
          </a:p>
        </p:txBody>
      </p:sp>
      <p:sp>
        <p:nvSpPr>
          <p:cNvPr id="2" name="TextBox 1">
            <a:extLst>
              <a:ext uri="{FF2B5EF4-FFF2-40B4-BE49-F238E27FC236}">
                <a16:creationId xmlns:a16="http://schemas.microsoft.com/office/drawing/2014/main" id="{74D1DEB0-E1CD-421A-9445-C674F5DCFEE6}"/>
              </a:ext>
            </a:extLst>
          </p:cNvPr>
          <p:cNvSpPr txBox="1"/>
          <p:nvPr/>
        </p:nvSpPr>
        <p:spPr>
          <a:xfrm>
            <a:off x="9802047" y="1807129"/>
            <a:ext cx="799284" cy="369332"/>
          </a:xfrm>
          <a:prstGeom prst="rect">
            <a:avLst/>
          </a:prstGeom>
          <a:noFill/>
        </p:spPr>
        <p:txBody>
          <a:bodyPr wrap="square" rtlCol="0">
            <a:spAutoFit/>
          </a:bodyPr>
          <a:lstStyle/>
          <a:p>
            <a:r>
              <a:rPr lang="en-GB" b="1" dirty="0"/>
              <a:t>X</a:t>
            </a:r>
          </a:p>
        </p:txBody>
      </p:sp>
      <p:sp>
        <p:nvSpPr>
          <p:cNvPr id="3" name="TextBox 2">
            <a:extLst>
              <a:ext uri="{FF2B5EF4-FFF2-40B4-BE49-F238E27FC236}">
                <a16:creationId xmlns:a16="http://schemas.microsoft.com/office/drawing/2014/main" id="{EDDF1C43-97C7-4D63-9D9D-EDBCDF241756}"/>
              </a:ext>
            </a:extLst>
          </p:cNvPr>
          <p:cNvSpPr txBox="1"/>
          <p:nvPr/>
        </p:nvSpPr>
        <p:spPr>
          <a:xfrm>
            <a:off x="8378306" y="5520618"/>
            <a:ext cx="3007523"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Pure Impedance Relay</a:t>
            </a:r>
          </a:p>
        </p:txBody>
      </p:sp>
    </p:spTree>
    <p:extLst>
      <p:ext uri="{BB962C8B-B14F-4D97-AF65-F5344CB8AC3E}">
        <p14:creationId xmlns:p14="http://schemas.microsoft.com/office/powerpoint/2010/main" val="562117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Mho Protection</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45</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5" name="Rectangle 3">
            <a:extLst>
              <a:ext uri="{FF2B5EF4-FFF2-40B4-BE49-F238E27FC236}">
                <a16:creationId xmlns:a16="http://schemas.microsoft.com/office/drawing/2014/main" id="{691955AB-D017-45B8-9A99-3365CBA12232}"/>
              </a:ext>
            </a:extLst>
          </p:cNvPr>
          <p:cNvSpPr txBox="1">
            <a:spLocks noChangeArrowheads="1"/>
          </p:cNvSpPr>
          <p:nvPr/>
        </p:nvSpPr>
        <p:spPr bwMode="auto">
          <a:xfrm>
            <a:off x="4514284" y="1381120"/>
            <a:ext cx="8915400" cy="449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dirty="0"/>
              <a:t>                                       </a:t>
            </a:r>
            <a:r>
              <a:rPr lang="en-GB" altLang="en-US" sz="1800" b="1" dirty="0"/>
              <a:t>X</a:t>
            </a:r>
            <a:endParaRPr lang="en-GB" altLang="en-US" dirty="0"/>
          </a:p>
        </p:txBody>
      </p:sp>
      <p:sp>
        <p:nvSpPr>
          <p:cNvPr id="9" name="Text Box 9">
            <a:extLst>
              <a:ext uri="{FF2B5EF4-FFF2-40B4-BE49-F238E27FC236}">
                <a16:creationId xmlns:a16="http://schemas.microsoft.com/office/drawing/2014/main" id="{201EE418-51C2-467C-ADE0-18CAFB3DB113}"/>
              </a:ext>
            </a:extLst>
          </p:cNvPr>
          <p:cNvSpPr txBox="1">
            <a:spLocks noChangeArrowheads="1"/>
          </p:cNvSpPr>
          <p:nvPr/>
        </p:nvSpPr>
        <p:spPr bwMode="auto">
          <a:xfrm>
            <a:off x="6973569" y="4740184"/>
            <a:ext cx="5018134" cy="72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nSpc>
                <a:spcPct val="120000"/>
              </a:lnSpc>
            </a:pPr>
            <a:r>
              <a:rPr lang="en-GB" altLang="en-US" dirty="0">
                <a:latin typeface="Times New Roman" panose="02020603050405020304" pitchFamily="18" charset="0"/>
              </a:rPr>
              <a:t>       = Characteristic angle of line (tan </a:t>
            </a:r>
            <a:r>
              <a:rPr lang="de-DE" altLang="en-US" dirty="0"/>
              <a:t>θ</a:t>
            </a:r>
            <a:r>
              <a:rPr lang="en-GB" altLang="en-US" dirty="0">
                <a:latin typeface="Times New Roman" panose="02020603050405020304" pitchFamily="18" charset="0"/>
              </a:rPr>
              <a:t> = X / R)</a:t>
            </a:r>
          </a:p>
          <a:p>
            <a:pPr>
              <a:lnSpc>
                <a:spcPct val="120000"/>
              </a:lnSpc>
            </a:pPr>
            <a:r>
              <a:rPr lang="en-GB" altLang="en-US" dirty="0">
                <a:latin typeface="Times New Roman" panose="02020603050405020304" pitchFamily="18" charset="0"/>
              </a:rPr>
              <a:t>Typically 75 – 80 degrees.  Note – No reverse reach</a:t>
            </a:r>
          </a:p>
        </p:txBody>
      </p:sp>
      <p:grpSp>
        <p:nvGrpSpPr>
          <p:cNvPr id="2" name="Group 1">
            <a:extLst>
              <a:ext uri="{FF2B5EF4-FFF2-40B4-BE49-F238E27FC236}">
                <a16:creationId xmlns:a16="http://schemas.microsoft.com/office/drawing/2014/main" id="{6B4A214A-0D79-41D9-8675-420F48D45011}"/>
              </a:ext>
            </a:extLst>
          </p:cNvPr>
          <p:cNvGrpSpPr/>
          <p:nvPr/>
        </p:nvGrpSpPr>
        <p:grpSpPr>
          <a:xfrm>
            <a:off x="7056120" y="1510164"/>
            <a:ext cx="4751387" cy="3286125"/>
            <a:chOff x="7056120" y="1510164"/>
            <a:chExt cx="4751387" cy="3286125"/>
          </a:xfrm>
        </p:grpSpPr>
        <p:sp>
          <p:nvSpPr>
            <p:cNvPr id="6" name="Oval 4">
              <a:extLst>
                <a:ext uri="{FF2B5EF4-FFF2-40B4-BE49-F238E27FC236}">
                  <a16:creationId xmlns:a16="http://schemas.microsoft.com/office/drawing/2014/main" id="{94C280E9-47A4-4EFD-A9ED-8935C12D0D6E}"/>
                </a:ext>
              </a:extLst>
            </p:cNvPr>
            <p:cNvSpPr>
              <a:spLocks noChangeArrowheads="1"/>
            </p:cNvSpPr>
            <p:nvPr/>
          </p:nvSpPr>
          <p:spPr bwMode="auto">
            <a:xfrm rot="885382">
              <a:off x="8104868" y="2207071"/>
              <a:ext cx="2089150" cy="2071688"/>
            </a:xfrm>
            <a:prstGeom prst="ellipse">
              <a:avLst/>
            </a:prstGeom>
            <a:blipFill dpi="0" rotWithShape="0">
              <a:blip r:embed="rId3"/>
              <a:srcRect/>
              <a:tile tx="0" ty="0" sx="100000" sy="100000" flip="none" algn="tl"/>
            </a:blip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ctr"/>
              <a:endParaRPr lang="en-GB" altLang="en-US" b="1"/>
            </a:p>
          </p:txBody>
        </p:sp>
        <p:sp>
          <p:nvSpPr>
            <p:cNvPr id="7" name="Line 6">
              <a:extLst>
                <a:ext uri="{FF2B5EF4-FFF2-40B4-BE49-F238E27FC236}">
                  <a16:creationId xmlns:a16="http://schemas.microsoft.com/office/drawing/2014/main" id="{CD166632-F514-4829-9C60-9A155282E095}"/>
                </a:ext>
              </a:extLst>
            </p:cNvPr>
            <p:cNvSpPr>
              <a:spLocks noChangeShapeType="1"/>
            </p:cNvSpPr>
            <p:nvPr/>
          </p:nvSpPr>
          <p:spPr bwMode="auto">
            <a:xfrm>
              <a:off x="8886384" y="1510164"/>
              <a:ext cx="71437" cy="3286125"/>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Line 7">
              <a:extLst>
                <a:ext uri="{FF2B5EF4-FFF2-40B4-BE49-F238E27FC236}">
                  <a16:creationId xmlns:a16="http://schemas.microsoft.com/office/drawing/2014/main" id="{DDCFA86C-818E-40F5-9612-CA8B005CD461}"/>
                </a:ext>
              </a:extLst>
            </p:cNvPr>
            <p:cNvSpPr>
              <a:spLocks noChangeShapeType="1"/>
            </p:cNvSpPr>
            <p:nvPr/>
          </p:nvSpPr>
          <p:spPr bwMode="auto">
            <a:xfrm>
              <a:off x="7056120" y="4229099"/>
              <a:ext cx="4751387" cy="0"/>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Text Box 11">
              <a:extLst>
                <a:ext uri="{FF2B5EF4-FFF2-40B4-BE49-F238E27FC236}">
                  <a16:creationId xmlns:a16="http://schemas.microsoft.com/office/drawing/2014/main" id="{BCE0438F-6566-451F-A228-A9D665D99BAC}"/>
                </a:ext>
              </a:extLst>
            </p:cNvPr>
            <p:cNvSpPr txBox="1">
              <a:spLocks noChangeArrowheads="1"/>
            </p:cNvSpPr>
            <p:nvPr/>
          </p:nvSpPr>
          <p:spPr bwMode="auto">
            <a:xfrm>
              <a:off x="11418126" y="3911081"/>
              <a:ext cx="37941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r>
                <a:rPr lang="en-GB" altLang="en-US" b="1" dirty="0">
                  <a:latin typeface="Times New Roman" panose="02020603050405020304" pitchFamily="18" charset="0"/>
                </a:rPr>
                <a:t>R</a:t>
              </a:r>
            </a:p>
          </p:txBody>
        </p:sp>
      </p:grpSp>
      <p:sp>
        <p:nvSpPr>
          <p:cNvPr id="12" name="Rectangle 22">
            <a:extLst>
              <a:ext uri="{FF2B5EF4-FFF2-40B4-BE49-F238E27FC236}">
                <a16:creationId xmlns:a16="http://schemas.microsoft.com/office/drawing/2014/main" id="{09BEE7DC-C19D-447F-A011-8112B0596F91}"/>
              </a:ext>
            </a:extLst>
          </p:cNvPr>
          <p:cNvSpPr>
            <a:spLocks noChangeArrowheads="1"/>
          </p:cNvSpPr>
          <p:nvPr/>
        </p:nvSpPr>
        <p:spPr bwMode="auto">
          <a:xfrm>
            <a:off x="8971984" y="3827669"/>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r>
              <a:rPr lang="de-DE" altLang="en-US" sz="2000" b="1" dirty="0">
                <a:latin typeface="Times New Roman" panose="02020603050405020304" pitchFamily="18" charset="0"/>
              </a:rPr>
              <a:t>θ</a:t>
            </a:r>
          </a:p>
        </p:txBody>
      </p:sp>
      <p:cxnSp>
        <p:nvCxnSpPr>
          <p:cNvPr id="3" name="Straight Connector 2">
            <a:extLst>
              <a:ext uri="{FF2B5EF4-FFF2-40B4-BE49-F238E27FC236}">
                <a16:creationId xmlns:a16="http://schemas.microsoft.com/office/drawing/2014/main" id="{01D7C6E7-CBCD-47EB-8411-3DE86F6E13D2}"/>
              </a:ext>
            </a:extLst>
          </p:cNvPr>
          <p:cNvCxnSpPr/>
          <p:nvPr/>
        </p:nvCxnSpPr>
        <p:spPr bwMode="auto">
          <a:xfrm flipV="1">
            <a:off x="8927782" y="1828106"/>
            <a:ext cx="569913" cy="241369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083153E0-A3EC-4485-B3AC-FDDFF453D98A}"/>
              </a:ext>
            </a:extLst>
          </p:cNvPr>
          <p:cNvSpPr txBox="1"/>
          <p:nvPr/>
        </p:nvSpPr>
        <p:spPr>
          <a:xfrm>
            <a:off x="609600" y="1828106"/>
            <a:ext cx="6352609" cy="4616648"/>
          </a:xfrm>
          <a:prstGeom prst="rect">
            <a:avLst/>
          </a:prstGeom>
          <a:noFill/>
        </p:spPr>
        <p:txBody>
          <a:bodyPr wrap="square" rtlCol="0">
            <a:spAutoFit/>
          </a:bodyPr>
          <a:lstStyle/>
          <a:p>
            <a:pPr>
              <a:spcAft>
                <a:spcPts val="1200"/>
              </a:spcAft>
            </a:pPr>
            <a:r>
              <a:rPr lang="en-GB" sz="2400" dirty="0">
                <a:latin typeface="Calibri" panose="020F0502020204030204" pitchFamily="34" charset="0"/>
                <a:cs typeface="Calibri" panose="020F0502020204030204" pitchFamily="34" charset="0"/>
              </a:rPr>
              <a:t>In order to give the impedance relay some directionality the Mho relay was developed. This was back in the days of electromechanical relays.</a:t>
            </a:r>
          </a:p>
          <a:p>
            <a:pPr>
              <a:spcAft>
                <a:spcPts val="1200"/>
              </a:spcAft>
            </a:pPr>
            <a:r>
              <a:rPr lang="en-GB" sz="2400" dirty="0">
                <a:latin typeface="Calibri" panose="020F0502020204030204" pitchFamily="34" charset="0"/>
                <a:cs typeface="Calibri" panose="020F0502020204030204" pitchFamily="34" charset="0"/>
              </a:rPr>
              <a:t>The relay has its maximum reach along the characteristic angle of the transmission line. (i.e. the diameter of the circle).</a:t>
            </a:r>
          </a:p>
          <a:p>
            <a:pPr>
              <a:spcAft>
                <a:spcPts val="1200"/>
              </a:spcAft>
            </a:pPr>
            <a:r>
              <a:rPr lang="en-GB" sz="2400" dirty="0">
                <a:latin typeface="Calibri" panose="020F0502020204030204" pitchFamily="34" charset="0"/>
                <a:cs typeface="Calibri" panose="020F0502020204030204" pitchFamily="34" charset="0"/>
              </a:rPr>
              <a:t>The relay will operate for any measured impedance which falls within the circle.</a:t>
            </a:r>
          </a:p>
          <a:p>
            <a:pPr>
              <a:spcAft>
                <a:spcPts val="1200"/>
              </a:spcAft>
            </a:pPr>
            <a:r>
              <a:rPr lang="en-GB" sz="2400" dirty="0">
                <a:latin typeface="Calibri" panose="020F0502020204030204" pitchFamily="34" charset="0"/>
                <a:cs typeface="Calibri" panose="020F0502020204030204" pitchFamily="34" charset="0"/>
              </a:rPr>
              <a:t>It should be noted that this relay cannot see any faults occurring behind the relaying point i.e. it has no reverse reach.</a:t>
            </a:r>
          </a:p>
        </p:txBody>
      </p:sp>
      <p:sp>
        <p:nvSpPr>
          <p:cNvPr id="16" name="Rectangle 22">
            <a:extLst>
              <a:ext uri="{FF2B5EF4-FFF2-40B4-BE49-F238E27FC236}">
                <a16:creationId xmlns:a16="http://schemas.microsoft.com/office/drawing/2014/main" id="{63AC2983-A3D6-4C19-B5F3-201B956095FA}"/>
              </a:ext>
            </a:extLst>
          </p:cNvPr>
          <p:cNvSpPr>
            <a:spLocks noChangeArrowheads="1"/>
          </p:cNvSpPr>
          <p:nvPr/>
        </p:nvSpPr>
        <p:spPr bwMode="auto">
          <a:xfrm>
            <a:off x="7046597" y="4740184"/>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r>
              <a:rPr lang="de-DE" altLang="en-US" sz="2000" b="1" dirty="0">
                <a:latin typeface="Times New Roman" panose="02020603050405020304" pitchFamily="18" charset="0"/>
              </a:rPr>
              <a:t>θ</a:t>
            </a:r>
          </a:p>
        </p:txBody>
      </p:sp>
      <p:sp>
        <p:nvSpPr>
          <p:cNvPr id="14" name="TextBox 13">
            <a:extLst>
              <a:ext uri="{FF2B5EF4-FFF2-40B4-BE49-F238E27FC236}">
                <a16:creationId xmlns:a16="http://schemas.microsoft.com/office/drawing/2014/main" id="{EE6CA4E3-27DD-4051-BA77-DDA8AB36436A}"/>
              </a:ext>
            </a:extLst>
          </p:cNvPr>
          <p:cNvSpPr txBox="1"/>
          <p:nvPr/>
        </p:nvSpPr>
        <p:spPr>
          <a:xfrm>
            <a:off x="7391427" y="5536576"/>
            <a:ext cx="3916680"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Relay with Mho characteristic</a:t>
            </a:r>
          </a:p>
        </p:txBody>
      </p:sp>
    </p:spTree>
    <p:extLst>
      <p:ext uri="{BB962C8B-B14F-4D97-AF65-F5344CB8AC3E}">
        <p14:creationId xmlns:p14="http://schemas.microsoft.com/office/powerpoint/2010/main" val="40162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Distance Protection Zones</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46</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284FD0A-385B-487F-A4D7-FCB2ABA1F23A}"/>
              </a:ext>
            </a:extLst>
          </p:cNvPr>
          <p:cNvPicPr>
            <a:picLocks noChangeAspect="1"/>
          </p:cNvPicPr>
          <p:nvPr/>
        </p:nvPicPr>
        <p:blipFill>
          <a:blip r:embed="rId3"/>
          <a:stretch>
            <a:fillRect/>
          </a:stretch>
        </p:blipFill>
        <p:spPr>
          <a:xfrm>
            <a:off x="797342" y="1629273"/>
            <a:ext cx="10785058" cy="2714003"/>
          </a:xfrm>
          <a:prstGeom prst="rect">
            <a:avLst/>
          </a:prstGeom>
        </p:spPr>
      </p:pic>
      <p:sp>
        <p:nvSpPr>
          <p:cNvPr id="5" name="TextBox 4">
            <a:extLst>
              <a:ext uri="{FF2B5EF4-FFF2-40B4-BE49-F238E27FC236}">
                <a16:creationId xmlns:a16="http://schemas.microsoft.com/office/drawing/2014/main" id="{4570502A-E250-437B-A9AA-970521400F77}"/>
              </a:ext>
            </a:extLst>
          </p:cNvPr>
          <p:cNvSpPr txBox="1"/>
          <p:nvPr/>
        </p:nvSpPr>
        <p:spPr>
          <a:xfrm>
            <a:off x="688485" y="4534023"/>
            <a:ext cx="5407515"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The first zone is set to operate instantaneously.</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Ideally Zone 1 would cover the whole of the feeder but because of errors it is usually set to 75-80% of the feeder length.</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The second zone trips after 0.4-0.5 seconds.</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The reach of Zone 2 must be more than the first feeder.</a:t>
            </a:r>
          </a:p>
        </p:txBody>
      </p:sp>
      <p:sp>
        <p:nvSpPr>
          <p:cNvPr id="6" name="TextBox 5">
            <a:extLst>
              <a:ext uri="{FF2B5EF4-FFF2-40B4-BE49-F238E27FC236}">
                <a16:creationId xmlns:a16="http://schemas.microsoft.com/office/drawing/2014/main" id="{D2F62965-8202-41CB-9BD0-C7DF3DC4EDFE}"/>
              </a:ext>
            </a:extLst>
          </p:cNvPr>
          <p:cNvSpPr txBox="1"/>
          <p:nvPr/>
        </p:nvSpPr>
        <p:spPr>
          <a:xfrm>
            <a:off x="6096000" y="4540429"/>
            <a:ext cx="5486400"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The third zone trips after 0.8-1.0 seconds.</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The reach of Zone 3 will be longer than Zone 2.</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Zone 3 reverse reach (see dotted lines) also trips in the same time as forward Zone 3.</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The reach of Zone 3 rev. is typically 10% of Zone 3 forward for offset Mho. (see next slide)</a:t>
            </a:r>
          </a:p>
        </p:txBody>
      </p:sp>
    </p:spTree>
    <p:extLst>
      <p:ext uri="{BB962C8B-B14F-4D97-AF65-F5344CB8AC3E}">
        <p14:creationId xmlns:p14="http://schemas.microsoft.com/office/powerpoint/2010/main" val="144136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3 Zone Mho Protection</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47</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899AF002-4051-42B3-9A92-0B03330F6040}"/>
              </a:ext>
            </a:extLst>
          </p:cNvPr>
          <p:cNvPicPr>
            <a:picLocks noChangeAspect="1"/>
          </p:cNvPicPr>
          <p:nvPr/>
        </p:nvPicPr>
        <p:blipFill>
          <a:blip r:embed="rId3"/>
          <a:stretch>
            <a:fillRect/>
          </a:stretch>
        </p:blipFill>
        <p:spPr>
          <a:xfrm>
            <a:off x="5565006" y="930498"/>
            <a:ext cx="6113188" cy="5399335"/>
          </a:xfrm>
          <a:prstGeom prst="rect">
            <a:avLst/>
          </a:prstGeom>
        </p:spPr>
      </p:pic>
      <p:sp>
        <p:nvSpPr>
          <p:cNvPr id="13" name="TextBox 12">
            <a:extLst>
              <a:ext uri="{FF2B5EF4-FFF2-40B4-BE49-F238E27FC236}">
                <a16:creationId xmlns:a16="http://schemas.microsoft.com/office/drawing/2014/main" id="{29A34655-C176-45ED-9D43-D7E14288F956}"/>
              </a:ext>
            </a:extLst>
          </p:cNvPr>
          <p:cNvSpPr txBox="1"/>
          <p:nvPr/>
        </p:nvSpPr>
        <p:spPr>
          <a:xfrm>
            <a:off x="797342" y="1711234"/>
            <a:ext cx="5433641" cy="4093428"/>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The majority of early distance protection relays were of the three zone Mho type or more strictly two Mho zones and one offset Mho zone.</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Each of the circles has its diameter along the characteristic angle of the line.</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For the two Mho circles the circumference passes through the origin which means that they have no reverse reach.</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The offset Mho however is offset from the origin and so it has a short reverse reach.</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One of the problems of the Mho characteristic is that it can encroach on load.</a:t>
            </a:r>
          </a:p>
        </p:txBody>
      </p:sp>
    </p:spTree>
    <p:extLst>
      <p:ext uri="{BB962C8B-B14F-4D97-AF65-F5344CB8AC3E}">
        <p14:creationId xmlns:p14="http://schemas.microsoft.com/office/powerpoint/2010/main" val="16892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9400956" cy="71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Effect of Fault Resistance on reach of Mho Protection</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48</a:t>
            </a:fld>
            <a:endParaRPr lang="en-US" altLang="en-US" dirty="0">
              <a:solidFill>
                <a:srgbClr val="000000"/>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7FC33702-6DAC-4191-93EC-89B412B2BD9E}"/>
              </a:ext>
            </a:extLst>
          </p:cNvPr>
          <p:cNvGrpSpPr/>
          <p:nvPr/>
        </p:nvGrpSpPr>
        <p:grpSpPr>
          <a:xfrm>
            <a:off x="7354389" y="2434777"/>
            <a:ext cx="4228011" cy="3286125"/>
            <a:chOff x="7579496" y="1510164"/>
            <a:chExt cx="4228011" cy="3286125"/>
          </a:xfrm>
        </p:grpSpPr>
        <p:sp>
          <p:nvSpPr>
            <p:cNvPr id="6" name="Oval 4">
              <a:extLst>
                <a:ext uri="{FF2B5EF4-FFF2-40B4-BE49-F238E27FC236}">
                  <a16:creationId xmlns:a16="http://schemas.microsoft.com/office/drawing/2014/main" id="{CA2772B6-2C1B-4715-AEE0-FB974127B2E2}"/>
                </a:ext>
              </a:extLst>
            </p:cNvPr>
            <p:cNvSpPr>
              <a:spLocks noChangeArrowheads="1"/>
            </p:cNvSpPr>
            <p:nvPr/>
          </p:nvSpPr>
          <p:spPr bwMode="auto">
            <a:xfrm rot="885382">
              <a:off x="8104868" y="2207071"/>
              <a:ext cx="2089150" cy="2071688"/>
            </a:xfrm>
            <a:prstGeom prst="ellipse">
              <a:avLst/>
            </a:prstGeom>
            <a:no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ctr"/>
              <a:endParaRPr lang="en-GB" altLang="en-US" b="1"/>
            </a:p>
          </p:txBody>
        </p:sp>
        <p:sp>
          <p:nvSpPr>
            <p:cNvPr id="7" name="Line 6">
              <a:extLst>
                <a:ext uri="{FF2B5EF4-FFF2-40B4-BE49-F238E27FC236}">
                  <a16:creationId xmlns:a16="http://schemas.microsoft.com/office/drawing/2014/main" id="{2EACB00E-B4F1-4017-BFEA-2186AF7CDC3C}"/>
                </a:ext>
              </a:extLst>
            </p:cNvPr>
            <p:cNvSpPr>
              <a:spLocks noChangeShapeType="1"/>
            </p:cNvSpPr>
            <p:nvPr/>
          </p:nvSpPr>
          <p:spPr bwMode="auto">
            <a:xfrm>
              <a:off x="8886384" y="1510164"/>
              <a:ext cx="71437" cy="3286125"/>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Line 7">
              <a:extLst>
                <a:ext uri="{FF2B5EF4-FFF2-40B4-BE49-F238E27FC236}">
                  <a16:creationId xmlns:a16="http://schemas.microsoft.com/office/drawing/2014/main" id="{4DB03118-6C0C-45AD-85C3-FD777EE5D660}"/>
                </a:ext>
              </a:extLst>
            </p:cNvPr>
            <p:cNvSpPr>
              <a:spLocks noChangeShapeType="1"/>
            </p:cNvSpPr>
            <p:nvPr/>
          </p:nvSpPr>
          <p:spPr bwMode="auto">
            <a:xfrm flipV="1">
              <a:off x="7579496" y="4229098"/>
              <a:ext cx="4228011" cy="47107"/>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Text Box 11">
              <a:extLst>
                <a:ext uri="{FF2B5EF4-FFF2-40B4-BE49-F238E27FC236}">
                  <a16:creationId xmlns:a16="http://schemas.microsoft.com/office/drawing/2014/main" id="{91CDD0F1-6F7A-4E05-9A7E-0922C6CDE320}"/>
                </a:ext>
              </a:extLst>
            </p:cNvPr>
            <p:cNvSpPr txBox="1">
              <a:spLocks noChangeArrowheads="1"/>
            </p:cNvSpPr>
            <p:nvPr/>
          </p:nvSpPr>
          <p:spPr bwMode="auto">
            <a:xfrm>
              <a:off x="11418126" y="3911081"/>
              <a:ext cx="37941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r>
                <a:rPr lang="en-GB" altLang="en-US" b="1" dirty="0">
                  <a:latin typeface="Times New Roman" panose="02020603050405020304" pitchFamily="18" charset="0"/>
                </a:rPr>
                <a:t>R</a:t>
              </a:r>
            </a:p>
          </p:txBody>
        </p:sp>
      </p:grpSp>
      <p:cxnSp>
        <p:nvCxnSpPr>
          <p:cNvPr id="3" name="Straight Connector 2">
            <a:extLst>
              <a:ext uri="{FF2B5EF4-FFF2-40B4-BE49-F238E27FC236}">
                <a16:creationId xmlns:a16="http://schemas.microsoft.com/office/drawing/2014/main" id="{30F5C52A-2CD5-42EB-B7B5-0672B0D3C8BC}"/>
              </a:ext>
            </a:extLst>
          </p:cNvPr>
          <p:cNvCxnSpPr/>
          <p:nvPr/>
        </p:nvCxnSpPr>
        <p:spPr bwMode="auto">
          <a:xfrm flipV="1">
            <a:off x="8732714" y="2534194"/>
            <a:ext cx="659480" cy="261951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8A57AB6D-B5A8-492A-A5F5-D44674299E69}"/>
              </a:ext>
            </a:extLst>
          </p:cNvPr>
          <p:cNvCxnSpPr>
            <a:stCxn id="6" idx="0"/>
          </p:cNvCxnSpPr>
          <p:nvPr/>
        </p:nvCxnSpPr>
        <p:spPr bwMode="auto">
          <a:xfrm>
            <a:off x="9188175" y="3165849"/>
            <a:ext cx="1413175" cy="214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6C36BDE2-9CD9-4BAE-A5E1-3C58CEAA6DC0}"/>
              </a:ext>
            </a:extLst>
          </p:cNvPr>
          <p:cNvCxnSpPr/>
          <p:nvPr/>
        </p:nvCxnSpPr>
        <p:spPr bwMode="auto">
          <a:xfrm flipV="1">
            <a:off x="8732714" y="3187337"/>
            <a:ext cx="1868636" cy="196637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EBA5C734-5E4A-4360-BD55-57A5579DCDDB}"/>
              </a:ext>
            </a:extLst>
          </p:cNvPr>
          <p:cNvSpPr txBox="1"/>
          <p:nvPr/>
        </p:nvSpPr>
        <p:spPr>
          <a:xfrm>
            <a:off x="8732714" y="2534194"/>
            <a:ext cx="455461" cy="369332"/>
          </a:xfrm>
          <a:prstGeom prst="rect">
            <a:avLst/>
          </a:prstGeom>
          <a:noFill/>
        </p:spPr>
        <p:txBody>
          <a:bodyPr wrap="square" rtlCol="0">
            <a:spAutoFit/>
          </a:bodyPr>
          <a:lstStyle/>
          <a:p>
            <a:r>
              <a:rPr lang="en-GB" b="1" dirty="0"/>
              <a:t>X</a:t>
            </a:r>
          </a:p>
        </p:txBody>
      </p:sp>
      <p:sp>
        <p:nvSpPr>
          <p:cNvPr id="15" name="TextBox 14">
            <a:extLst>
              <a:ext uri="{FF2B5EF4-FFF2-40B4-BE49-F238E27FC236}">
                <a16:creationId xmlns:a16="http://schemas.microsoft.com/office/drawing/2014/main" id="{E0DD2FD9-5D4B-404C-8542-9CC6A3EFDE29}"/>
              </a:ext>
            </a:extLst>
          </p:cNvPr>
          <p:cNvSpPr txBox="1"/>
          <p:nvPr/>
        </p:nvSpPr>
        <p:spPr>
          <a:xfrm>
            <a:off x="9850101" y="2161894"/>
            <a:ext cx="1677726" cy="646331"/>
          </a:xfrm>
          <a:prstGeom prst="rect">
            <a:avLst/>
          </a:prstGeom>
          <a:noFill/>
        </p:spPr>
        <p:txBody>
          <a:bodyPr wrap="square" rtlCol="0">
            <a:spAutoFit/>
          </a:bodyPr>
          <a:lstStyle/>
          <a:p>
            <a:r>
              <a:rPr lang="en-GB" dirty="0"/>
              <a:t>Fault resistance</a:t>
            </a:r>
          </a:p>
        </p:txBody>
      </p:sp>
      <p:cxnSp>
        <p:nvCxnSpPr>
          <p:cNvPr id="17" name="Straight Arrow Connector 16">
            <a:extLst>
              <a:ext uri="{FF2B5EF4-FFF2-40B4-BE49-F238E27FC236}">
                <a16:creationId xmlns:a16="http://schemas.microsoft.com/office/drawing/2014/main" id="{8DB0DAB5-364B-4CC0-9E34-EC1716F5D244}"/>
              </a:ext>
            </a:extLst>
          </p:cNvPr>
          <p:cNvCxnSpPr/>
          <p:nvPr/>
        </p:nvCxnSpPr>
        <p:spPr bwMode="auto">
          <a:xfrm flipH="1">
            <a:off x="9780295" y="2765146"/>
            <a:ext cx="374809" cy="41144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E2DC4DBC-8D24-488F-879E-25A1A5691803}"/>
              </a:ext>
            </a:extLst>
          </p:cNvPr>
          <p:cNvSpPr txBox="1"/>
          <p:nvPr/>
        </p:nvSpPr>
        <p:spPr>
          <a:xfrm>
            <a:off x="10502537" y="3944983"/>
            <a:ext cx="1413175" cy="646331"/>
          </a:xfrm>
          <a:prstGeom prst="rect">
            <a:avLst/>
          </a:prstGeom>
          <a:noFill/>
        </p:spPr>
        <p:txBody>
          <a:bodyPr wrap="square" rtlCol="0">
            <a:spAutoFit/>
          </a:bodyPr>
          <a:lstStyle/>
          <a:p>
            <a:r>
              <a:rPr lang="en-GB" dirty="0"/>
              <a:t>Measured impedance</a:t>
            </a:r>
          </a:p>
        </p:txBody>
      </p:sp>
      <p:cxnSp>
        <p:nvCxnSpPr>
          <p:cNvPr id="22" name="Straight Arrow Connector 21">
            <a:extLst>
              <a:ext uri="{FF2B5EF4-FFF2-40B4-BE49-F238E27FC236}">
                <a16:creationId xmlns:a16="http://schemas.microsoft.com/office/drawing/2014/main" id="{43242BB0-87AD-41E0-9E81-DBC9CFAE6CE6}"/>
              </a:ext>
            </a:extLst>
          </p:cNvPr>
          <p:cNvCxnSpPr/>
          <p:nvPr/>
        </p:nvCxnSpPr>
        <p:spPr bwMode="auto">
          <a:xfrm flipH="1" flipV="1">
            <a:off x="9980024" y="3840481"/>
            <a:ext cx="514259" cy="26882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a:extLst>
              <a:ext uri="{FF2B5EF4-FFF2-40B4-BE49-F238E27FC236}">
                <a16:creationId xmlns:a16="http://schemas.microsoft.com/office/drawing/2014/main" id="{CCE27E0A-6443-4916-A655-7079B2856C34}"/>
              </a:ext>
            </a:extLst>
          </p:cNvPr>
          <p:cNvSpPr txBox="1"/>
          <p:nvPr/>
        </p:nvSpPr>
        <p:spPr>
          <a:xfrm>
            <a:off x="841121" y="2045133"/>
            <a:ext cx="6138836" cy="4167295"/>
          </a:xfrm>
          <a:prstGeom prst="rect">
            <a:avLst/>
          </a:prstGeom>
          <a:noFill/>
        </p:spPr>
        <p:txBody>
          <a:bodyPr wrap="square" rtlCol="0">
            <a:spAutoFit/>
          </a:bodyPr>
          <a:lstStyle/>
          <a:p>
            <a:pPr fontAlgn="base">
              <a:spcBef>
                <a:spcPct val="10000"/>
              </a:spcBef>
              <a:spcAft>
                <a:spcPts val="1200"/>
              </a:spcAft>
              <a:buFontTx/>
              <a:buNone/>
            </a:pPr>
            <a:r>
              <a:rPr lang="en-US" altLang="en-US" sz="2400" dirty="0">
                <a:solidFill>
                  <a:srgbClr val="000000"/>
                </a:solidFill>
                <a:latin typeface="Calibri" panose="020F0502020204030204" pitchFamily="34" charset="0"/>
                <a:cs typeface="Calibri" panose="020F0502020204030204" pitchFamily="34" charset="0"/>
              </a:rPr>
              <a:t>If there is resistance at the point of fault e.g. flashover to a tree then the resistance will be added to the impedance of the fault.</a:t>
            </a:r>
          </a:p>
          <a:p>
            <a:pPr fontAlgn="base">
              <a:spcBef>
                <a:spcPct val="10000"/>
              </a:spcBef>
              <a:spcAft>
                <a:spcPts val="1200"/>
              </a:spcAft>
              <a:buFontTx/>
              <a:buNone/>
            </a:pPr>
            <a:r>
              <a:rPr lang="en-US" altLang="en-US" sz="2400" dirty="0">
                <a:solidFill>
                  <a:srgbClr val="000000"/>
                </a:solidFill>
                <a:latin typeface="Calibri" panose="020F0502020204030204" pitchFamily="34" charset="0"/>
                <a:cs typeface="Calibri" panose="020F0502020204030204" pitchFamily="34" charset="0"/>
              </a:rPr>
              <a:t>The diagram shows this condition at the limit of the reach of the relay. The resultant measured impedance will be much larger as shown and now lies outside the operating circle of the relay.</a:t>
            </a:r>
          </a:p>
          <a:p>
            <a:pPr fontAlgn="base">
              <a:spcBef>
                <a:spcPct val="10000"/>
              </a:spcBef>
              <a:spcAft>
                <a:spcPts val="1200"/>
              </a:spcAft>
              <a:buFontTx/>
              <a:buNone/>
            </a:pPr>
            <a:r>
              <a:rPr lang="en-US" altLang="en-US" sz="2400" dirty="0">
                <a:solidFill>
                  <a:srgbClr val="000000"/>
                </a:solidFill>
                <a:latin typeface="Calibri" panose="020F0502020204030204" pitchFamily="34" charset="0"/>
                <a:cs typeface="Calibri" panose="020F0502020204030204" pitchFamily="34" charset="0"/>
              </a:rPr>
              <a:t>This means that the relay will under reach under these conditions</a:t>
            </a:r>
            <a:r>
              <a:rPr lang="en-GB" altLang="en-US" sz="2400" dirty="0">
                <a:solidFill>
                  <a:srgbClr val="000000"/>
                </a:solidFill>
                <a:latin typeface="Calibri" panose="020F0502020204030204" pitchFamily="34" charset="0"/>
                <a:cs typeface="Calibri" panose="020F0502020204030204" pitchFamily="34" charset="0"/>
              </a:rPr>
              <a:t>.</a:t>
            </a:r>
            <a:endParaRPr lang="en-US" altLang="en-US"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11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01237"/>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69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Quadrilateral Distance Protection Characteristic</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49</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155065F-E377-4B1C-B13F-8AD3A4408541}"/>
              </a:ext>
            </a:extLst>
          </p:cNvPr>
          <p:cNvPicPr>
            <a:picLocks noChangeAspect="1"/>
          </p:cNvPicPr>
          <p:nvPr/>
        </p:nvPicPr>
        <p:blipFill>
          <a:blip r:embed="rId3"/>
          <a:stretch>
            <a:fillRect/>
          </a:stretch>
        </p:blipFill>
        <p:spPr>
          <a:xfrm>
            <a:off x="5742309" y="1524860"/>
            <a:ext cx="5243554" cy="4959020"/>
          </a:xfrm>
          <a:prstGeom prst="rect">
            <a:avLst/>
          </a:prstGeom>
        </p:spPr>
      </p:pic>
      <p:sp>
        <p:nvSpPr>
          <p:cNvPr id="5" name="TextBox 4">
            <a:extLst>
              <a:ext uri="{FF2B5EF4-FFF2-40B4-BE49-F238E27FC236}">
                <a16:creationId xmlns:a16="http://schemas.microsoft.com/office/drawing/2014/main" id="{FFD19DB8-41DA-4186-AA62-E08C4EA5C805}"/>
              </a:ext>
            </a:extLst>
          </p:cNvPr>
          <p:cNvSpPr txBox="1"/>
          <p:nvPr/>
        </p:nvSpPr>
        <p:spPr>
          <a:xfrm>
            <a:off x="797342" y="1828800"/>
            <a:ext cx="4971600" cy="4462760"/>
          </a:xfrm>
          <a:prstGeom prst="rect">
            <a:avLst/>
          </a:prstGeom>
          <a:noFill/>
        </p:spPr>
        <p:txBody>
          <a:bodyPr wrap="square" rtlCol="0">
            <a:spAutoFit/>
          </a:bodyPr>
          <a:lstStyle/>
          <a:p>
            <a:pPr>
              <a:spcAft>
                <a:spcPts val="1200"/>
              </a:spcAft>
            </a:pPr>
            <a:r>
              <a:rPr lang="en-GB" sz="2400" dirty="0">
                <a:latin typeface="Calibri" panose="020F0502020204030204" pitchFamily="34" charset="0"/>
                <a:cs typeface="Calibri" panose="020F0502020204030204" pitchFamily="34" charset="0"/>
              </a:rPr>
              <a:t>The diagram to the right shows a typical distance  relay quadrilateral characteristic.</a:t>
            </a:r>
          </a:p>
          <a:p>
            <a:pPr>
              <a:spcAft>
                <a:spcPts val="1200"/>
              </a:spcAft>
            </a:pPr>
            <a:r>
              <a:rPr lang="en-GB" sz="2400" dirty="0">
                <a:latin typeface="Calibri" panose="020F0502020204030204" pitchFamily="34" charset="0"/>
                <a:cs typeface="Calibri" panose="020F0502020204030204" pitchFamily="34" charset="0"/>
              </a:rPr>
              <a:t>It can be seen that a fixed amount of resistance can be added to the line impedance at any point along the line without the measured impedance falling outside of the operating zone.</a:t>
            </a:r>
          </a:p>
          <a:p>
            <a:pPr>
              <a:spcAft>
                <a:spcPts val="1200"/>
              </a:spcAft>
            </a:pPr>
            <a:r>
              <a:rPr lang="en-GB" sz="2400" dirty="0">
                <a:latin typeface="Calibri" panose="020F0502020204030204" pitchFamily="34" charset="0"/>
                <a:cs typeface="Calibri" panose="020F0502020204030204" pitchFamily="34" charset="0"/>
              </a:rPr>
              <a:t>This shape of characteristic is also better for avoiding load encroachment and so is more popular these days.</a:t>
            </a:r>
          </a:p>
        </p:txBody>
      </p:sp>
    </p:spTree>
    <p:extLst>
      <p:ext uri="{BB962C8B-B14F-4D97-AF65-F5344CB8AC3E}">
        <p14:creationId xmlns:p14="http://schemas.microsoft.com/office/powerpoint/2010/main" val="239927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Introduction</a:t>
            </a:r>
          </a:p>
        </p:txBody>
      </p:sp>
      <p:sp>
        <p:nvSpPr>
          <p:cNvPr id="501764" name="Rectangle 4"/>
          <p:cNvSpPr>
            <a:spLocks noChangeArrowheads="1"/>
          </p:cNvSpPr>
          <p:nvPr/>
        </p:nvSpPr>
        <p:spPr bwMode="auto">
          <a:xfrm>
            <a:off x="895627" y="1137098"/>
            <a:ext cx="10534373" cy="138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Environmental Requirements</a:t>
            </a:r>
          </a:p>
          <a:p>
            <a:pPr fontAlgn="base">
              <a:spcBef>
                <a:spcPct val="10000"/>
              </a:spcBef>
              <a:spcAft>
                <a:spcPct val="0"/>
              </a:spcAft>
              <a:buNone/>
            </a:pPr>
            <a:r>
              <a:rPr lang="en-GB" sz="2400" dirty="0">
                <a:latin typeface="Calibri" panose="020F0502020204030204" pitchFamily="34" charset="0"/>
                <a:cs typeface="Calibri" panose="020F0502020204030204" pitchFamily="34" charset="0"/>
              </a:rPr>
              <a:t>The environmental conditions can affect the performance and life of the secondary equipment. Control/relay rooms usually fall into one of the following categories.</a:t>
            </a:r>
          </a:p>
          <a:p>
            <a:pPr fontAlgn="base">
              <a:spcBef>
                <a:spcPct val="10000"/>
              </a:spcBef>
              <a:spcAft>
                <a:spcPct val="0"/>
              </a:spcAft>
              <a:buFontTx/>
              <a:buNone/>
            </a:pPr>
            <a:endParaRPr lang="en-US" altLang="en-US" sz="20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FA19C24-F8CB-4E1F-99C5-5E6427C8D3DB}"/>
              </a:ext>
            </a:extLst>
          </p:cNvPr>
          <p:cNvSpPr txBox="1"/>
          <p:nvPr/>
        </p:nvSpPr>
        <p:spPr>
          <a:xfrm>
            <a:off x="895627" y="2522484"/>
            <a:ext cx="5722883" cy="5416868"/>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Air conditioned – When required the system may have two different temperature settings one for unmanned and one for when work is being carried out.</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Heated and/or cooled – this would normally apply to centralised rooms located in Control buildings.</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Sheltered locations – this would normally apply to blockhouses and portable relay rooms. The minimum temperature is similar to outdoors but the highest temperature would be higher because of solar heating.</a:t>
            </a:r>
          </a:p>
          <a:p>
            <a:r>
              <a:rPr lang="en-GB" sz="2400" dirty="0">
                <a:latin typeface="Calibri" panose="020F0502020204030204" pitchFamily="34" charset="0"/>
                <a:cs typeface="Calibri" panose="020F0502020204030204" pitchFamily="34" charset="0"/>
              </a:rPr>
              <a:t>In addition to temperature, filters may be required in dusty or salty environments.</a:t>
            </a:r>
          </a:p>
          <a:p>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dirty="0"/>
          </a:p>
        </p:txBody>
      </p:sp>
      <p:pic>
        <p:nvPicPr>
          <p:cNvPr id="6" name="Picture 2" descr="Control Room Relay Room&#10; ">
            <a:extLst>
              <a:ext uri="{FF2B5EF4-FFF2-40B4-BE49-F238E27FC236}">
                <a16:creationId xmlns:a16="http://schemas.microsoft.com/office/drawing/2014/main" id="{57E42DFD-4605-4808-9A3C-7861AAE23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784" y="2463894"/>
            <a:ext cx="4878747" cy="239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rotection &amp; control equipment for NIE - Tamnamore">
            <a:extLst>
              <a:ext uri="{FF2B5EF4-FFF2-40B4-BE49-F238E27FC236}">
                <a16:creationId xmlns:a16="http://schemas.microsoft.com/office/drawing/2014/main" id="{F05E514A-81B5-4612-B355-1C9EF714A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0" y="4463644"/>
            <a:ext cx="1693583" cy="225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98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895627" y="1082565"/>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Permissive Under-reaching Transfer Trip (PUTT) Scheme</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50</a:t>
            </a:fld>
            <a:endParaRPr lang="en-US" altLang="en-US" dirty="0">
              <a:solidFill>
                <a:srgbClr val="000000"/>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A7CB7090-3B20-428B-802A-460872AC7FD4}"/>
              </a:ext>
            </a:extLst>
          </p:cNvPr>
          <p:cNvCxnSpPr/>
          <p:nvPr/>
        </p:nvCxnSpPr>
        <p:spPr bwMode="auto">
          <a:xfrm>
            <a:off x="1199352" y="3322843"/>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a:extLst>
              <a:ext uri="{FF2B5EF4-FFF2-40B4-BE49-F238E27FC236}">
                <a16:creationId xmlns:a16="http://schemas.microsoft.com/office/drawing/2014/main" id="{0F9A61C4-3D9A-4E3B-9278-857B380C0B26}"/>
              </a:ext>
            </a:extLst>
          </p:cNvPr>
          <p:cNvCxnSpPr/>
          <p:nvPr/>
        </p:nvCxnSpPr>
        <p:spPr bwMode="auto">
          <a:xfrm flipV="1">
            <a:off x="1867989" y="3309779"/>
            <a:ext cx="661852" cy="1306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8CCF18E6-204E-4AE6-A9E3-17A75A4B62EF}"/>
              </a:ext>
            </a:extLst>
          </p:cNvPr>
          <p:cNvCxnSpPr/>
          <p:nvPr/>
        </p:nvCxnSpPr>
        <p:spPr bwMode="auto">
          <a:xfrm>
            <a:off x="7370892" y="3234371"/>
            <a:ext cx="262219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71733C37-499D-4808-B134-56E73AA70530}"/>
              </a:ext>
            </a:extLst>
          </p:cNvPr>
          <p:cNvSpPr txBox="1"/>
          <p:nvPr/>
        </p:nvSpPr>
        <p:spPr>
          <a:xfrm>
            <a:off x="1473672" y="3056541"/>
            <a:ext cx="574766" cy="461665"/>
          </a:xfrm>
          <a:prstGeom prst="rect">
            <a:avLst/>
          </a:prstGeom>
          <a:noFill/>
        </p:spPr>
        <p:txBody>
          <a:bodyPr wrap="square" rtlCol="0">
            <a:spAutoFit/>
          </a:bodyPr>
          <a:lstStyle/>
          <a:p>
            <a:r>
              <a:rPr lang="en-GB" sz="2400" b="1" dirty="0"/>
              <a:t>X</a:t>
            </a:r>
          </a:p>
        </p:txBody>
      </p:sp>
      <p:sp>
        <p:nvSpPr>
          <p:cNvPr id="13" name="TextBox 12">
            <a:extLst>
              <a:ext uri="{FF2B5EF4-FFF2-40B4-BE49-F238E27FC236}">
                <a16:creationId xmlns:a16="http://schemas.microsoft.com/office/drawing/2014/main" id="{F1CB18F9-E5DF-4F74-B88C-CD0E0DA91B21}"/>
              </a:ext>
            </a:extLst>
          </p:cNvPr>
          <p:cNvSpPr txBox="1"/>
          <p:nvPr/>
        </p:nvSpPr>
        <p:spPr>
          <a:xfrm>
            <a:off x="6952972" y="3046741"/>
            <a:ext cx="574766" cy="461665"/>
          </a:xfrm>
          <a:prstGeom prst="rect">
            <a:avLst/>
          </a:prstGeom>
          <a:noFill/>
        </p:spPr>
        <p:txBody>
          <a:bodyPr wrap="square" rtlCol="0">
            <a:spAutoFit/>
          </a:bodyPr>
          <a:lstStyle/>
          <a:p>
            <a:r>
              <a:rPr lang="en-GB" sz="2400" b="1" dirty="0"/>
              <a:t>X</a:t>
            </a:r>
          </a:p>
        </p:txBody>
      </p:sp>
      <p:sp>
        <p:nvSpPr>
          <p:cNvPr id="14" name="TextBox 13">
            <a:extLst>
              <a:ext uri="{FF2B5EF4-FFF2-40B4-BE49-F238E27FC236}">
                <a16:creationId xmlns:a16="http://schemas.microsoft.com/office/drawing/2014/main" id="{13DEE1BD-148F-481D-99F3-2A29CDA08038}"/>
              </a:ext>
            </a:extLst>
          </p:cNvPr>
          <p:cNvSpPr txBox="1"/>
          <p:nvPr/>
        </p:nvSpPr>
        <p:spPr>
          <a:xfrm>
            <a:off x="10846606" y="2981082"/>
            <a:ext cx="574766" cy="461665"/>
          </a:xfrm>
          <a:prstGeom prst="rect">
            <a:avLst/>
          </a:prstGeom>
          <a:noFill/>
        </p:spPr>
        <p:txBody>
          <a:bodyPr wrap="square" rtlCol="0">
            <a:spAutoFit/>
          </a:bodyPr>
          <a:lstStyle/>
          <a:p>
            <a:r>
              <a:rPr lang="en-GB" sz="2400" b="1" dirty="0"/>
              <a:t>X</a:t>
            </a:r>
          </a:p>
        </p:txBody>
      </p:sp>
      <p:cxnSp>
        <p:nvCxnSpPr>
          <p:cNvPr id="12" name="Straight Connector 11">
            <a:extLst>
              <a:ext uri="{FF2B5EF4-FFF2-40B4-BE49-F238E27FC236}">
                <a16:creationId xmlns:a16="http://schemas.microsoft.com/office/drawing/2014/main" id="{D372A7F4-EBE8-488D-B196-DA87A2728F64}"/>
              </a:ext>
            </a:extLst>
          </p:cNvPr>
          <p:cNvCxnSpPr/>
          <p:nvPr/>
        </p:nvCxnSpPr>
        <p:spPr bwMode="auto">
          <a:xfrm>
            <a:off x="11224213" y="3211914"/>
            <a:ext cx="58461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246C504B-6F1B-4A7B-B1D5-9733B5273540}"/>
              </a:ext>
            </a:extLst>
          </p:cNvPr>
          <p:cNvSpPr txBox="1"/>
          <p:nvPr/>
        </p:nvSpPr>
        <p:spPr>
          <a:xfrm>
            <a:off x="1911532" y="2580919"/>
            <a:ext cx="574766" cy="369332"/>
          </a:xfrm>
          <a:prstGeom prst="rect">
            <a:avLst/>
          </a:prstGeom>
          <a:noFill/>
        </p:spPr>
        <p:txBody>
          <a:bodyPr wrap="square" rtlCol="0">
            <a:spAutoFit/>
          </a:bodyPr>
          <a:lstStyle/>
          <a:p>
            <a:r>
              <a:rPr lang="en-GB" dirty="0"/>
              <a:t>A</a:t>
            </a:r>
          </a:p>
        </p:txBody>
      </p:sp>
      <p:sp>
        <p:nvSpPr>
          <p:cNvPr id="16" name="TextBox 15">
            <a:extLst>
              <a:ext uri="{FF2B5EF4-FFF2-40B4-BE49-F238E27FC236}">
                <a16:creationId xmlns:a16="http://schemas.microsoft.com/office/drawing/2014/main" id="{290334F6-0FCD-40B2-9AF2-41B8F709FE1C}"/>
              </a:ext>
            </a:extLst>
          </p:cNvPr>
          <p:cNvSpPr txBox="1"/>
          <p:nvPr/>
        </p:nvSpPr>
        <p:spPr>
          <a:xfrm flipH="1">
            <a:off x="6622616" y="2580919"/>
            <a:ext cx="180701" cy="369332"/>
          </a:xfrm>
          <a:prstGeom prst="rect">
            <a:avLst/>
          </a:prstGeom>
          <a:noFill/>
        </p:spPr>
        <p:txBody>
          <a:bodyPr wrap="square" rtlCol="0">
            <a:spAutoFit/>
          </a:bodyPr>
          <a:lstStyle/>
          <a:p>
            <a:r>
              <a:rPr lang="en-GB" dirty="0"/>
              <a:t>B</a:t>
            </a:r>
          </a:p>
        </p:txBody>
      </p:sp>
      <p:sp>
        <p:nvSpPr>
          <p:cNvPr id="17" name="TextBox 16">
            <a:extLst>
              <a:ext uri="{FF2B5EF4-FFF2-40B4-BE49-F238E27FC236}">
                <a16:creationId xmlns:a16="http://schemas.microsoft.com/office/drawing/2014/main" id="{D27E8659-214E-45A6-BF05-B3C095FABDC5}"/>
              </a:ext>
            </a:extLst>
          </p:cNvPr>
          <p:cNvSpPr txBox="1"/>
          <p:nvPr/>
        </p:nvSpPr>
        <p:spPr>
          <a:xfrm>
            <a:off x="10421320" y="2525695"/>
            <a:ext cx="351378" cy="369332"/>
          </a:xfrm>
          <a:prstGeom prst="rect">
            <a:avLst/>
          </a:prstGeom>
          <a:noFill/>
        </p:spPr>
        <p:txBody>
          <a:bodyPr wrap="none" rtlCol="0">
            <a:spAutoFit/>
          </a:bodyPr>
          <a:lstStyle/>
          <a:p>
            <a:r>
              <a:rPr lang="en-GB" dirty="0"/>
              <a:t>C</a:t>
            </a:r>
          </a:p>
        </p:txBody>
      </p:sp>
      <p:cxnSp>
        <p:nvCxnSpPr>
          <p:cNvPr id="24" name="Straight Connector 23">
            <a:extLst>
              <a:ext uri="{FF2B5EF4-FFF2-40B4-BE49-F238E27FC236}">
                <a16:creationId xmlns:a16="http://schemas.microsoft.com/office/drawing/2014/main" id="{8EC6B87E-E600-4B0E-8090-ADACF96714B7}"/>
              </a:ext>
            </a:extLst>
          </p:cNvPr>
          <p:cNvCxnSpPr/>
          <p:nvPr/>
        </p:nvCxnSpPr>
        <p:spPr bwMode="auto">
          <a:xfrm>
            <a:off x="2026668" y="3072997"/>
            <a:ext cx="0" cy="4996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a:extLst>
              <a:ext uri="{FF2B5EF4-FFF2-40B4-BE49-F238E27FC236}">
                <a16:creationId xmlns:a16="http://schemas.microsoft.com/office/drawing/2014/main" id="{28A92801-20FE-4821-89E8-302D3B2E7DA3}"/>
              </a:ext>
            </a:extLst>
          </p:cNvPr>
          <p:cNvSpPr txBox="1"/>
          <p:nvPr/>
        </p:nvSpPr>
        <p:spPr>
          <a:xfrm>
            <a:off x="2468882" y="3078946"/>
            <a:ext cx="574766" cy="461665"/>
          </a:xfrm>
          <a:prstGeom prst="rect">
            <a:avLst/>
          </a:prstGeom>
          <a:noFill/>
        </p:spPr>
        <p:txBody>
          <a:bodyPr wrap="square" rtlCol="0">
            <a:spAutoFit/>
          </a:bodyPr>
          <a:lstStyle/>
          <a:p>
            <a:r>
              <a:rPr lang="en-GB" sz="2400" b="1" dirty="0"/>
              <a:t>X</a:t>
            </a:r>
          </a:p>
        </p:txBody>
      </p:sp>
      <p:cxnSp>
        <p:nvCxnSpPr>
          <p:cNvPr id="26" name="Straight Connector 25">
            <a:extLst>
              <a:ext uri="{FF2B5EF4-FFF2-40B4-BE49-F238E27FC236}">
                <a16:creationId xmlns:a16="http://schemas.microsoft.com/office/drawing/2014/main" id="{B46DE150-157B-42D9-9408-D7D78D7B8506}"/>
              </a:ext>
            </a:extLst>
          </p:cNvPr>
          <p:cNvCxnSpPr/>
          <p:nvPr/>
        </p:nvCxnSpPr>
        <p:spPr bwMode="auto">
          <a:xfrm flipV="1">
            <a:off x="2858589" y="3274308"/>
            <a:ext cx="3280131" cy="3547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a:extLst>
              <a:ext uri="{FF2B5EF4-FFF2-40B4-BE49-F238E27FC236}">
                <a16:creationId xmlns:a16="http://schemas.microsoft.com/office/drawing/2014/main" id="{97B0F97E-ADEF-42CE-9C04-F023F074F939}"/>
              </a:ext>
            </a:extLst>
          </p:cNvPr>
          <p:cNvSpPr txBox="1"/>
          <p:nvPr/>
        </p:nvSpPr>
        <p:spPr>
          <a:xfrm>
            <a:off x="6047850" y="3060902"/>
            <a:ext cx="574766" cy="461665"/>
          </a:xfrm>
          <a:prstGeom prst="rect">
            <a:avLst/>
          </a:prstGeom>
          <a:noFill/>
        </p:spPr>
        <p:txBody>
          <a:bodyPr wrap="square" rtlCol="0">
            <a:spAutoFit/>
          </a:bodyPr>
          <a:lstStyle/>
          <a:p>
            <a:r>
              <a:rPr lang="en-GB" sz="2400" b="1" dirty="0"/>
              <a:t>X</a:t>
            </a:r>
          </a:p>
        </p:txBody>
      </p:sp>
      <p:cxnSp>
        <p:nvCxnSpPr>
          <p:cNvPr id="29" name="Straight Connector 28">
            <a:extLst>
              <a:ext uri="{FF2B5EF4-FFF2-40B4-BE49-F238E27FC236}">
                <a16:creationId xmlns:a16="http://schemas.microsoft.com/office/drawing/2014/main" id="{7BDDAA0D-5CC7-4AA7-A129-3DB31F44AAAF}"/>
              </a:ext>
            </a:extLst>
          </p:cNvPr>
          <p:cNvCxnSpPr/>
          <p:nvPr/>
        </p:nvCxnSpPr>
        <p:spPr bwMode="auto">
          <a:xfrm flipV="1">
            <a:off x="6378206" y="3271041"/>
            <a:ext cx="594388" cy="65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a:extLst>
              <a:ext uri="{FF2B5EF4-FFF2-40B4-BE49-F238E27FC236}">
                <a16:creationId xmlns:a16="http://schemas.microsoft.com/office/drawing/2014/main" id="{444FD75A-66FE-4C22-9086-2344E8C1C92B}"/>
              </a:ext>
            </a:extLst>
          </p:cNvPr>
          <p:cNvSpPr txBox="1"/>
          <p:nvPr/>
        </p:nvSpPr>
        <p:spPr>
          <a:xfrm>
            <a:off x="9968885" y="3016601"/>
            <a:ext cx="574766" cy="461665"/>
          </a:xfrm>
          <a:prstGeom prst="rect">
            <a:avLst/>
          </a:prstGeom>
          <a:noFill/>
        </p:spPr>
        <p:txBody>
          <a:bodyPr wrap="square" rtlCol="0">
            <a:spAutoFit/>
          </a:bodyPr>
          <a:lstStyle/>
          <a:p>
            <a:r>
              <a:rPr lang="en-GB" sz="2400" b="1" dirty="0"/>
              <a:t>X</a:t>
            </a:r>
          </a:p>
        </p:txBody>
      </p:sp>
      <p:cxnSp>
        <p:nvCxnSpPr>
          <p:cNvPr id="501761" name="Straight Connector 501760">
            <a:extLst>
              <a:ext uri="{FF2B5EF4-FFF2-40B4-BE49-F238E27FC236}">
                <a16:creationId xmlns:a16="http://schemas.microsoft.com/office/drawing/2014/main" id="{00FB7653-608C-4677-965E-BDB76F078AB5}"/>
              </a:ext>
            </a:extLst>
          </p:cNvPr>
          <p:cNvCxnSpPr/>
          <p:nvPr/>
        </p:nvCxnSpPr>
        <p:spPr bwMode="auto">
          <a:xfrm flipV="1">
            <a:off x="10321266" y="3211914"/>
            <a:ext cx="556344" cy="2245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FCF7E6E8-4B55-49B9-819C-D3C188EFC582}"/>
              </a:ext>
            </a:extLst>
          </p:cNvPr>
          <p:cNvCxnSpPr/>
          <p:nvPr/>
        </p:nvCxnSpPr>
        <p:spPr bwMode="auto">
          <a:xfrm>
            <a:off x="6761699" y="3056541"/>
            <a:ext cx="0" cy="4996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5A24E84E-FE0E-496A-8F9A-33E71DF8CB7B}"/>
              </a:ext>
            </a:extLst>
          </p:cNvPr>
          <p:cNvCxnSpPr/>
          <p:nvPr/>
        </p:nvCxnSpPr>
        <p:spPr bwMode="auto">
          <a:xfrm>
            <a:off x="10597009" y="3040920"/>
            <a:ext cx="0" cy="4996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67" name="Straight Connector 501766">
            <a:extLst>
              <a:ext uri="{FF2B5EF4-FFF2-40B4-BE49-F238E27FC236}">
                <a16:creationId xmlns:a16="http://schemas.microsoft.com/office/drawing/2014/main" id="{114402FE-A44B-4CFA-8C5A-BC7CE131EFAF}"/>
              </a:ext>
            </a:extLst>
          </p:cNvPr>
          <p:cNvCxnSpPr/>
          <p:nvPr/>
        </p:nvCxnSpPr>
        <p:spPr bwMode="auto">
          <a:xfrm flipV="1">
            <a:off x="2048438" y="2565364"/>
            <a:ext cx="3326970" cy="1555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69" name="Straight Connector 501768">
            <a:extLst>
              <a:ext uri="{FF2B5EF4-FFF2-40B4-BE49-F238E27FC236}">
                <a16:creationId xmlns:a16="http://schemas.microsoft.com/office/drawing/2014/main" id="{C9BCA026-471D-4369-A164-6E999228CC5D}"/>
              </a:ext>
            </a:extLst>
          </p:cNvPr>
          <p:cNvCxnSpPr/>
          <p:nvPr/>
        </p:nvCxnSpPr>
        <p:spPr bwMode="auto">
          <a:xfrm flipV="1">
            <a:off x="2048438" y="2257132"/>
            <a:ext cx="6468545" cy="5499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71" name="Straight Connector 501770">
            <a:extLst>
              <a:ext uri="{FF2B5EF4-FFF2-40B4-BE49-F238E27FC236}">
                <a16:creationId xmlns:a16="http://schemas.microsoft.com/office/drawing/2014/main" id="{A3D78C7A-CA7A-4932-8F81-EBB949284727}"/>
              </a:ext>
            </a:extLst>
          </p:cNvPr>
          <p:cNvCxnSpPr/>
          <p:nvPr/>
        </p:nvCxnSpPr>
        <p:spPr bwMode="auto">
          <a:xfrm flipV="1">
            <a:off x="2026668" y="1948612"/>
            <a:ext cx="9341864" cy="776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73" name="Straight Connector 501772">
            <a:extLst>
              <a:ext uri="{FF2B5EF4-FFF2-40B4-BE49-F238E27FC236}">
                <a16:creationId xmlns:a16="http://schemas.microsoft.com/office/drawing/2014/main" id="{CCF0B71F-C8DC-42AC-9EEC-434B1552E4A8}"/>
              </a:ext>
            </a:extLst>
          </p:cNvPr>
          <p:cNvCxnSpPr/>
          <p:nvPr/>
        </p:nvCxnSpPr>
        <p:spPr bwMode="auto">
          <a:xfrm flipH="1">
            <a:off x="300446" y="1723581"/>
            <a:ext cx="1726222" cy="17551"/>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78" name="Straight Connector 501777">
            <a:extLst>
              <a:ext uri="{FF2B5EF4-FFF2-40B4-BE49-F238E27FC236}">
                <a16:creationId xmlns:a16="http://schemas.microsoft.com/office/drawing/2014/main" id="{6057A60E-E033-484C-BDDD-A8E2F5D91744}"/>
              </a:ext>
            </a:extLst>
          </p:cNvPr>
          <p:cNvCxnSpPr/>
          <p:nvPr/>
        </p:nvCxnSpPr>
        <p:spPr bwMode="auto">
          <a:xfrm flipH="1">
            <a:off x="3827417" y="3749040"/>
            <a:ext cx="293428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82" name="Straight Connector 501781">
            <a:extLst>
              <a:ext uri="{FF2B5EF4-FFF2-40B4-BE49-F238E27FC236}">
                <a16:creationId xmlns:a16="http://schemas.microsoft.com/office/drawing/2014/main" id="{2C1B3C70-A5F9-433E-984E-C6DA4149616A}"/>
              </a:ext>
            </a:extLst>
          </p:cNvPr>
          <p:cNvCxnSpPr/>
          <p:nvPr/>
        </p:nvCxnSpPr>
        <p:spPr bwMode="auto">
          <a:xfrm flipH="1">
            <a:off x="349396" y="4364536"/>
            <a:ext cx="6461254" cy="4380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84" name="Straight Connector 501783">
            <a:extLst>
              <a:ext uri="{FF2B5EF4-FFF2-40B4-BE49-F238E27FC236}">
                <a16:creationId xmlns:a16="http://schemas.microsoft.com/office/drawing/2014/main" id="{327BB819-DC6B-4902-A4D6-9CBBD106A08B}"/>
              </a:ext>
            </a:extLst>
          </p:cNvPr>
          <p:cNvCxnSpPr/>
          <p:nvPr/>
        </p:nvCxnSpPr>
        <p:spPr bwMode="auto">
          <a:xfrm>
            <a:off x="6761699" y="4572000"/>
            <a:ext cx="1285021"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1786" name="TextBox 501785">
            <a:extLst>
              <a:ext uri="{FF2B5EF4-FFF2-40B4-BE49-F238E27FC236}">
                <a16:creationId xmlns:a16="http://schemas.microsoft.com/office/drawing/2014/main" id="{19717310-31AA-47D9-B4DB-B93B279F3768}"/>
              </a:ext>
            </a:extLst>
          </p:cNvPr>
          <p:cNvSpPr txBox="1"/>
          <p:nvPr/>
        </p:nvSpPr>
        <p:spPr>
          <a:xfrm>
            <a:off x="1354717" y="2441164"/>
            <a:ext cx="453970" cy="369332"/>
          </a:xfrm>
          <a:prstGeom prst="rect">
            <a:avLst/>
          </a:prstGeom>
          <a:noFill/>
        </p:spPr>
        <p:txBody>
          <a:bodyPr wrap="none" rtlCol="0">
            <a:spAutoFit/>
          </a:bodyPr>
          <a:lstStyle/>
          <a:p>
            <a:r>
              <a:rPr lang="en-GB" dirty="0"/>
              <a:t>Z1</a:t>
            </a:r>
          </a:p>
        </p:txBody>
      </p:sp>
      <p:sp>
        <p:nvSpPr>
          <p:cNvPr id="62" name="TextBox 61">
            <a:extLst>
              <a:ext uri="{FF2B5EF4-FFF2-40B4-BE49-F238E27FC236}">
                <a16:creationId xmlns:a16="http://schemas.microsoft.com/office/drawing/2014/main" id="{6AC65064-300A-4C53-9F4C-2D475BB26CA0}"/>
              </a:ext>
            </a:extLst>
          </p:cNvPr>
          <p:cNvSpPr txBox="1"/>
          <p:nvPr/>
        </p:nvSpPr>
        <p:spPr>
          <a:xfrm>
            <a:off x="1345474" y="2120373"/>
            <a:ext cx="453970" cy="369332"/>
          </a:xfrm>
          <a:prstGeom prst="rect">
            <a:avLst/>
          </a:prstGeom>
          <a:noFill/>
        </p:spPr>
        <p:txBody>
          <a:bodyPr wrap="none" rtlCol="0">
            <a:spAutoFit/>
          </a:bodyPr>
          <a:lstStyle/>
          <a:p>
            <a:r>
              <a:rPr lang="en-GB" dirty="0"/>
              <a:t>Z2</a:t>
            </a:r>
          </a:p>
        </p:txBody>
      </p:sp>
      <p:sp>
        <p:nvSpPr>
          <p:cNvPr id="63" name="TextBox 62">
            <a:extLst>
              <a:ext uri="{FF2B5EF4-FFF2-40B4-BE49-F238E27FC236}">
                <a16:creationId xmlns:a16="http://schemas.microsoft.com/office/drawing/2014/main" id="{7AAA6362-0007-4E2F-8E28-DD6AC37AC38C}"/>
              </a:ext>
            </a:extLst>
          </p:cNvPr>
          <p:cNvSpPr txBox="1"/>
          <p:nvPr/>
        </p:nvSpPr>
        <p:spPr>
          <a:xfrm>
            <a:off x="1345474" y="1775279"/>
            <a:ext cx="518091" cy="369332"/>
          </a:xfrm>
          <a:prstGeom prst="rect">
            <a:avLst/>
          </a:prstGeom>
          <a:noFill/>
        </p:spPr>
        <p:txBody>
          <a:bodyPr wrap="none" rtlCol="0">
            <a:spAutoFit/>
          </a:bodyPr>
          <a:lstStyle/>
          <a:p>
            <a:r>
              <a:rPr lang="en-GB" dirty="0"/>
              <a:t>Z3 </a:t>
            </a:r>
          </a:p>
        </p:txBody>
      </p:sp>
      <p:sp>
        <p:nvSpPr>
          <p:cNvPr id="64" name="TextBox 63">
            <a:extLst>
              <a:ext uri="{FF2B5EF4-FFF2-40B4-BE49-F238E27FC236}">
                <a16:creationId xmlns:a16="http://schemas.microsoft.com/office/drawing/2014/main" id="{A4B586AE-1696-4FF4-A0CB-3C2AEBBC53D1}"/>
              </a:ext>
            </a:extLst>
          </p:cNvPr>
          <p:cNvSpPr txBox="1"/>
          <p:nvPr/>
        </p:nvSpPr>
        <p:spPr>
          <a:xfrm>
            <a:off x="2094465" y="1536650"/>
            <a:ext cx="620683" cy="369332"/>
          </a:xfrm>
          <a:prstGeom prst="rect">
            <a:avLst/>
          </a:prstGeom>
          <a:noFill/>
        </p:spPr>
        <p:txBody>
          <a:bodyPr wrap="none" rtlCol="0">
            <a:spAutoFit/>
          </a:bodyPr>
          <a:lstStyle/>
          <a:p>
            <a:r>
              <a:rPr lang="en-GB" dirty="0"/>
              <a:t>Z3R</a:t>
            </a:r>
          </a:p>
        </p:txBody>
      </p:sp>
      <p:sp>
        <p:nvSpPr>
          <p:cNvPr id="66" name="TextBox 65">
            <a:extLst>
              <a:ext uri="{FF2B5EF4-FFF2-40B4-BE49-F238E27FC236}">
                <a16:creationId xmlns:a16="http://schemas.microsoft.com/office/drawing/2014/main" id="{8C7AA4F3-0E92-4315-9F0E-85A0E52948D2}"/>
              </a:ext>
            </a:extLst>
          </p:cNvPr>
          <p:cNvSpPr txBox="1"/>
          <p:nvPr/>
        </p:nvSpPr>
        <p:spPr>
          <a:xfrm>
            <a:off x="6852583" y="4134629"/>
            <a:ext cx="453970" cy="369332"/>
          </a:xfrm>
          <a:prstGeom prst="rect">
            <a:avLst/>
          </a:prstGeom>
          <a:noFill/>
        </p:spPr>
        <p:txBody>
          <a:bodyPr wrap="none" rtlCol="0">
            <a:spAutoFit/>
          </a:bodyPr>
          <a:lstStyle/>
          <a:p>
            <a:r>
              <a:rPr lang="en-GB" dirty="0"/>
              <a:t>Z3</a:t>
            </a:r>
          </a:p>
        </p:txBody>
      </p:sp>
      <p:cxnSp>
        <p:nvCxnSpPr>
          <p:cNvPr id="32" name="Straight Connector 31">
            <a:extLst>
              <a:ext uri="{FF2B5EF4-FFF2-40B4-BE49-F238E27FC236}">
                <a16:creationId xmlns:a16="http://schemas.microsoft.com/office/drawing/2014/main" id="{8D8B8015-67D5-41E2-97D2-F376FE683057}"/>
              </a:ext>
            </a:extLst>
          </p:cNvPr>
          <p:cNvCxnSpPr/>
          <p:nvPr/>
        </p:nvCxnSpPr>
        <p:spPr bwMode="auto">
          <a:xfrm flipH="1">
            <a:off x="613954" y="4036423"/>
            <a:ext cx="6147746" cy="2612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72">
            <a:extLst>
              <a:ext uri="{FF2B5EF4-FFF2-40B4-BE49-F238E27FC236}">
                <a16:creationId xmlns:a16="http://schemas.microsoft.com/office/drawing/2014/main" id="{82C9201E-53F0-4172-AEAF-DE5908D43A68}"/>
              </a:ext>
            </a:extLst>
          </p:cNvPr>
          <p:cNvSpPr txBox="1"/>
          <p:nvPr/>
        </p:nvSpPr>
        <p:spPr>
          <a:xfrm>
            <a:off x="6114179" y="4380671"/>
            <a:ext cx="620683" cy="369332"/>
          </a:xfrm>
          <a:prstGeom prst="rect">
            <a:avLst/>
          </a:prstGeom>
          <a:noFill/>
        </p:spPr>
        <p:txBody>
          <a:bodyPr wrap="none" rtlCol="0">
            <a:spAutoFit/>
          </a:bodyPr>
          <a:lstStyle/>
          <a:p>
            <a:r>
              <a:rPr lang="en-GB" dirty="0"/>
              <a:t>Z3R</a:t>
            </a:r>
          </a:p>
        </p:txBody>
      </p:sp>
      <p:sp>
        <p:nvSpPr>
          <p:cNvPr id="74" name="TextBox 73">
            <a:extLst>
              <a:ext uri="{FF2B5EF4-FFF2-40B4-BE49-F238E27FC236}">
                <a16:creationId xmlns:a16="http://schemas.microsoft.com/office/drawing/2014/main" id="{1A706BD3-3517-4017-8EA7-4A842A8B66DF}"/>
              </a:ext>
            </a:extLst>
          </p:cNvPr>
          <p:cNvSpPr txBox="1"/>
          <p:nvPr/>
        </p:nvSpPr>
        <p:spPr>
          <a:xfrm>
            <a:off x="6840167" y="3853387"/>
            <a:ext cx="453970" cy="369332"/>
          </a:xfrm>
          <a:prstGeom prst="rect">
            <a:avLst/>
          </a:prstGeom>
          <a:noFill/>
        </p:spPr>
        <p:txBody>
          <a:bodyPr wrap="none" rtlCol="0">
            <a:spAutoFit/>
          </a:bodyPr>
          <a:lstStyle/>
          <a:p>
            <a:r>
              <a:rPr lang="en-GB" dirty="0"/>
              <a:t>Z2</a:t>
            </a:r>
          </a:p>
        </p:txBody>
      </p:sp>
      <p:sp>
        <p:nvSpPr>
          <p:cNvPr id="75" name="TextBox 74">
            <a:extLst>
              <a:ext uri="{FF2B5EF4-FFF2-40B4-BE49-F238E27FC236}">
                <a16:creationId xmlns:a16="http://schemas.microsoft.com/office/drawing/2014/main" id="{1CBD44DA-9DF6-4058-B3EC-A242479D0B12}"/>
              </a:ext>
            </a:extLst>
          </p:cNvPr>
          <p:cNvSpPr txBox="1"/>
          <p:nvPr/>
        </p:nvSpPr>
        <p:spPr>
          <a:xfrm>
            <a:off x="6852583" y="3559600"/>
            <a:ext cx="453970" cy="369332"/>
          </a:xfrm>
          <a:prstGeom prst="rect">
            <a:avLst/>
          </a:prstGeom>
          <a:noFill/>
        </p:spPr>
        <p:txBody>
          <a:bodyPr wrap="none" rtlCol="0">
            <a:spAutoFit/>
          </a:bodyPr>
          <a:lstStyle/>
          <a:p>
            <a:r>
              <a:rPr lang="en-GB" dirty="0"/>
              <a:t>Z1</a:t>
            </a:r>
          </a:p>
        </p:txBody>
      </p:sp>
      <p:cxnSp>
        <p:nvCxnSpPr>
          <p:cNvPr id="42" name="Straight Connector 41">
            <a:extLst>
              <a:ext uri="{FF2B5EF4-FFF2-40B4-BE49-F238E27FC236}">
                <a16:creationId xmlns:a16="http://schemas.microsoft.com/office/drawing/2014/main" id="{9D794C87-D138-4461-88E4-12EBA951BA92}"/>
              </a:ext>
            </a:extLst>
          </p:cNvPr>
          <p:cNvCxnSpPr/>
          <p:nvPr/>
        </p:nvCxnSpPr>
        <p:spPr bwMode="auto">
          <a:xfrm flipH="1">
            <a:off x="3156084" y="3322843"/>
            <a:ext cx="161884" cy="15428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B2A69746-6649-4319-9B72-78AB5D51CEF6}"/>
              </a:ext>
            </a:extLst>
          </p:cNvPr>
          <p:cNvCxnSpPr/>
          <p:nvPr/>
        </p:nvCxnSpPr>
        <p:spPr bwMode="auto">
          <a:xfrm>
            <a:off x="3148149" y="3478266"/>
            <a:ext cx="91440" cy="944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a:extLst>
              <a:ext uri="{FF2B5EF4-FFF2-40B4-BE49-F238E27FC236}">
                <a16:creationId xmlns:a16="http://schemas.microsoft.com/office/drawing/2014/main" id="{08F42F34-F5E3-458D-97CF-2CF8872F51B2}"/>
              </a:ext>
            </a:extLst>
          </p:cNvPr>
          <p:cNvCxnSpPr/>
          <p:nvPr/>
        </p:nvCxnSpPr>
        <p:spPr bwMode="auto">
          <a:xfrm flipH="1">
            <a:off x="3076303" y="3556232"/>
            <a:ext cx="169818" cy="17635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46">
            <a:extLst>
              <a:ext uri="{FF2B5EF4-FFF2-40B4-BE49-F238E27FC236}">
                <a16:creationId xmlns:a16="http://schemas.microsoft.com/office/drawing/2014/main" id="{E3B8BF6D-DC2B-4CEC-8F93-90143F6C1A8F}"/>
              </a:ext>
            </a:extLst>
          </p:cNvPr>
          <p:cNvSpPr txBox="1"/>
          <p:nvPr/>
        </p:nvSpPr>
        <p:spPr>
          <a:xfrm>
            <a:off x="3176393" y="2862980"/>
            <a:ext cx="224365" cy="369332"/>
          </a:xfrm>
          <a:prstGeom prst="rect">
            <a:avLst/>
          </a:prstGeom>
          <a:noFill/>
        </p:spPr>
        <p:txBody>
          <a:bodyPr wrap="square" rtlCol="0">
            <a:spAutoFit/>
          </a:bodyPr>
          <a:lstStyle/>
          <a:p>
            <a:r>
              <a:rPr lang="en-GB" dirty="0"/>
              <a:t>F</a:t>
            </a:r>
          </a:p>
        </p:txBody>
      </p:sp>
      <p:sp>
        <p:nvSpPr>
          <p:cNvPr id="52" name="TextBox 51">
            <a:extLst>
              <a:ext uri="{FF2B5EF4-FFF2-40B4-BE49-F238E27FC236}">
                <a16:creationId xmlns:a16="http://schemas.microsoft.com/office/drawing/2014/main" id="{AE50AFF2-14E4-4DCA-88D1-64E5B8F8326A}"/>
              </a:ext>
            </a:extLst>
          </p:cNvPr>
          <p:cNvSpPr txBox="1"/>
          <p:nvPr/>
        </p:nvSpPr>
        <p:spPr>
          <a:xfrm>
            <a:off x="895627" y="4990011"/>
            <a:ext cx="10328584" cy="135421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Fault at point F is seen in Zone 1 from end A and trips end A.</a:t>
            </a:r>
          </a:p>
          <a:p>
            <a:pPr marL="285750"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The Z1 at end A sends a permissive signal to end B.</a:t>
            </a:r>
          </a:p>
          <a:p>
            <a:pPr marL="285750"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End B sees the fault at point F in Zone 2 and on receipt of the permissive signal from end A it bypasses the Zone 2 timer and trips end B.</a:t>
            </a:r>
          </a:p>
        </p:txBody>
      </p:sp>
    </p:spTree>
    <p:extLst>
      <p:ext uri="{BB962C8B-B14F-4D97-AF65-F5344CB8AC3E}">
        <p14:creationId xmlns:p14="http://schemas.microsoft.com/office/powerpoint/2010/main" val="206626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895627" y="1082565"/>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Permissive Over-reaching Transfer Trip (POTT) Scheme</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51</a:t>
            </a:fld>
            <a:endParaRPr lang="en-US" altLang="en-US" dirty="0">
              <a:solidFill>
                <a:srgbClr val="000000"/>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A7CB7090-3B20-428B-802A-460872AC7FD4}"/>
              </a:ext>
            </a:extLst>
          </p:cNvPr>
          <p:cNvCxnSpPr/>
          <p:nvPr/>
        </p:nvCxnSpPr>
        <p:spPr bwMode="auto">
          <a:xfrm>
            <a:off x="1199352" y="3322843"/>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a:extLst>
              <a:ext uri="{FF2B5EF4-FFF2-40B4-BE49-F238E27FC236}">
                <a16:creationId xmlns:a16="http://schemas.microsoft.com/office/drawing/2014/main" id="{0F9A61C4-3D9A-4E3B-9278-857B380C0B26}"/>
              </a:ext>
            </a:extLst>
          </p:cNvPr>
          <p:cNvCxnSpPr/>
          <p:nvPr/>
        </p:nvCxnSpPr>
        <p:spPr bwMode="auto">
          <a:xfrm flipV="1">
            <a:off x="1867989" y="3309779"/>
            <a:ext cx="661852" cy="1306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8CCF18E6-204E-4AE6-A9E3-17A75A4B62EF}"/>
              </a:ext>
            </a:extLst>
          </p:cNvPr>
          <p:cNvCxnSpPr/>
          <p:nvPr/>
        </p:nvCxnSpPr>
        <p:spPr bwMode="auto">
          <a:xfrm>
            <a:off x="7370892" y="3234371"/>
            <a:ext cx="262219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71733C37-499D-4808-B134-56E73AA70530}"/>
              </a:ext>
            </a:extLst>
          </p:cNvPr>
          <p:cNvSpPr txBox="1"/>
          <p:nvPr/>
        </p:nvSpPr>
        <p:spPr>
          <a:xfrm>
            <a:off x="1473672" y="3056541"/>
            <a:ext cx="574766" cy="461665"/>
          </a:xfrm>
          <a:prstGeom prst="rect">
            <a:avLst/>
          </a:prstGeom>
          <a:noFill/>
        </p:spPr>
        <p:txBody>
          <a:bodyPr wrap="square" rtlCol="0">
            <a:spAutoFit/>
          </a:bodyPr>
          <a:lstStyle/>
          <a:p>
            <a:r>
              <a:rPr lang="en-GB" sz="2400" b="1" dirty="0"/>
              <a:t>X</a:t>
            </a:r>
          </a:p>
        </p:txBody>
      </p:sp>
      <p:sp>
        <p:nvSpPr>
          <p:cNvPr id="13" name="TextBox 12">
            <a:extLst>
              <a:ext uri="{FF2B5EF4-FFF2-40B4-BE49-F238E27FC236}">
                <a16:creationId xmlns:a16="http://schemas.microsoft.com/office/drawing/2014/main" id="{F1CB18F9-E5DF-4F74-B88C-CD0E0DA91B21}"/>
              </a:ext>
            </a:extLst>
          </p:cNvPr>
          <p:cNvSpPr txBox="1"/>
          <p:nvPr/>
        </p:nvSpPr>
        <p:spPr>
          <a:xfrm>
            <a:off x="6952972" y="3046741"/>
            <a:ext cx="574766" cy="461665"/>
          </a:xfrm>
          <a:prstGeom prst="rect">
            <a:avLst/>
          </a:prstGeom>
          <a:noFill/>
        </p:spPr>
        <p:txBody>
          <a:bodyPr wrap="square" rtlCol="0">
            <a:spAutoFit/>
          </a:bodyPr>
          <a:lstStyle/>
          <a:p>
            <a:r>
              <a:rPr lang="en-GB" sz="2400" b="1" dirty="0"/>
              <a:t>X</a:t>
            </a:r>
          </a:p>
        </p:txBody>
      </p:sp>
      <p:sp>
        <p:nvSpPr>
          <p:cNvPr id="14" name="TextBox 13">
            <a:extLst>
              <a:ext uri="{FF2B5EF4-FFF2-40B4-BE49-F238E27FC236}">
                <a16:creationId xmlns:a16="http://schemas.microsoft.com/office/drawing/2014/main" id="{13DEE1BD-148F-481D-99F3-2A29CDA08038}"/>
              </a:ext>
            </a:extLst>
          </p:cNvPr>
          <p:cNvSpPr txBox="1"/>
          <p:nvPr/>
        </p:nvSpPr>
        <p:spPr>
          <a:xfrm>
            <a:off x="10846606" y="2981082"/>
            <a:ext cx="574766" cy="461665"/>
          </a:xfrm>
          <a:prstGeom prst="rect">
            <a:avLst/>
          </a:prstGeom>
          <a:noFill/>
        </p:spPr>
        <p:txBody>
          <a:bodyPr wrap="square" rtlCol="0">
            <a:spAutoFit/>
          </a:bodyPr>
          <a:lstStyle/>
          <a:p>
            <a:r>
              <a:rPr lang="en-GB" sz="2400" b="1" dirty="0"/>
              <a:t>X</a:t>
            </a:r>
          </a:p>
        </p:txBody>
      </p:sp>
      <p:cxnSp>
        <p:nvCxnSpPr>
          <p:cNvPr id="12" name="Straight Connector 11">
            <a:extLst>
              <a:ext uri="{FF2B5EF4-FFF2-40B4-BE49-F238E27FC236}">
                <a16:creationId xmlns:a16="http://schemas.microsoft.com/office/drawing/2014/main" id="{D372A7F4-EBE8-488D-B196-DA87A2728F64}"/>
              </a:ext>
            </a:extLst>
          </p:cNvPr>
          <p:cNvCxnSpPr/>
          <p:nvPr/>
        </p:nvCxnSpPr>
        <p:spPr bwMode="auto">
          <a:xfrm>
            <a:off x="11224213" y="3211914"/>
            <a:ext cx="58461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246C504B-6F1B-4A7B-B1D5-9733B5273540}"/>
              </a:ext>
            </a:extLst>
          </p:cNvPr>
          <p:cNvSpPr txBox="1"/>
          <p:nvPr/>
        </p:nvSpPr>
        <p:spPr>
          <a:xfrm>
            <a:off x="1911532" y="2580919"/>
            <a:ext cx="574766" cy="369332"/>
          </a:xfrm>
          <a:prstGeom prst="rect">
            <a:avLst/>
          </a:prstGeom>
          <a:noFill/>
        </p:spPr>
        <p:txBody>
          <a:bodyPr wrap="square" rtlCol="0">
            <a:spAutoFit/>
          </a:bodyPr>
          <a:lstStyle/>
          <a:p>
            <a:r>
              <a:rPr lang="en-GB" dirty="0"/>
              <a:t>A</a:t>
            </a:r>
          </a:p>
        </p:txBody>
      </p:sp>
      <p:sp>
        <p:nvSpPr>
          <p:cNvPr id="16" name="TextBox 15">
            <a:extLst>
              <a:ext uri="{FF2B5EF4-FFF2-40B4-BE49-F238E27FC236}">
                <a16:creationId xmlns:a16="http://schemas.microsoft.com/office/drawing/2014/main" id="{290334F6-0FCD-40B2-9AF2-41B8F709FE1C}"/>
              </a:ext>
            </a:extLst>
          </p:cNvPr>
          <p:cNvSpPr txBox="1"/>
          <p:nvPr/>
        </p:nvSpPr>
        <p:spPr>
          <a:xfrm flipH="1">
            <a:off x="6622616" y="2580919"/>
            <a:ext cx="180701" cy="369332"/>
          </a:xfrm>
          <a:prstGeom prst="rect">
            <a:avLst/>
          </a:prstGeom>
          <a:noFill/>
        </p:spPr>
        <p:txBody>
          <a:bodyPr wrap="square" rtlCol="0">
            <a:spAutoFit/>
          </a:bodyPr>
          <a:lstStyle/>
          <a:p>
            <a:r>
              <a:rPr lang="en-GB" dirty="0"/>
              <a:t>B</a:t>
            </a:r>
          </a:p>
        </p:txBody>
      </p:sp>
      <p:sp>
        <p:nvSpPr>
          <p:cNvPr id="17" name="TextBox 16">
            <a:extLst>
              <a:ext uri="{FF2B5EF4-FFF2-40B4-BE49-F238E27FC236}">
                <a16:creationId xmlns:a16="http://schemas.microsoft.com/office/drawing/2014/main" id="{D27E8659-214E-45A6-BF05-B3C095FABDC5}"/>
              </a:ext>
            </a:extLst>
          </p:cNvPr>
          <p:cNvSpPr txBox="1"/>
          <p:nvPr/>
        </p:nvSpPr>
        <p:spPr>
          <a:xfrm>
            <a:off x="10421320" y="2525695"/>
            <a:ext cx="351378" cy="369332"/>
          </a:xfrm>
          <a:prstGeom prst="rect">
            <a:avLst/>
          </a:prstGeom>
          <a:noFill/>
        </p:spPr>
        <p:txBody>
          <a:bodyPr wrap="none" rtlCol="0">
            <a:spAutoFit/>
          </a:bodyPr>
          <a:lstStyle/>
          <a:p>
            <a:r>
              <a:rPr lang="en-GB" dirty="0"/>
              <a:t>C</a:t>
            </a:r>
          </a:p>
        </p:txBody>
      </p:sp>
      <p:cxnSp>
        <p:nvCxnSpPr>
          <p:cNvPr id="24" name="Straight Connector 23">
            <a:extLst>
              <a:ext uri="{FF2B5EF4-FFF2-40B4-BE49-F238E27FC236}">
                <a16:creationId xmlns:a16="http://schemas.microsoft.com/office/drawing/2014/main" id="{8EC6B87E-E600-4B0E-8090-ADACF96714B7}"/>
              </a:ext>
            </a:extLst>
          </p:cNvPr>
          <p:cNvCxnSpPr/>
          <p:nvPr/>
        </p:nvCxnSpPr>
        <p:spPr bwMode="auto">
          <a:xfrm>
            <a:off x="2026668" y="3072997"/>
            <a:ext cx="0" cy="4996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a:extLst>
              <a:ext uri="{FF2B5EF4-FFF2-40B4-BE49-F238E27FC236}">
                <a16:creationId xmlns:a16="http://schemas.microsoft.com/office/drawing/2014/main" id="{28A92801-20FE-4821-89E8-302D3B2E7DA3}"/>
              </a:ext>
            </a:extLst>
          </p:cNvPr>
          <p:cNvSpPr txBox="1"/>
          <p:nvPr/>
        </p:nvSpPr>
        <p:spPr>
          <a:xfrm>
            <a:off x="2468882" y="3078946"/>
            <a:ext cx="574766" cy="461665"/>
          </a:xfrm>
          <a:prstGeom prst="rect">
            <a:avLst/>
          </a:prstGeom>
          <a:noFill/>
        </p:spPr>
        <p:txBody>
          <a:bodyPr wrap="square" rtlCol="0">
            <a:spAutoFit/>
          </a:bodyPr>
          <a:lstStyle/>
          <a:p>
            <a:r>
              <a:rPr lang="en-GB" sz="2400" b="1" dirty="0"/>
              <a:t>X</a:t>
            </a:r>
          </a:p>
        </p:txBody>
      </p:sp>
      <p:cxnSp>
        <p:nvCxnSpPr>
          <p:cNvPr id="26" name="Straight Connector 25">
            <a:extLst>
              <a:ext uri="{FF2B5EF4-FFF2-40B4-BE49-F238E27FC236}">
                <a16:creationId xmlns:a16="http://schemas.microsoft.com/office/drawing/2014/main" id="{B46DE150-157B-42D9-9408-D7D78D7B8506}"/>
              </a:ext>
            </a:extLst>
          </p:cNvPr>
          <p:cNvCxnSpPr/>
          <p:nvPr/>
        </p:nvCxnSpPr>
        <p:spPr bwMode="auto">
          <a:xfrm flipV="1">
            <a:off x="2858589" y="3274308"/>
            <a:ext cx="3280131" cy="3547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a:extLst>
              <a:ext uri="{FF2B5EF4-FFF2-40B4-BE49-F238E27FC236}">
                <a16:creationId xmlns:a16="http://schemas.microsoft.com/office/drawing/2014/main" id="{97B0F97E-ADEF-42CE-9C04-F023F074F939}"/>
              </a:ext>
            </a:extLst>
          </p:cNvPr>
          <p:cNvSpPr txBox="1"/>
          <p:nvPr/>
        </p:nvSpPr>
        <p:spPr>
          <a:xfrm>
            <a:off x="6047850" y="3060902"/>
            <a:ext cx="574766" cy="461665"/>
          </a:xfrm>
          <a:prstGeom prst="rect">
            <a:avLst/>
          </a:prstGeom>
          <a:noFill/>
        </p:spPr>
        <p:txBody>
          <a:bodyPr wrap="square" rtlCol="0">
            <a:spAutoFit/>
          </a:bodyPr>
          <a:lstStyle/>
          <a:p>
            <a:r>
              <a:rPr lang="en-GB" sz="2400" b="1" dirty="0"/>
              <a:t>X</a:t>
            </a:r>
          </a:p>
        </p:txBody>
      </p:sp>
      <p:cxnSp>
        <p:nvCxnSpPr>
          <p:cNvPr id="29" name="Straight Connector 28">
            <a:extLst>
              <a:ext uri="{FF2B5EF4-FFF2-40B4-BE49-F238E27FC236}">
                <a16:creationId xmlns:a16="http://schemas.microsoft.com/office/drawing/2014/main" id="{7BDDAA0D-5CC7-4AA7-A129-3DB31F44AAAF}"/>
              </a:ext>
            </a:extLst>
          </p:cNvPr>
          <p:cNvCxnSpPr/>
          <p:nvPr/>
        </p:nvCxnSpPr>
        <p:spPr bwMode="auto">
          <a:xfrm flipV="1">
            <a:off x="6378206" y="3271041"/>
            <a:ext cx="594388" cy="65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a:extLst>
              <a:ext uri="{FF2B5EF4-FFF2-40B4-BE49-F238E27FC236}">
                <a16:creationId xmlns:a16="http://schemas.microsoft.com/office/drawing/2014/main" id="{444FD75A-66FE-4C22-9086-2344E8C1C92B}"/>
              </a:ext>
            </a:extLst>
          </p:cNvPr>
          <p:cNvSpPr txBox="1"/>
          <p:nvPr/>
        </p:nvSpPr>
        <p:spPr>
          <a:xfrm>
            <a:off x="9968885" y="3016601"/>
            <a:ext cx="574766" cy="461665"/>
          </a:xfrm>
          <a:prstGeom prst="rect">
            <a:avLst/>
          </a:prstGeom>
          <a:noFill/>
        </p:spPr>
        <p:txBody>
          <a:bodyPr wrap="square" rtlCol="0">
            <a:spAutoFit/>
          </a:bodyPr>
          <a:lstStyle/>
          <a:p>
            <a:r>
              <a:rPr lang="en-GB" sz="2400" b="1" dirty="0"/>
              <a:t>X</a:t>
            </a:r>
          </a:p>
        </p:txBody>
      </p:sp>
      <p:cxnSp>
        <p:nvCxnSpPr>
          <p:cNvPr id="501761" name="Straight Connector 501760">
            <a:extLst>
              <a:ext uri="{FF2B5EF4-FFF2-40B4-BE49-F238E27FC236}">
                <a16:creationId xmlns:a16="http://schemas.microsoft.com/office/drawing/2014/main" id="{00FB7653-608C-4677-965E-BDB76F078AB5}"/>
              </a:ext>
            </a:extLst>
          </p:cNvPr>
          <p:cNvCxnSpPr/>
          <p:nvPr/>
        </p:nvCxnSpPr>
        <p:spPr bwMode="auto">
          <a:xfrm flipV="1">
            <a:off x="10321266" y="3211914"/>
            <a:ext cx="556344" cy="2245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FCF7E6E8-4B55-49B9-819C-D3C188EFC582}"/>
              </a:ext>
            </a:extLst>
          </p:cNvPr>
          <p:cNvCxnSpPr/>
          <p:nvPr/>
        </p:nvCxnSpPr>
        <p:spPr bwMode="auto">
          <a:xfrm>
            <a:off x="6761699" y="3056541"/>
            <a:ext cx="0" cy="4996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5A24E84E-FE0E-496A-8F9A-33E71DF8CB7B}"/>
              </a:ext>
            </a:extLst>
          </p:cNvPr>
          <p:cNvCxnSpPr/>
          <p:nvPr/>
        </p:nvCxnSpPr>
        <p:spPr bwMode="auto">
          <a:xfrm>
            <a:off x="10597009" y="3040920"/>
            <a:ext cx="0" cy="4996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67" name="Straight Connector 501766">
            <a:extLst>
              <a:ext uri="{FF2B5EF4-FFF2-40B4-BE49-F238E27FC236}">
                <a16:creationId xmlns:a16="http://schemas.microsoft.com/office/drawing/2014/main" id="{114402FE-A44B-4CFA-8C5A-BC7CE131EFAF}"/>
              </a:ext>
            </a:extLst>
          </p:cNvPr>
          <p:cNvCxnSpPr/>
          <p:nvPr/>
        </p:nvCxnSpPr>
        <p:spPr bwMode="auto">
          <a:xfrm flipV="1">
            <a:off x="2048438" y="2565364"/>
            <a:ext cx="3326970" cy="1555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69" name="Straight Connector 501768">
            <a:extLst>
              <a:ext uri="{FF2B5EF4-FFF2-40B4-BE49-F238E27FC236}">
                <a16:creationId xmlns:a16="http://schemas.microsoft.com/office/drawing/2014/main" id="{C9BCA026-471D-4369-A164-6E999228CC5D}"/>
              </a:ext>
            </a:extLst>
          </p:cNvPr>
          <p:cNvCxnSpPr/>
          <p:nvPr/>
        </p:nvCxnSpPr>
        <p:spPr bwMode="auto">
          <a:xfrm flipV="1">
            <a:off x="2048438" y="2257132"/>
            <a:ext cx="6468545" cy="5499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71" name="Straight Connector 501770">
            <a:extLst>
              <a:ext uri="{FF2B5EF4-FFF2-40B4-BE49-F238E27FC236}">
                <a16:creationId xmlns:a16="http://schemas.microsoft.com/office/drawing/2014/main" id="{A3D78C7A-CA7A-4932-8F81-EBB949284727}"/>
              </a:ext>
            </a:extLst>
          </p:cNvPr>
          <p:cNvCxnSpPr/>
          <p:nvPr/>
        </p:nvCxnSpPr>
        <p:spPr bwMode="auto">
          <a:xfrm flipV="1">
            <a:off x="2026668" y="1948612"/>
            <a:ext cx="9341864" cy="776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73" name="Straight Connector 501772">
            <a:extLst>
              <a:ext uri="{FF2B5EF4-FFF2-40B4-BE49-F238E27FC236}">
                <a16:creationId xmlns:a16="http://schemas.microsoft.com/office/drawing/2014/main" id="{CCF0B71F-C8DC-42AC-9EEC-434B1552E4A8}"/>
              </a:ext>
            </a:extLst>
          </p:cNvPr>
          <p:cNvCxnSpPr/>
          <p:nvPr/>
        </p:nvCxnSpPr>
        <p:spPr bwMode="auto">
          <a:xfrm flipH="1">
            <a:off x="300446" y="1723581"/>
            <a:ext cx="1726222" cy="17551"/>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78" name="Straight Connector 501777">
            <a:extLst>
              <a:ext uri="{FF2B5EF4-FFF2-40B4-BE49-F238E27FC236}">
                <a16:creationId xmlns:a16="http://schemas.microsoft.com/office/drawing/2014/main" id="{6057A60E-E033-484C-BDDD-A8E2F5D91744}"/>
              </a:ext>
            </a:extLst>
          </p:cNvPr>
          <p:cNvCxnSpPr/>
          <p:nvPr/>
        </p:nvCxnSpPr>
        <p:spPr bwMode="auto">
          <a:xfrm flipH="1">
            <a:off x="3827417" y="3749040"/>
            <a:ext cx="293428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82" name="Straight Connector 501781">
            <a:extLst>
              <a:ext uri="{FF2B5EF4-FFF2-40B4-BE49-F238E27FC236}">
                <a16:creationId xmlns:a16="http://schemas.microsoft.com/office/drawing/2014/main" id="{2C1B3C70-A5F9-433E-984E-C6DA4149616A}"/>
              </a:ext>
            </a:extLst>
          </p:cNvPr>
          <p:cNvCxnSpPr/>
          <p:nvPr/>
        </p:nvCxnSpPr>
        <p:spPr bwMode="auto">
          <a:xfrm flipH="1">
            <a:off x="349396" y="4364536"/>
            <a:ext cx="6461254" cy="4380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84" name="Straight Connector 501783">
            <a:extLst>
              <a:ext uri="{FF2B5EF4-FFF2-40B4-BE49-F238E27FC236}">
                <a16:creationId xmlns:a16="http://schemas.microsoft.com/office/drawing/2014/main" id="{327BB819-DC6B-4902-A4D6-9CBBD106A08B}"/>
              </a:ext>
            </a:extLst>
          </p:cNvPr>
          <p:cNvCxnSpPr/>
          <p:nvPr/>
        </p:nvCxnSpPr>
        <p:spPr bwMode="auto">
          <a:xfrm>
            <a:off x="6761699" y="4572000"/>
            <a:ext cx="1285021"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1786" name="TextBox 501785">
            <a:extLst>
              <a:ext uri="{FF2B5EF4-FFF2-40B4-BE49-F238E27FC236}">
                <a16:creationId xmlns:a16="http://schemas.microsoft.com/office/drawing/2014/main" id="{19717310-31AA-47D9-B4DB-B93B279F3768}"/>
              </a:ext>
            </a:extLst>
          </p:cNvPr>
          <p:cNvSpPr txBox="1"/>
          <p:nvPr/>
        </p:nvSpPr>
        <p:spPr>
          <a:xfrm>
            <a:off x="1354717" y="2441164"/>
            <a:ext cx="453970" cy="369332"/>
          </a:xfrm>
          <a:prstGeom prst="rect">
            <a:avLst/>
          </a:prstGeom>
          <a:noFill/>
        </p:spPr>
        <p:txBody>
          <a:bodyPr wrap="none" rtlCol="0">
            <a:spAutoFit/>
          </a:bodyPr>
          <a:lstStyle/>
          <a:p>
            <a:r>
              <a:rPr lang="en-GB" dirty="0"/>
              <a:t>Z1</a:t>
            </a:r>
          </a:p>
        </p:txBody>
      </p:sp>
      <p:sp>
        <p:nvSpPr>
          <p:cNvPr id="62" name="TextBox 61">
            <a:extLst>
              <a:ext uri="{FF2B5EF4-FFF2-40B4-BE49-F238E27FC236}">
                <a16:creationId xmlns:a16="http://schemas.microsoft.com/office/drawing/2014/main" id="{6AC65064-300A-4C53-9F4C-2D475BB26CA0}"/>
              </a:ext>
            </a:extLst>
          </p:cNvPr>
          <p:cNvSpPr txBox="1"/>
          <p:nvPr/>
        </p:nvSpPr>
        <p:spPr>
          <a:xfrm>
            <a:off x="1345474" y="2120373"/>
            <a:ext cx="453970" cy="369332"/>
          </a:xfrm>
          <a:prstGeom prst="rect">
            <a:avLst/>
          </a:prstGeom>
          <a:noFill/>
        </p:spPr>
        <p:txBody>
          <a:bodyPr wrap="none" rtlCol="0">
            <a:spAutoFit/>
          </a:bodyPr>
          <a:lstStyle/>
          <a:p>
            <a:r>
              <a:rPr lang="en-GB" dirty="0"/>
              <a:t>Z2</a:t>
            </a:r>
          </a:p>
        </p:txBody>
      </p:sp>
      <p:sp>
        <p:nvSpPr>
          <p:cNvPr id="63" name="TextBox 62">
            <a:extLst>
              <a:ext uri="{FF2B5EF4-FFF2-40B4-BE49-F238E27FC236}">
                <a16:creationId xmlns:a16="http://schemas.microsoft.com/office/drawing/2014/main" id="{7AAA6362-0007-4E2F-8E28-DD6AC37AC38C}"/>
              </a:ext>
            </a:extLst>
          </p:cNvPr>
          <p:cNvSpPr txBox="1"/>
          <p:nvPr/>
        </p:nvSpPr>
        <p:spPr>
          <a:xfrm>
            <a:off x="1345474" y="1792078"/>
            <a:ext cx="453970" cy="369332"/>
          </a:xfrm>
          <a:prstGeom prst="rect">
            <a:avLst/>
          </a:prstGeom>
          <a:noFill/>
        </p:spPr>
        <p:txBody>
          <a:bodyPr wrap="none" rtlCol="0">
            <a:spAutoFit/>
          </a:bodyPr>
          <a:lstStyle/>
          <a:p>
            <a:r>
              <a:rPr lang="en-GB" dirty="0"/>
              <a:t>Z3</a:t>
            </a:r>
          </a:p>
        </p:txBody>
      </p:sp>
      <p:sp>
        <p:nvSpPr>
          <p:cNvPr id="64" name="TextBox 63">
            <a:extLst>
              <a:ext uri="{FF2B5EF4-FFF2-40B4-BE49-F238E27FC236}">
                <a16:creationId xmlns:a16="http://schemas.microsoft.com/office/drawing/2014/main" id="{A4B586AE-1696-4FF4-A0CB-3C2AEBBC53D1}"/>
              </a:ext>
            </a:extLst>
          </p:cNvPr>
          <p:cNvSpPr txBox="1"/>
          <p:nvPr/>
        </p:nvSpPr>
        <p:spPr>
          <a:xfrm>
            <a:off x="2094465" y="1536650"/>
            <a:ext cx="620683" cy="369332"/>
          </a:xfrm>
          <a:prstGeom prst="rect">
            <a:avLst/>
          </a:prstGeom>
          <a:noFill/>
        </p:spPr>
        <p:txBody>
          <a:bodyPr wrap="none" rtlCol="0">
            <a:spAutoFit/>
          </a:bodyPr>
          <a:lstStyle/>
          <a:p>
            <a:r>
              <a:rPr lang="en-GB" dirty="0"/>
              <a:t>Z3R</a:t>
            </a:r>
          </a:p>
        </p:txBody>
      </p:sp>
      <p:sp>
        <p:nvSpPr>
          <p:cNvPr id="66" name="TextBox 65">
            <a:extLst>
              <a:ext uri="{FF2B5EF4-FFF2-40B4-BE49-F238E27FC236}">
                <a16:creationId xmlns:a16="http://schemas.microsoft.com/office/drawing/2014/main" id="{8C7AA4F3-0E92-4315-9F0E-85A0E52948D2}"/>
              </a:ext>
            </a:extLst>
          </p:cNvPr>
          <p:cNvSpPr txBox="1"/>
          <p:nvPr/>
        </p:nvSpPr>
        <p:spPr>
          <a:xfrm>
            <a:off x="6852583" y="4134629"/>
            <a:ext cx="453970" cy="369332"/>
          </a:xfrm>
          <a:prstGeom prst="rect">
            <a:avLst/>
          </a:prstGeom>
          <a:noFill/>
        </p:spPr>
        <p:txBody>
          <a:bodyPr wrap="none" rtlCol="0">
            <a:spAutoFit/>
          </a:bodyPr>
          <a:lstStyle/>
          <a:p>
            <a:r>
              <a:rPr lang="en-GB" dirty="0"/>
              <a:t>Z3</a:t>
            </a:r>
          </a:p>
        </p:txBody>
      </p:sp>
      <p:cxnSp>
        <p:nvCxnSpPr>
          <p:cNvPr id="32" name="Straight Connector 31">
            <a:extLst>
              <a:ext uri="{FF2B5EF4-FFF2-40B4-BE49-F238E27FC236}">
                <a16:creationId xmlns:a16="http://schemas.microsoft.com/office/drawing/2014/main" id="{8D8B8015-67D5-41E2-97D2-F376FE683057}"/>
              </a:ext>
            </a:extLst>
          </p:cNvPr>
          <p:cNvCxnSpPr/>
          <p:nvPr/>
        </p:nvCxnSpPr>
        <p:spPr bwMode="auto">
          <a:xfrm flipH="1">
            <a:off x="613954" y="4036423"/>
            <a:ext cx="6147746" cy="2612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72">
            <a:extLst>
              <a:ext uri="{FF2B5EF4-FFF2-40B4-BE49-F238E27FC236}">
                <a16:creationId xmlns:a16="http://schemas.microsoft.com/office/drawing/2014/main" id="{82C9201E-53F0-4172-AEAF-DE5908D43A68}"/>
              </a:ext>
            </a:extLst>
          </p:cNvPr>
          <p:cNvSpPr txBox="1"/>
          <p:nvPr/>
        </p:nvSpPr>
        <p:spPr>
          <a:xfrm>
            <a:off x="6114179" y="4380671"/>
            <a:ext cx="620683" cy="369332"/>
          </a:xfrm>
          <a:prstGeom prst="rect">
            <a:avLst/>
          </a:prstGeom>
          <a:noFill/>
        </p:spPr>
        <p:txBody>
          <a:bodyPr wrap="none" rtlCol="0">
            <a:spAutoFit/>
          </a:bodyPr>
          <a:lstStyle/>
          <a:p>
            <a:r>
              <a:rPr lang="en-GB" dirty="0"/>
              <a:t>Z3R</a:t>
            </a:r>
          </a:p>
        </p:txBody>
      </p:sp>
      <p:sp>
        <p:nvSpPr>
          <p:cNvPr id="74" name="TextBox 73">
            <a:extLst>
              <a:ext uri="{FF2B5EF4-FFF2-40B4-BE49-F238E27FC236}">
                <a16:creationId xmlns:a16="http://schemas.microsoft.com/office/drawing/2014/main" id="{1A706BD3-3517-4017-8EA7-4A842A8B66DF}"/>
              </a:ext>
            </a:extLst>
          </p:cNvPr>
          <p:cNvSpPr txBox="1"/>
          <p:nvPr/>
        </p:nvSpPr>
        <p:spPr>
          <a:xfrm>
            <a:off x="6840167" y="3853387"/>
            <a:ext cx="453970" cy="369332"/>
          </a:xfrm>
          <a:prstGeom prst="rect">
            <a:avLst/>
          </a:prstGeom>
          <a:noFill/>
        </p:spPr>
        <p:txBody>
          <a:bodyPr wrap="none" rtlCol="0">
            <a:spAutoFit/>
          </a:bodyPr>
          <a:lstStyle/>
          <a:p>
            <a:r>
              <a:rPr lang="en-GB" dirty="0"/>
              <a:t>Z2</a:t>
            </a:r>
          </a:p>
        </p:txBody>
      </p:sp>
      <p:sp>
        <p:nvSpPr>
          <p:cNvPr id="75" name="TextBox 74">
            <a:extLst>
              <a:ext uri="{FF2B5EF4-FFF2-40B4-BE49-F238E27FC236}">
                <a16:creationId xmlns:a16="http://schemas.microsoft.com/office/drawing/2014/main" id="{1CBD44DA-9DF6-4058-B3EC-A242479D0B12}"/>
              </a:ext>
            </a:extLst>
          </p:cNvPr>
          <p:cNvSpPr txBox="1"/>
          <p:nvPr/>
        </p:nvSpPr>
        <p:spPr>
          <a:xfrm>
            <a:off x="6852583" y="3559600"/>
            <a:ext cx="453970" cy="369332"/>
          </a:xfrm>
          <a:prstGeom prst="rect">
            <a:avLst/>
          </a:prstGeom>
          <a:noFill/>
        </p:spPr>
        <p:txBody>
          <a:bodyPr wrap="none" rtlCol="0">
            <a:spAutoFit/>
          </a:bodyPr>
          <a:lstStyle/>
          <a:p>
            <a:r>
              <a:rPr lang="en-GB" dirty="0"/>
              <a:t>Z1</a:t>
            </a:r>
          </a:p>
        </p:txBody>
      </p:sp>
      <p:cxnSp>
        <p:nvCxnSpPr>
          <p:cNvPr id="42" name="Straight Connector 41">
            <a:extLst>
              <a:ext uri="{FF2B5EF4-FFF2-40B4-BE49-F238E27FC236}">
                <a16:creationId xmlns:a16="http://schemas.microsoft.com/office/drawing/2014/main" id="{9D794C87-D138-4461-88E4-12EBA951BA92}"/>
              </a:ext>
            </a:extLst>
          </p:cNvPr>
          <p:cNvCxnSpPr/>
          <p:nvPr/>
        </p:nvCxnSpPr>
        <p:spPr bwMode="auto">
          <a:xfrm flipH="1">
            <a:off x="3156084" y="3322843"/>
            <a:ext cx="161884" cy="15428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B2A69746-6649-4319-9B72-78AB5D51CEF6}"/>
              </a:ext>
            </a:extLst>
          </p:cNvPr>
          <p:cNvCxnSpPr/>
          <p:nvPr/>
        </p:nvCxnSpPr>
        <p:spPr bwMode="auto">
          <a:xfrm>
            <a:off x="3148149" y="3478266"/>
            <a:ext cx="91440" cy="944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a:extLst>
              <a:ext uri="{FF2B5EF4-FFF2-40B4-BE49-F238E27FC236}">
                <a16:creationId xmlns:a16="http://schemas.microsoft.com/office/drawing/2014/main" id="{08F42F34-F5E3-458D-97CF-2CF8872F51B2}"/>
              </a:ext>
            </a:extLst>
          </p:cNvPr>
          <p:cNvCxnSpPr/>
          <p:nvPr/>
        </p:nvCxnSpPr>
        <p:spPr bwMode="auto">
          <a:xfrm flipH="1">
            <a:off x="3076303" y="3556232"/>
            <a:ext cx="169818" cy="17635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46">
            <a:extLst>
              <a:ext uri="{FF2B5EF4-FFF2-40B4-BE49-F238E27FC236}">
                <a16:creationId xmlns:a16="http://schemas.microsoft.com/office/drawing/2014/main" id="{E3B8BF6D-DC2B-4CEC-8F93-90143F6C1A8F}"/>
              </a:ext>
            </a:extLst>
          </p:cNvPr>
          <p:cNvSpPr txBox="1"/>
          <p:nvPr/>
        </p:nvSpPr>
        <p:spPr>
          <a:xfrm>
            <a:off x="3176393" y="2862980"/>
            <a:ext cx="224365" cy="369332"/>
          </a:xfrm>
          <a:prstGeom prst="rect">
            <a:avLst/>
          </a:prstGeom>
          <a:noFill/>
        </p:spPr>
        <p:txBody>
          <a:bodyPr wrap="square" rtlCol="0">
            <a:spAutoFit/>
          </a:bodyPr>
          <a:lstStyle/>
          <a:p>
            <a:r>
              <a:rPr lang="en-GB" dirty="0"/>
              <a:t>F</a:t>
            </a:r>
          </a:p>
        </p:txBody>
      </p:sp>
      <p:sp>
        <p:nvSpPr>
          <p:cNvPr id="52" name="TextBox 51">
            <a:extLst>
              <a:ext uri="{FF2B5EF4-FFF2-40B4-BE49-F238E27FC236}">
                <a16:creationId xmlns:a16="http://schemas.microsoft.com/office/drawing/2014/main" id="{AE50AFF2-14E4-4DCA-88D1-64E5B8F8326A}"/>
              </a:ext>
            </a:extLst>
          </p:cNvPr>
          <p:cNvSpPr txBox="1"/>
          <p:nvPr/>
        </p:nvSpPr>
        <p:spPr>
          <a:xfrm>
            <a:off x="931707" y="4767897"/>
            <a:ext cx="10328584" cy="170816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Fault at point F is seen in Zone 1 from end A and trips end A.</a:t>
            </a:r>
          </a:p>
          <a:p>
            <a:pPr marL="285750"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The Z2 at end A also sees fault at point F and sends a permissive signal to end B.</a:t>
            </a:r>
          </a:p>
          <a:p>
            <a:pPr marL="285750"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End B sees the fault at point F in Zone 2 and on receipt of the permissive signal from end A it bypasses the Zone 2 timer trips end B.</a:t>
            </a:r>
          </a:p>
          <a:p>
            <a:pPr>
              <a:spcAft>
                <a:spcPts val="600"/>
              </a:spcAft>
            </a:pPr>
            <a:r>
              <a:rPr lang="en-GB" dirty="0">
                <a:latin typeface="Calibri" panose="020F0502020204030204" pitchFamily="34" charset="0"/>
                <a:cs typeface="Calibri" panose="020F0502020204030204" pitchFamily="34" charset="0"/>
              </a:rPr>
              <a:t>Basically same as PUTT except it is the over-reaching Z2 element that sends the permissive signal.</a:t>
            </a:r>
          </a:p>
        </p:txBody>
      </p:sp>
    </p:spTree>
    <p:extLst>
      <p:ext uri="{BB962C8B-B14F-4D97-AF65-F5344CB8AC3E}">
        <p14:creationId xmlns:p14="http://schemas.microsoft.com/office/powerpoint/2010/main" val="41994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895627" y="1082565"/>
            <a:ext cx="10400745" cy="368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Blocking Distance Scheme</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52</a:t>
            </a:fld>
            <a:endParaRPr lang="en-US" altLang="en-US" dirty="0">
              <a:solidFill>
                <a:srgbClr val="000000"/>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A7CB7090-3B20-428B-802A-460872AC7FD4}"/>
              </a:ext>
            </a:extLst>
          </p:cNvPr>
          <p:cNvCxnSpPr/>
          <p:nvPr/>
        </p:nvCxnSpPr>
        <p:spPr bwMode="auto">
          <a:xfrm>
            <a:off x="1199352" y="3322843"/>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a:extLst>
              <a:ext uri="{FF2B5EF4-FFF2-40B4-BE49-F238E27FC236}">
                <a16:creationId xmlns:a16="http://schemas.microsoft.com/office/drawing/2014/main" id="{0F9A61C4-3D9A-4E3B-9278-857B380C0B26}"/>
              </a:ext>
            </a:extLst>
          </p:cNvPr>
          <p:cNvCxnSpPr/>
          <p:nvPr/>
        </p:nvCxnSpPr>
        <p:spPr bwMode="auto">
          <a:xfrm flipV="1">
            <a:off x="1867989" y="3309779"/>
            <a:ext cx="661852" cy="1306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8CCF18E6-204E-4AE6-A9E3-17A75A4B62EF}"/>
              </a:ext>
            </a:extLst>
          </p:cNvPr>
          <p:cNvCxnSpPr/>
          <p:nvPr/>
        </p:nvCxnSpPr>
        <p:spPr bwMode="auto">
          <a:xfrm>
            <a:off x="7370892" y="3234371"/>
            <a:ext cx="262219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71733C37-499D-4808-B134-56E73AA70530}"/>
              </a:ext>
            </a:extLst>
          </p:cNvPr>
          <p:cNvSpPr txBox="1"/>
          <p:nvPr/>
        </p:nvSpPr>
        <p:spPr>
          <a:xfrm>
            <a:off x="1473672" y="3056541"/>
            <a:ext cx="574766" cy="461665"/>
          </a:xfrm>
          <a:prstGeom prst="rect">
            <a:avLst/>
          </a:prstGeom>
          <a:noFill/>
        </p:spPr>
        <p:txBody>
          <a:bodyPr wrap="square" rtlCol="0">
            <a:spAutoFit/>
          </a:bodyPr>
          <a:lstStyle/>
          <a:p>
            <a:r>
              <a:rPr lang="en-GB" sz="2400" b="1" dirty="0"/>
              <a:t>X</a:t>
            </a:r>
          </a:p>
        </p:txBody>
      </p:sp>
      <p:sp>
        <p:nvSpPr>
          <p:cNvPr id="13" name="TextBox 12">
            <a:extLst>
              <a:ext uri="{FF2B5EF4-FFF2-40B4-BE49-F238E27FC236}">
                <a16:creationId xmlns:a16="http://schemas.microsoft.com/office/drawing/2014/main" id="{F1CB18F9-E5DF-4F74-B88C-CD0E0DA91B21}"/>
              </a:ext>
            </a:extLst>
          </p:cNvPr>
          <p:cNvSpPr txBox="1"/>
          <p:nvPr/>
        </p:nvSpPr>
        <p:spPr>
          <a:xfrm>
            <a:off x="6952972" y="3046741"/>
            <a:ext cx="574766" cy="461665"/>
          </a:xfrm>
          <a:prstGeom prst="rect">
            <a:avLst/>
          </a:prstGeom>
          <a:noFill/>
        </p:spPr>
        <p:txBody>
          <a:bodyPr wrap="square" rtlCol="0">
            <a:spAutoFit/>
          </a:bodyPr>
          <a:lstStyle/>
          <a:p>
            <a:r>
              <a:rPr lang="en-GB" sz="2400" b="1" dirty="0"/>
              <a:t>X</a:t>
            </a:r>
          </a:p>
        </p:txBody>
      </p:sp>
      <p:sp>
        <p:nvSpPr>
          <p:cNvPr id="14" name="TextBox 13">
            <a:extLst>
              <a:ext uri="{FF2B5EF4-FFF2-40B4-BE49-F238E27FC236}">
                <a16:creationId xmlns:a16="http://schemas.microsoft.com/office/drawing/2014/main" id="{13DEE1BD-148F-481D-99F3-2A29CDA08038}"/>
              </a:ext>
            </a:extLst>
          </p:cNvPr>
          <p:cNvSpPr txBox="1"/>
          <p:nvPr/>
        </p:nvSpPr>
        <p:spPr>
          <a:xfrm>
            <a:off x="10846606" y="2981082"/>
            <a:ext cx="574766" cy="461665"/>
          </a:xfrm>
          <a:prstGeom prst="rect">
            <a:avLst/>
          </a:prstGeom>
          <a:noFill/>
        </p:spPr>
        <p:txBody>
          <a:bodyPr wrap="square" rtlCol="0">
            <a:spAutoFit/>
          </a:bodyPr>
          <a:lstStyle/>
          <a:p>
            <a:r>
              <a:rPr lang="en-GB" sz="2400" b="1" dirty="0"/>
              <a:t>X</a:t>
            </a:r>
          </a:p>
        </p:txBody>
      </p:sp>
      <p:cxnSp>
        <p:nvCxnSpPr>
          <p:cNvPr id="12" name="Straight Connector 11">
            <a:extLst>
              <a:ext uri="{FF2B5EF4-FFF2-40B4-BE49-F238E27FC236}">
                <a16:creationId xmlns:a16="http://schemas.microsoft.com/office/drawing/2014/main" id="{D372A7F4-EBE8-488D-B196-DA87A2728F64}"/>
              </a:ext>
            </a:extLst>
          </p:cNvPr>
          <p:cNvCxnSpPr/>
          <p:nvPr/>
        </p:nvCxnSpPr>
        <p:spPr bwMode="auto">
          <a:xfrm>
            <a:off x="11224213" y="3211914"/>
            <a:ext cx="58461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246C504B-6F1B-4A7B-B1D5-9733B5273540}"/>
              </a:ext>
            </a:extLst>
          </p:cNvPr>
          <p:cNvSpPr txBox="1"/>
          <p:nvPr/>
        </p:nvSpPr>
        <p:spPr>
          <a:xfrm>
            <a:off x="1911532" y="2580919"/>
            <a:ext cx="574766" cy="369332"/>
          </a:xfrm>
          <a:prstGeom prst="rect">
            <a:avLst/>
          </a:prstGeom>
          <a:noFill/>
        </p:spPr>
        <p:txBody>
          <a:bodyPr wrap="square" rtlCol="0">
            <a:spAutoFit/>
          </a:bodyPr>
          <a:lstStyle/>
          <a:p>
            <a:r>
              <a:rPr lang="en-GB" dirty="0"/>
              <a:t>A</a:t>
            </a:r>
          </a:p>
        </p:txBody>
      </p:sp>
      <p:sp>
        <p:nvSpPr>
          <p:cNvPr id="16" name="TextBox 15">
            <a:extLst>
              <a:ext uri="{FF2B5EF4-FFF2-40B4-BE49-F238E27FC236}">
                <a16:creationId xmlns:a16="http://schemas.microsoft.com/office/drawing/2014/main" id="{290334F6-0FCD-40B2-9AF2-41B8F709FE1C}"/>
              </a:ext>
            </a:extLst>
          </p:cNvPr>
          <p:cNvSpPr txBox="1"/>
          <p:nvPr/>
        </p:nvSpPr>
        <p:spPr>
          <a:xfrm flipH="1">
            <a:off x="6622616" y="2580919"/>
            <a:ext cx="180701" cy="369332"/>
          </a:xfrm>
          <a:prstGeom prst="rect">
            <a:avLst/>
          </a:prstGeom>
          <a:noFill/>
        </p:spPr>
        <p:txBody>
          <a:bodyPr wrap="square" rtlCol="0">
            <a:spAutoFit/>
          </a:bodyPr>
          <a:lstStyle/>
          <a:p>
            <a:r>
              <a:rPr lang="en-GB" dirty="0"/>
              <a:t>B</a:t>
            </a:r>
          </a:p>
        </p:txBody>
      </p:sp>
      <p:sp>
        <p:nvSpPr>
          <p:cNvPr id="17" name="TextBox 16">
            <a:extLst>
              <a:ext uri="{FF2B5EF4-FFF2-40B4-BE49-F238E27FC236}">
                <a16:creationId xmlns:a16="http://schemas.microsoft.com/office/drawing/2014/main" id="{D27E8659-214E-45A6-BF05-B3C095FABDC5}"/>
              </a:ext>
            </a:extLst>
          </p:cNvPr>
          <p:cNvSpPr txBox="1"/>
          <p:nvPr/>
        </p:nvSpPr>
        <p:spPr>
          <a:xfrm>
            <a:off x="10421320" y="2525695"/>
            <a:ext cx="351378" cy="369332"/>
          </a:xfrm>
          <a:prstGeom prst="rect">
            <a:avLst/>
          </a:prstGeom>
          <a:noFill/>
        </p:spPr>
        <p:txBody>
          <a:bodyPr wrap="none" rtlCol="0">
            <a:spAutoFit/>
          </a:bodyPr>
          <a:lstStyle/>
          <a:p>
            <a:r>
              <a:rPr lang="en-GB" dirty="0"/>
              <a:t>C</a:t>
            </a:r>
          </a:p>
        </p:txBody>
      </p:sp>
      <p:cxnSp>
        <p:nvCxnSpPr>
          <p:cNvPr id="24" name="Straight Connector 23">
            <a:extLst>
              <a:ext uri="{FF2B5EF4-FFF2-40B4-BE49-F238E27FC236}">
                <a16:creationId xmlns:a16="http://schemas.microsoft.com/office/drawing/2014/main" id="{8EC6B87E-E600-4B0E-8090-ADACF96714B7}"/>
              </a:ext>
            </a:extLst>
          </p:cNvPr>
          <p:cNvCxnSpPr/>
          <p:nvPr/>
        </p:nvCxnSpPr>
        <p:spPr bwMode="auto">
          <a:xfrm>
            <a:off x="2026668" y="3072997"/>
            <a:ext cx="0" cy="4996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a:extLst>
              <a:ext uri="{FF2B5EF4-FFF2-40B4-BE49-F238E27FC236}">
                <a16:creationId xmlns:a16="http://schemas.microsoft.com/office/drawing/2014/main" id="{28A92801-20FE-4821-89E8-302D3B2E7DA3}"/>
              </a:ext>
            </a:extLst>
          </p:cNvPr>
          <p:cNvSpPr txBox="1"/>
          <p:nvPr/>
        </p:nvSpPr>
        <p:spPr>
          <a:xfrm>
            <a:off x="2468882" y="3078946"/>
            <a:ext cx="574766" cy="461665"/>
          </a:xfrm>
          <a:prstGeom prst="rect">
            <a:avLst/>
          </a:prstGeom>
          <a:noFill/>
        </p:spPr>
        <p:txBody>
          <a:bodyPr wrap="square" rtlCol="0">
            <a:spAutoFit/>
          </a:bodyPr>
          <a:lstStyle/>
          <a:p>
            <a:r>
              <a:rPr lang="en-GB" sz="2400" b="1" dirty="0"/>
              <a:t>X</a:t>
            </a:r>
          </a:p>
        </p:txBody>
      </p:sp>
      <p:cxnSp>
        <p:nvCxnSpPr>
          <p:cNvPr id="26" name="Straight Connector 25">
            <a:extLst>
              <a:ext uri="{FF2B5EF4-FFF2-40B4-BE49-F238E27FC236}">
                <a16:creationId xmlns:a16="http://schemas.microsoft.com/office/drawing/2014/main" id="{B46DE150-157B-42D9-9408-D7D78D7B8506}"/>
              </a:ext>
            </a:extLst>
          </p:cNvPr>
          <p:cNvCxnSpPr/>
          <p:nvPr/>
        </p:nvCxnSpPr>
        <p:spPr bwMode="auto">
          <a:xfrm flipV="1">
            <a:off x="2858589" y="3274308"/>
            <a:ext cx="3280131" cy="3547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a:extLst>
              <a:ext uri="{FF2B5EF4-FFF2-40B4-BE49-F238E27FC236}">
                <a16:creationId xmlns:a16="http://schemas.microsoft.com/office/drawing/2014/main" id="{97B0F97E-ADEF-42CE-9C04-F023F074F939}"/>
              </a:ext>
            </a:extLst>
          </p:cNvPr>
          <p:cNvSpPr txBox="1"/>
          <p:nvPr/>
        </p:nvSpPr>
        <p:spPr>
          <a:xfrm>
            <a:off x="6047850" y="3060902"/>
            <a:ext cx="574766" cy="461665"/>
          </a:xfrm>
          <a:prstGeom prst="rect">
            <a:avLst/>
          </a:prstGeom>
          <a:noFill/>
        </p:spPr>
        <p:txBody>
          <a:bodyPr wrap="square" rtlCol="0">
            <a:spAutoFit/>
          </a:bodyPr>
          <a:lstStyle/>
          <a:p>
            <a:r>
              <a:rPr lang="en-GB" sz="2400" b="1" dirty="0"/>
              <a:t>X</a:t>
            </a:r>
          </a:p>
        </p:txBody>
      </p:sp>
      <p:cxnSp>
        <p:nvCxnSpPr>
          <p:cNvPr id="29" name="Straight Connector 28">
            <a:extLst>
              <a:ext uri="{FF2B5EF4-FFF2-40B4-BE49-F238E27FC236}">
                <a16:creationId xmlns:a16="http://schemas.microsoft.com/office/drawing/2014/main" id="{7BDDAA0D-5CC7-4AA7-A129-3DB31F44AAAF}"/>
              </a:ext>
            </a:extLst>
          </p:cNvPr>
          <p:cNvCxnSpPr/>
          <p:nvPr/>
        </p:nvCxnSpPr>
        <p:spPr bwMode="auto">
          <a:xfrm flipV="1">
            <a:off x="6378206" y="3271041"/>
            <a:ext cx="594388" cy="65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a:extLst>
              <a:ext uri="{FF2B5EF4-FFF2-40B4-BE49-F238E27FC236}">
                <a16:creationId xmlns:a16="http://schemas.microsoft.com/office/drawing/2014/main" id="{444FD75A-66FE-4C22-9086-2344E8C1C92B}"/>
              </a:ext>
            </a:extLst>
          </p:cNvPr>
          <p:cNvSpPr txBox="1"/>
          <p:nvPr/>
        </p:nvSpPr>
        <p:spPr>
          <a:xfrm>
            <a:off x="9968885" y="3016601"/>
            <a:ext cx="574766" cy="461665"/>
          </a:xfrm>
          <a:prstGeom prst="rect">
            <a:avLst/>
          </a:prstGeom>
          <a:noFill/>
        </p:spPr>
        <p:txBody>
          <a:bodyPr wrap="square" rtlCol="0">
            <a:spAutoFit/>
          </a:bodyPr>
          <a:lstStyle/>
          <a:p>
            <a:r>
              <a:rPr lang="en-GB" sz="2400" b="1" dirty="0"/>
              <a:t>X</a:t>
            </a:r>
          </a:p>
        </p:txBody>
      </p:sp>
      <p:cxnSp>
        <p:nvCxnSpPr>
          <p:cNvPr id="501761" name="Straight Connector 501760">
            <a:extLst>
              <a:ext uri="{FF2B5EF4-FFF2-40B4-BE49-F238E27FC236}">
                <a16:creationId xmlns:a16="http://schemas.microsoft.com/office/drawing/2014/main" id="{00FB7653-608C-4677-965E-BDB76F078AB5}"/>
              </a:ext>
            </a:extLst>
          </p:cNvPr>
          <p:cNvCxnSpPr/>
          <p:nvPr/>
        </p:nvCxnSpPr>
        <p:spPr bwMode="auto">
          <a:xfrm flipV="1">
            <a:off x="10321266" y="3211914"/>
            <a:ext cx="556344" cy="2245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FCF7E6E8-4B55-49B9-819C-D3C188EFC582}"/>
              </a:ext>
            </a:extLst>
          </p:cNvPr>
          <p:cNvCxnSpPr/>
          <p:nvPr/>
        </p:nvCxnSpPr>
        <p:spPr bwMode="auto">
          <a:xfrm>
            <a:off x="6761699" y="3056541"/>
            <a:ext cx="0" cy="4996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5A24E84E-FE0E-496A-8F9A-33E71DF8CB7B}"/>
              </a:ext>
            </a:extLst>
          </p:cNvPr>
          <p:cNvCxnSpPr/>
          <p:nvPr/>
        </p:nvCxnSpPr>
        <p:spPr bwMode="auto">
          <a:xfrm>
            <a:off x="10597009" y="3040920"/>
            <a:ext cx="0" cy="4996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67" name="Straight Connector 501766">
            <a:extLst>
              <a:ext uri="{FF2B5EF4-FFF2-40B4-BE49-F238E27FC236}">
                <a16:creationId xmlns:a16="http://schemas.microsoft.com/office/drawing/2014/main" id="{114402FE-A44B-4CFA-8C5A-BC7CE131EFAF}"/>
              </a:ext>
            </a:extLst>
          </p:cNvPr>
          <p:cNvCxnSpPr/>
          <p:nvPr/>
        </p:nvCxnSpPr>
        <p:spPr bwMode="auto">
          <a:xfrm flipV="1">
            <a:off x="2048438" y="2565364"/>
            <a:ext cx="3326970" cy="1555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69" name="Straight Connector 501768">
            <a:extLst>
              <a:ext uri="{FF2B5EF4-FFF2-40B4-BE49-F238E27FC236}">
                <a16:creationId xmlns:a16="http://schemas.microsoft.com/office/drawing/2014/main" id="{C9BCA026-471D-4369-A164-6E999228CC5D}"/>
              </a:ext>
            </a:extLst>
          </p:cNvPr>
          <p:cNvCxnSpPr/>
          <p:nvPr/>
        </p:nvCxnSpPr>
        <p:spPr bwMode="auto">
          <a:xfrm flipV="1">
            <a:off x="2048438" y="2257132"/>
            <a:ext cx="6468545" cy="5499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71" name="Straight Connector 501770">
            <a:extLst>
              <a:ext uri="{FF2B5EF4-FFF2-40B4-BE49-F238E27FC236}">
                <a16:creationId xmlns:a16="http://schemas.microsoft.com/office/drawing/2014/main" id="{A3D78C7A-CA7A-4932-8F81-EBB949284727}"/>
              </a:ext>
            </a:extLst>
          </p:cNvPr>
          <p:cNvCxnSpPr/>
          <p:nvPr/>
        </p:nvCxnSpPr>
        <p:spPr bwMode="auto">
          <a:xfrm flipV="1">
            <a:off x="2026668" y="1948612"/>
            <a:ext cx="9341864" cy="776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73" name="Straight Connector 501772">
            <a:extLst>
              <a:ext uri="{FF2B5EF4-FFF2-40B4-BE49-F238E27FC236}">
                <a16:creationId xmlns:a16="http://schemas.microsoft.com/office/drawing/2014/main" id="{CCF0B71F-C8DC-42AC-9EEC-434B1552E4A8}"/>
              </a:ext>
            </a:extLst>
          </p:cNvPr>
          <p:cNvCxnSpPr/>
          <p:nvPr/>
        </p:nvCxnSpPr>
        <p:spPr bwMode="auto">
          <a:xfrm flipH="1">
            <a:off x="300446" y="1723581"/>
            <a:ext cx="1726222" cy="17551"/>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78" name="Straight Connector 501777">
            <a:extLst>
              <a:ext uri="{FF2B5EF4-FFF2-40B4-BE49-F238E27FC236}">
                <a16:creationId xmlns:a16="http://schemas.microsoft.com/office/drawing/2014/main" id="{6057A60E-E033-484C-BDDD-A8E2F5D91744}"/>
              </a:ext>
            </a:extLst>
          </p:cNvPr>
          <p:cNvCxnSpPr/>
          <p:nvPr/>
        </p:nvCxnSpPr>
        <p:spPr bwMode="auto">
          <a:xfrm flipH="1">
            <a:off x="3827417" y="3749040"/>
            <a:ext cx="293428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82" name="Straight Connector 501781">
            <a:extLst>
              <a:ext uri="{FF2B5EF4-FFF2-40B4-BE49-F238E27FC236}">
                <a16:creationId xmlns:a16="http://schemas.microsoft.com/office/drawing/2014/main" id="{2C1B3C70-A5F9-433E-984E-C6DA4149616A}"/>
              </a:ext>
            </a:extLst>
          </p:cNvPr>
          <p:cNvCxnSpPr/>
          <p:nvPr/>
        </p:nvCxnSpPr>
        <p:spPr bwMode="auto">
          <a:xfrm flipH="1">
            <a:off x="332469" y="4325247"/>
            <a:ext cx="6461254" cy="4380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84" name="Straight Connector 501783">
            <a:extLst>
              <a:ext uri="{FF2B5EF4-FFF2-40B4-BE49-F238E27FC236}">
                <a16:creationId xmlns:a16="http://schemas.microsoft.com/office/drawing/2014/main" id="{327BB819-DC6B-4902-A4D6-9CBBD106A08B}"/>
              </a:ext>
            </a:extLst>
          </p:cNvPr>
          <p:cNvCxnSpPr/>
          <p:nvPr/>
        </p:nvCxnSpPr>
        <p:spPr bwMode="auto">
          <a:xfrm>
            <a:off x="6761699" y="4572000"/>
            <a:ext cx="2774187"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1786" name="TextBox 501785">
            <a:extLst>
              <a:ext uri="{FF2B5EF4-FFF2-40B4-BE49-F238E27FC236}">
                <a16:creationId xmlns:a16="http://schemas.microsoft.com/office/drawing/2014/main" id="{19717310-31AA-47D9-B4DB-B93B279F3768}"/>
              </a:ext>
            </a:extLst>
          </p:cNvPr>
          <p:cNvSpPr txBox="1"/>
          <p:nvPr/>
        </p:nvSpPr>
        <p:spPr>
          <a:xfrm>
            <a:off x="1354717" y="2441164"/>
            <a:ext cx="453970" cy="369332"/>
          </a:xfrm>
          <a:prstGeom prst="rect">
            <a:avLst/>
          </a:prstGeom>
          <a:noFill/>
        </p:spPr>
        <p:txBody>
          <a:bodyPr wrap="none" rtlCol="0">
            <a:spAutoFit/>
          </a:bodyPr>
          <a:lstStyle/>
          <a:p>
            <a:r>
              <a:rPr lang="en-GB" dirty="0"/>
              <a:t>Z1</a:t>
            </a:r>
          </a:p>
        </p:txBody>
      </p:sp>
      <p:sp>
        <p:nvSpPr>
          <p:cNvPr id="62" name="TextBox 61">
            <a:extLst>
              <a:ext uri="{FF2B5EF4-FFF2-40B4-BE49-F238E27FC236}">
                <a16:creationId xmlns:a16="http://schemas.microsoft.com/office/drawing/2014/main" id="{6AC65064-300A-4C53-9F4C-2D475BB26CA0}"/>
              </a:ext>
            </a:extLst>
          </p:cNvPr>
          <p:cNvSpPr txBox="1"/>
          <p:nvPr/>
        </p:nvSpPr>
        <p:spPr>
          <a:xfrm>
            <a:off x="1345474" y="2120373"/>
            <a:ext cx="453970" cy="369332"/>
          </a:xfrm>
          <a:prstGeom prst="rect">
            <a:avLst/>
          </a:prstGeom>
          <a:noFill/>
        </p:spPr>
        <p:txBody>
          <a:bodyPr wrap="none" rtlCol="0">
            <a:spAutoFit/>
          </a:bodyPr>
          <a:lstStyle/>
          <a:p>
            <a:r>
              <a:rPr lang="en-GB" dirty="0"/>
              <a:t>Z2</a:t>
            </a:r>
          </a:p>
        </p:txBody>
      </p:sp>
      <p:sp>
        <p:nvSpPr>
          <p:cNvPr id="63" name="TextBox 62">
            <a:extLst>
              <a:ext uri="{FF2B5EF4-FFF2-40B4-BE49-F238E27FC236}">
                <a16:creationId xmlns:a16="http://schemas.microsoft.com/office/drawing/2014/main" id="{7AAA6362-0007-4E2F-8E28-DD6AC37AC38C}"/>
              </a:ext>
            </a:extLst>
          </p:cNvPr>
          <p:cNvSpPr txBox="1"/>
          <p:nvPr/>
        </p:nvSpPr>
        <p:spPr>
          <a:xfrm>
            <a:off x="1345474" y="1792078"/>
            <a:ext cx="453970" cy="369332"/>
          </a:xfrm>
          <a:prstGeom prst="rect">
            <a:avLst/>
          </a:prstGeom>
          <a:noFill/>
        </p:spPr>
        <p:txBody>
          <a:bodyPr wrap="none" rtlCol="0">
            <a:spAutoFit/>
          </a:bodyPr>
          <a:lstStyle/>
          <a:p>
            <a:r>
              <a:rPr lang="en-GB" dirty="0"/>
              <a:t>Z3</a:t>
            </a:r>
          </a:p>
        </p:txBody>
      </p:sp>
      <p:sp>
        <p:nvSpPr>
          <p:cNvPr id="64" name="TextBox 63">
            <a:extLst>
              <a:ext uri="{FF2B5EF4-FFF2-40B4-BE49-F238E27FC236}">
                <a16:creationId xmlns:a16="http://schemas.microsoft.com/office/drawing/2014/main" id="{A4B586AE-1696-4FF4-A0CB-3C2AEBBC53D1}"/>
              </a:ext>
            </a:extLst>
          </p:cNvPr>
          <p:cNvSpPr txBox="1"/>
          <p:nvPr/>
        </p:nvSpPr>
        <p:spPr>
          <a:xfrm>
            <a:off x="2094465" y="1536650"/>
            <a:ext cx="620683" cy="369332"/>
          </a:xfrm>
          <a:prstGeom prst="rect">
            <a:avLst/>
          </a:prstGeom>
          <a:noFill/>
        </p:spPr>
        <p:txBody>
          <a:bodyPr wrap="none" rtlCol="0">
            <a:spAutoFit/>
          </a:bodyPr>
          <a:lstStyle/>
          <a:p>
            <a:r>
              <a:rPr lang="en-GB" dirty="0"/>
              <a:t>Z3R</a:t>
            </a:r>
          </a:p>
        </p:txBody>
      </p:sp>
      <p:sp>
        <p:nvSpPr>
          <p:cNvPr id="66" name="TextBox 65">
            <a:extLst>
              <a:ext uri="{FF2B5EF4-FFF2-40B4-BE49-F238E27FC236}">
                <a16:creationId xmlns:a16="http://schemas.microsoft.com/office/drawing/2014/main" id="{8C7AA4F3-0E92-4315-9F0E-85A0E52948D2}"/>
              </a:ext>
            </a:extLst>
          </p:cNvPr>
          <p:cNvSpPr txBox="1"/>
          <p:nvPr/>
        </p:nvSpPr>
        <p:spPr>
          <a:xfrm>
            <a:off x="6852583" y="4134629"/>
            <a:ext cx="453970" cy="369332"/>
          </a:xfrm>
          <a:prstGeom prst="rect">
            <a:avLst/>
          </a:prstGeom>
          <a:noFill/>
        </p:spPr>
        <p:txBody>
          <a:bodyPr wrap="none" rtlCol="0">
            <a:spAutoFit/>
          </a:bodyPr>
          <a:lstStyle/>
          <a:p>
            <a:r>
              <a:rPr lang="en-GB" dirty="0"/>
              <a:t>Z3</a:t>
            </a:r>
          </a:p>
        </p:txBody>
      </p:sp>
      <p:cxnSp>
        <p:nvCxnSpPr>
          <p:cNvPr id="32" name="Straight Connector 31">
            <a:extLst>
              <a:ext uri="{FF2B5EF4-FFF2-40B4-BE49-F238E27FC236}">
                <a16:creationId xmlns:a16="http://schemas.microsoft.com/office/drawing/2014/main" id="{8D8B8015-67D5-41E2-97D2-F376FE683057}"/>
              </a:ext>
            </a:extLst>
          </p:cNvPr>
          <p:cNvCxnSpPr/>
          <p:nvPr/>
        </p:nvCxnSpPr>
        <p:spPr bwMode="auto">
          <a:xfrm flipH="1">
            <a:off x="613954" y="4036423"/>
            <a:ext cx="6147746" cy="2612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72">
            <a:extLst>
              <a:ext uri="{FF2B5EF4-FFF2-40B4-BE49-F238E27FC236}">
                <a16:creationId xmlns:a16="http://schemas.microsoft.com/office/drawing/2014/main" id="{82C9201E-53F0-4172-AEAF-DE5908D43A68}"/>
              </a:ext>
            </a:extLst>
          </p:cNvPr>
          <p:cNvSpPr txBox="1"/>
          <p:nvPr/>
        </p:nvSpPr>
        <p:spPr>
          <a:xfrm>
            <a:off x="6114179" y="4380671"/>
            <a:ext cx="620683" cy="369332"/>
          </a:xfrm>
          <a:prstGeom prst="rect">
            <a:avLst/>
          </a:prstGeom>
          <a:noFill/>
        </p:spPr>
        <p:txBody>
          <a:bodyPr wrap="none" rtlCol="0">
            <a:spAutoFit/>
          </a:bodyPr>
          <a:lstStyle/>
          <a:p>
            <a:r>
              <a:rPr lang="en-GB" dirty="0"/>
              <a:t>Z3R</a:t>
            </a:r>
          </a:p>
        </p:txBody>
      </p:sp>
      <p:sp>
        <p:nvSpPr>
          <p:cNvPr id="74" name="TextBox 73">
            <a:extLst>
              <a:ext uri="{FF2B5EF4-FFF2-40B4-BE49-F238E27FC236}">
                <a16:creationId xmlns:a16="http://schemas.microsoft.com/office/drawing/2014/main" id="{1A706BD3-3517-4017-8EA7-4A842A8B66DF}"/>
              </a:ext>
            </a:extLst>
          </p:cNvPr>
          <p:cNvSpPr txBox="1"/>
          <p:nvPr/>
        </p:nvSpPr>
        <p:spPr>
          <a:xfrm>
            <a:off x="6840167" y="3853387"/>
            <a:ext cx="453970" cy="369332"/>
          </a:xfrm>
          <a:prstGeom prst="rect">
            <a:avLst/>
          </a:prstGeom>
          <a:noFill/>
        </p:spPr>
        <p:txBody>
          <a:bodyPr wrap="none" rtlCol="0">
            <a:spAutoFit/>
          </a:bodyPr>
          <a:lstStyle/>
          <a:p>
            <a:r>
              <a:rPr lang="en-GB" dirty="0"/>
              <a:t>Z2</a:t>
            </a:r>
          </a:p>
        </p:txBody>
      </p:sp>
      <p:sp>
        <p:nvSpPr>
          <p:cNvPr id="75" name="TextBox 74">
            <a:extLst>
              <a:ext uri="{FF2B5EF4-FFF2-40B4-BE49-F238E27FC236}">
                <a16:creationId xmlns:a16="http://schemas.microsoft.com/office/drawing/2014/main" id="{1CBD44DA-9DF6-4058-B3EC-A242479D0B12}"/>
              </a:ext>
            </a:extLst>
          </p:cNvPr>
          <p:cNvSpPr txBox="1"/>
          <p:nvPr/>
        </p:nvSpPr>
        <p:spPr>
          <a:xfrm>
            <a:off x="6852583" y="3559600"/>
            <a:ext cx="453970" cy="369332"/>
          </a:xfrm>
          <a:prstGeom prst="rect">
            <a:avLst/>
          </a:prstGeom>
          <a:noFill/>
        </p:spPr>
        <p:txBody>
          <a:bodyPr wrap="none" rtlCol="0">
            <a:spAutoFit/>
          </a:bodyPr>
          <a:lstStyle/>
          <a:p>
            <a:r>
              <a:rPr lang="en-GB" dirty="0"/>
              <a:t>Z1</a:t>
            </a:r>
          </a:p>
        </p:txBody>
      </p:sp>
      <p:cxnSp>
        <p:nvCxnSpPr>
          <p:cNvPr id="5" name="Straight Connector 4">
            <a:extLst>
              <a:ext uri="{FF2B5EF4-FFF2-40B4-BE49-F238E27FC236}">
                <a16:creationId xmlns:a16="http://schemas.microsoft.com/office/drawing/2014/main" id="{E3B36E74-E202-4AB3-BE6F-84A05B9F0876}"/>
              </a:ext>
            </a:extLst>
          </p:cNvPr>
          <p:cNvCxnSpPr/>
          <p:nvPr/>
        </p:nvCxnSpPr>
        <p:spPr bwMode="auto">
          <a:xfrm flipH="1">
            <a:off x="3312432" y="3306386"/>
            <a:ext cx="77421" cy="12056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60EC33A7-E6B3-4B14-B488-64548B35BC56}"/>
              </a:ext>
            </a:extLst>
          </p:cNvPr>
          <p:cNvCxnSpPr/>
          <p:nvPr/>
        </p:nvCxnSpPr>
        <p:spPr bwMode="auto">
          <a:xfrm>
            <a:off x="3316158" y="3427388"/>
            <a:ext cx="47287" cy="316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01024489-1C45-42CE-8022-C5A123B0B09C}"/>
              </a:ext>
            </a:extLst>
          </p:cNvPr>
          <p:cNvCxnSpPr/>
          <p:nvPr/>
        </p:nvCxnSpPr>
        <p:spPr bwMode="auto">
          <a:xfrm flipH="1">
            <a:off x="3244620" y="3457887"/>
            <a:ext cx="122167" cy="16544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E895893D-CF61-4069-A3DC-E9B1E4AD3C77}"/>
              </a:ext>
            </a:extLst>
          </p:cNvPr>
          <p:cNvCxnSpPr/>
          <p:nvPr/>
        </p:nvCxnSpPr>
        <p:spPr bwMode="auto">
          <a:xfrm flipH="1">
            <a:off x="5601718" y="3273250"/>
            <a:ext cx="134619" cy="14824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40A472DA-96CF-4F3F-901A-8EF1A902E6EC}"/>
              </a:ext>
            </a:extLst>
          </p:cNvPr>
          <p:cNvCxnSpPr/>
          <p:nvPr/>
        </p:nvCxnSpPr>
        <p:spPr bwMode="auto">
          <a:xfrm>
            <a:off x="5601795" y="3418914"/>
            <a:ext cx="58604" cy="5464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60" name="Straight Arrow Connector 501759">
            <a:extLst>
              <a:ext uri="{FF2B5EF4-FFF2-40B4-BE49-F238E27FC236}">
                <a16:creationId xmlns:a16="http://schemas.microsoft.com/office/drawing/2014/main" id="{5846764C-7AF3-40F9-BBC1-34DC6F26C5C3}"/>
              </a:ext>
            </a:extLst>
          </p:cNvPr>
          <p:cNvCxnSpPr/>
          <p:nvPr/>
        </p:nvCxnSpPr>
        <p:spPr bwMode="auto">
          <a:xfrm flipH="1">
            <a:off x="5519542" y="3471972"/>
            <a:ext cx="140857" cy="16293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83" name="Straight Connector 501782">
            <a:extLst>
              <a:ext uri="{FF2B5EF4-FFF2-40B4-BE49-F238E27FC236}">
                <a16:creationId xmlns:a16="http://schemas.microsoft.com/office/drawing/2014/main" id="{79DCC548-476C-4C49-ABFB-FCB38974D7D7}"/>
              </a:ext>
            </a:extLst>
          </p:cNvPr>
          <p:cNvCxnSpPr/>
          <p:nvPr/>
        </p:nvCxnSpPr>
        <p:spPr bwMode="auto">
          <a:xfrm flipH="1">
            <a:off x="7923819" y="3234371"/>
            <a:ext cx="122902" cy="17148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787" name="Straight Connector 501786">
            <a:extLst>
              <a:ext uri="{FF2B5EF4-FFF2-40B4-BE49-F238E27FC236}">
                <a16:creationId xmlns:a16="http://schemas.microsoft.com/office/drawing/2014/main" id="{22BEEE63-EF88-44FB-8703-E0F105F50E67}"/>
              </a:ext>
            </a:extLst>
          </p:cNvPr>
          <p:cNvCxnSpPr/>
          <p:nvPr/>
        </p:nvCxnSpPr>
        <p:spPr bwMode="auto">
          <a:xfrm>
            <a:off x="7927869" y="3405860"/>
            <a:ext cx="57401" cy="4037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DE1DD0B6-F582-480D-87E5-0DD6C1BC9FC8}"/>
              </a:ext>
            </a:extLst>
          </p:cNvPr>
          <p:cNvCxnSpPr/>
          <p:nvPr/>
        </p:nvCxnSpPr>
        <p:spPr bwMode="auto">
          <a:xfrm flipH="1">
            <a:off x="7860041" y="3446234"/>
            <a:ext cx="120593" cy="14866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0">
            <a:extLst>
              <a:ext uri="{FF2B5EF4-FFF2-40B4-BE49-F238E27FC236}">
                <a16:creationId xmlns:a16="http://schemas.microsoft.com/office/drawing/2014/main" id="{EE20BA27-6544-4E67-BB5A-ED4EF8DB14BB}"/>
              </a:ext>
            </a:extLst>
          </p:cNvPr>
          <p:cNvSpPr txBox="1"/>
          <p:nvPr/>
        </p:nvSpPr>
        <p:spPr>
          <a:xfrm>
            <a:off x="3184859" y="2882011"/>
            <a:ext cx="453970" cy="369332"/>
          </a:xfrm>
          <a:prstGeom prst="rect">
            <a:avLst/>
          </a:prstGeom>
          <a:noFill/>
        </p:spPr>
        <p:txBody>
          <a:bodyPr wrap="none" rtlCol="0">
            <a:spAutoFit/>
          </a:bodyPr>
          <a:lstStyle/>
          <a:p>
            <a:r>
              <a:rPr lang="en-GB" dirty="0"/>
              <a:t>F1</a:t>
            </a:r>
          </a:p>
        </p:txBody>
      </p:sp>
      <p:sp>
        <p:nvSpPr>
          <p:cNvPr id="52" name="TextBox 51">
            <a:extLst>
              <a:ext uri="{FF2B5EF4-FFF2-40B4-BE49-F238E27FC236}">
                <a16:creationId xmlns:a16="http://schemas.microsoft.com/office/drawing/2014/main" id="{A2A3F2DD-9B10-4746-A93E-C36227D09860}"/>
              </a:ext>
            </a:extLst>
          </p:cNvPr>
          <p:cNvSpPr txBox="1"/>
          <p:nvPr/>
        </p:nvSpPr>
        <p:spPr>
          <a:xfrm>
            <a:off x="5482915" y="2864378"/>
            <a:ext cx="453970" cy="369332"/>
          </a:xfrm>
          <a:prstGeom prst="rect">
            <a:avLst/>
          </a:prstGeom>
          <a:noFill/>
        </p:spPr>
        <p:txBody>
          <a:bodyPr wrap="none" rtlCol="0">
            <a:spAutoFit/>
          </a:bodyPr>
          <a:lstStyle/>
          <a:p>
            <a:r>
              <a:rPr lang="en-GB" dirty="0"/>
              <a:t>F2</a:t>
            </a:r>
          </a:p>
        </p:txBody>
      </p:sp>
      <p:sp>
        <p:nvSpPr>
          <p:cNvPr id="53" name="TextBox 52">
            <a:extLst>
              <a:ext uri="{FF2B5EF4-FFF2-40B4-BE49-F238E27FC236}">
                <a16:creationId xmlns:a16="http://schemas.microsoft.com/office/drawing/2014/main" id="{2CC49252-1D0D-4147-8016-D6965274B66F}"/>
              </a:ext>
            </a:extLst>
          </p:cNvPr>
          <p:cNvSpPr txBox="1"/>
          <p:nvPr/>
        </p:nvSpPr>
        <p:spPr>
          <a:xfrm>
            <a:off x="7844921" y="2848916"/>
            <a:ext cx="453970" cy="369332"/>
          </a:xfrm>
          <a:prstGeom prst="rect">
            <a:avLst/>
          </a:prstGeom>
          <a:noFill/>
        </p:spPr>
        <p:txBody>
          <a:bodyPr wrap="none" rtlCol="0">
            <a:spAutoFit/>
          </a:bodyPr>
          <a:lstStyle/>
          <a:p>
            <a:r>
              <a:rPr lang="en-GB" dirty="0"/>
              <a:t>F3</a:t>
            </a:r>
          </a:p>
        </p:txBody>
      </p:sp>
      <p:sp>
        <p:nvSpPr>
          <p:cNvPr id="54" name="TextBox 53">
            <a:extLst>
              <a:ext uri="{FF2B5EF4-FFF2-40B4-BE49-F238E27FC236}">
                <a16:creationId xmlns:a16="http://schemas.microsoft.com/office/drawing/2014/main" id="{503A4926-D195-484C-BD28-969179AB41C5}"/>
              </a:ext>
            </a:extLst>
          </p:cNvPr>
          <p:cNvSpPr txBox="1"/>
          <p:nvPr/>
        </p:nvSpPr>
        <p:spPr>
          <a:xfrm>
            <a:off x="497273" y="4773728"/>
            <a:ext cx="5494693" cy="1754326"/>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Fault at F1 is seen by Z1 from end A and trips.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Fault at point F2 is seen by Z2 at end A. Z2 will trip in approx. 40ms if it does not receive a blocking signal from Z3R at end B.</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Fault at F2 is not seen by Z3R at end B so no blocking signal sent. End B trips after 40ms.</a:t>
            </a:r>
          </a:p>
        </p:txBody>
      </p:sp>
      <p:sp>
        <p:nvSpPr>
          <p:cNvPr id="55" name="TextBox 54">
            <a:extLst>
              <a:ext uri="{FF2B5EF4-FFF2-40B4-BE49-F238E27FC236}">
                <a16:creationId xmlns:a16="http://schemas.microsoft.com/office/drawing/2014/main" id="{8BD604FF-B0FF-487B-BEAF-4D5315962541}"/>
              </a:ext>
            </a:extLst>
          </p:cNvPr>
          <p:cNvSpPr txBox="1"/>
          <p:nvPr/>
        </p:nvSpPr>
        <p:spPr>
          <a:xfrm>
            <a:off x="6348651" y="4720665"/>
            <a:ext cx="4961139" cy="1754326"/>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Fault at point F3 is seen by Z2 at end A.</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Fault at point F3 is seen from end B by Z3R so blocking signal sent to end A. End A trips after Z2 time delay. (approx. 0.4-0.5 secs).</a:t>
            </a:r>
          </a:p>
          <a:p>
            <a:r>
              <a:rPr lang="en-GB" dirty="0">
                <a:latin typeface="Calibri" panose="020F0502020204030204" pitchFamily="34" charset="0"/>
                <a:cs typeface="Calibri" panose="020F0502020204030204" pitchFamily="34" charset="0"/>
              </a:rPr>
              <a:t>Note: Z3R at end B must reach further than Z2 from end A to ensure that blocking signal is sent.</a:t>
            </a:r>
          </a:p>
        </p:txBody>
      </p:sp>
    </p:spTree>
    <p:extLst>
      <p:ext uri="{BB962C8B-B14F-4D97-AF65-F5344CB8AC3E}">
        <p14:creationId xmlns:p14="http://schemas.microsoft.com/office/powerpoint/2010/main" val="300245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Effect of Communication Channel failure on Distance Protection Schemes</a:t>
            </a:r>
          </a:p>
          <a:p>
            <a:pPr fontAlgn="base">
              <a:spcBef>
                <a:spcPct val="10000"/>
              </a:spcBef>
              <a:spcAft>
                <a:spcPts val="1200"/>
              </a:spcAft>
              <a:buFontTx/>
              <a:buNone/>
            </a:pPr>
            <a:r>
              <a:rPr lang="en-US" altLang="en-US" sz="2400" dirty="0">
                <a:solidFill>
                  <a:srgbClr val="000000"/>
                </a:solidFill>
                <a:latin typeface="Calibri" panose="020F0502020204030204" pitchFamily="34" charset="0"/>
                <a:cs typeface="Calibri" panose="020F0502020204030204" pitchFamily="34" charset="0"/>
              </a:rPr>
              <a:t>For permissive schemes, PUTT and POTT if the communication channel fails then the fast tripping for internal faults will not occur. Such schemes can be referred to as “Trip Shy” i.e. will fail to trip when they should do.</a:t>
            </a:r>
          </a:p>
          <a:p>
            <a:pPr fontAlgn="base">
              <a:spcBef>
                <a:spcPct val="10000"/>
              </a:spcBef>
              <a:spcAft>
                <a:spcPts val="1200"/>
              </a:spcAft>
              <a:buFontTx/>
              <a:buNone/>
            </a:pPr>
            <a:r>
              <a:rPr lang="en-US" altLang="en-US" sz="2400" dirty="0">
                <a:solidFill>
                  <a:srgbClr val="000000"/>
                </a:solidFill>
                <a:latin typeface="Calibri" panose="020F0502020204030204" pitchFamily="34" charset="0"/>
                <a:cs typeface="Calibri" panose="020F0502020204030204" pitchFamily="34" charset="0"/>
              </a:rPr>
              <a:t>For a Blocking scheme, if the communication channel fails then the blocking signal to prevent fast tripping for an external fault will not be sent and fast tripping will occur incorrectly. Such a scheme can be referred to as “Trip Happy” i.e. likely to trip when it should not.</a:t>
            </a:r>
          </a:p>
          <a:p>
            <a:pPr fontAlgn="base">
              <a:spcBef>
                <a:spcPct val="10000"/>
              </a:spcBef>
              <a:spcAft>
                <a:spcPts val="1200"/>
              </a:spcAft>
              <a:buFontTx/>
              <a:buNone/>
            </a:pPr>
            <a:r>
              <a:rPr lang="en-US" altLang="en-US" sz="2400" dirty="0">
                <a:solidFill>
                  <a:srgbClr val="000000"/>
                </a:solidFill>
                <a:latin typeface="Calibri" panose="020F0502020204030204" pitchFamily="34" charset="0"/>
                <a:cs typeface="Calibri" panose="020F0502020204030204" pitchFamily="34" charset="0"/>
              </a:rPr>
              <a:t>To avoid Blocking schemes from being “Trip Happy” they will normally be arranged to revert to plain distance if the communication channel fails. However, if the channel fails at the time of the fault then they will be “Trip Happy”</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53</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299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Differential Protection</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54</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94AD955-2224-4138-B3D4-418CE3251085}"/>
              </a:ext>
            </a:extLst>
          </p:cNvPr>
          <p:cNvSpPr txBox="1"/>
          <p:nvPr/>
        </p:nvSpPr>
        <p:spPr>
          <a:xfrm>
            <a:off x="9093200" y="1587525"/>
            <a:ext cx="482600" cy="456340"/>
          </a:xfrm>
          <a:prstGeom prst="rect">
            <a:avLst/>
          </a:prstGeom>
          <a:solidFill>
            <a:schemeClr val="bg1"/>
          </a:solidFill>
        </p:spPr>
        <p:txBody>
          <a:bodyPr wrap="square" rtlCol="0">
            <a:spAutoFit/>
          </a:bodyPr>
          <a:lstStyle/>
          <a:p>
            <a:endParaRPr lang="en-GB" dirty="0"/>
          </a:p>
        </p:txBody>
      </p:sp>
      <p:sp>
        <p:nvSpPr>
          <p:cNvPr id="4" name="TextBox 3">
            <a:extLst>
              <a:ext uri="{FF2B5EF4-FFF2-40B4-BE49-F238E27FC236}">
                <a16:creationId xmlns:a16="http://schemas.microsoft.com/office/drawing/2014/main" id="{C0EF806E-737F-4D1D-83B5-59B86938538B}"/>
              </a:ext>
            </a:extLst>
          </p:cNvPr>
          <p:cNvSpPr txBox="1"/>
          <p:nvPr/>
        </p:nvSpPr>
        <p:spPr>
          <a:xfrm>
            <a:off x="9210107" y="1803020"/>
            <a:ext cx="184731" cy="369332"/>
          </a:xfrm>
          <a:prstGeom prst="rect">
            <a:avLst/>
          </a:prstGeom>
          <a:noFill/>
        </p:spPr>
        <p:txBody>
          <a:bodyPr wrap="none" rtlCol="0">
            <a:spAutoFit/>
          </a:bodyPr>
          <a:lstStyle/>
          <a:p>
            <a:endParaRPr lang="en-GB" b="1" dirty="0"/>
          </a:p>
        </p:txBody>
      </p:sp>
      <p:pic>
        <p:nvPicPr>
          <p:cNvPr id="8" name="Picture 7">
            <a:extLst>
              <a:ext uri="{FF2B5EF4-FFF2-40B4-BE49-F238E27FC236}">
                <a16:creationId xmlns:a16="http://schemas.microsoft.com/office/drawing/2014/main" id="{617252DA-9677-49D5-9C6A-0D36C8987CAB}"/>
              </a:ext>
            </a:extLst>
          </p:cNvPr>
          <p:cNvPicPr>
            <a:picLocks noChangeAspect="1"/>
          </p:cNvPicPr>
          <p:nvPr/>
        </p:nvPicPr>
        <p:blipFill>
          <a:blip r:embed="rId3"/>
          <a:stretch>
            <a:fillRect/>
          </a:stretch>
        </p:blipFill>
        <p:spPr>
          <a:xfrm>
            <a:off x="609600" y="1619046"/>
            <a:ext cx="10400745" cy="2849699"/>
          </a:xfrm>
          <a:prstGeom prst="rect">
            <a:avLst/>
          </a:prstGeom>
        </p:spPr>
      </p:pic>
      <p:sp>
        <p:nvSpPr>
          <p:cNvPr id="9" name="TextBox 8">
            <a:extLst>
              <a:ext uri="{FF2B5EF4-FFF2-40B4-BE49-F238E27FC236}">
                <a16:creationId xmlns:a16="http://schemas.microsoft.com/office/drawing/2014/main" id="{7B3EA40D-F74A-4B13-B080-5815DBE9B667}"/>
              </a:ext>
            </a:extLst>
          </p:cNvPr>
          <p:cNvSpPr txBox="1"/>
          <p:nvPr/>
        </p:nvSpPr>
        <p:spPr>
          <a:xfrm>
            <a:off x="939800" y="4652719"/>
            <a:ext cx="10258287" cy="120032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For an external fault the current in the secondaries of the current transformers at each end of the circuit flows in the same direction.</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The current circulates around the CT circuits but no current flows through the differential relay.</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Hence the protection is stable and does not operate.</a:t>
            </a:r>
          </a:p>
        </p:txBody>
      </p:sp>
    </p:spTree>
    <p:extLst>
      <p:ext uri="{BB962C8B-B14F-4D97-AF65-F5344CB8AC3E}">
        <p14:creationId xmlns:p14="http://schemas.microsoft.com/office/powerpoint/2010/main" val="91016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895627" y="1137097"/>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Differential Protection</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55</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4B4B9CF-6509-4112-83AF-5139AAAA992E}"/>
              </a:ext>
            </a:extLst>
          </p:cNvPr>
          <p:cNvPicPr>
            <a:picLocks noChangeAspect="1"/>
          </p:cNvPicPr>
          <p:nvPr/>
        </p:nvPicPr>
        <p:blipFill>
          <a:blip r:embed="rId3"/>
          <a:stretch>
            <a:fillRect/>
          </a:stretch>
        </p:blipFill>
        <p:spPr>
          <a:xfrm>
            <a:off x="609599" y="1807649"/>
            <a:ext cx="10528115" cy="2710596"/>
          </a:xfrm>
          <a:prstGeom prst="rect">
            <a:avLst/>
          </a:prstGeom>
        </p:spPr>
      </p:pic>
      <p:sp>
        <p:nvSpPr>
          <p:cNvPr id="6" name="TextBox 5">
            <a:extLst>
              <a:ext uri="{FF2B5EF4-FFF2-40B4-BE49-F238E27FC236}">
                <a16:creationId xmlns:a16="http://schemas.microsoft.com/office/drawing/2014/main" id="{9776218A-4DDE-45C9-9EEB-17DE2916D73D}"/>
              </a:ext>
            </a:extLst>
          </p:cNvPr>
          <p:cNvSpPr txBox="1"/>
          <p:nvPr/>
        </p:nvSpPr>
        <p:spPr>
          <a:xfrm>
            <a:off x="879427" y="4518245"/>
            <a:ext cx="10258287"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For simplicity the fault current from each end has been assumed to be the same for this internal fault.</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For a double fed internal fault the current in the secondaries of the current transformers at each end of the circuit flows in opposite directions.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The current circulates around the CT circuits until it reaches the differential relay when the two secondary currents add together and flow through the relay.</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Hence the protection operates. </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For a single end fault current only flows in the CT at the feeding end and returns through the relay.</a:t>
            </a:r>
          </a:p>
        </p:txBody>
      </p:sp>
    </p:spTree>
    <p:extLst>
      <p:ext uri="{BB962C8B-B14F-4D97-AF65-F5344CB8AC3E}">
        <p14:creationId xmlns:p14="http://schemas.microsoft.com/office/powerpoint/2010/main" val="416723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High Impedance Differential Protection</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56</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616101A-6E3E-4290-B5B3-4D68482CEDD0}"/>
              </a:ext>
            </a:extLst>
          </p:cNvPr>
          <p:cNvPicPr>
            <a:picLocks noChangeAspect="1"/>
          </p:cNvPicPr>
          <p:nvPr/>
        </p:nvPicPr>
        <p:blipFill>
          <a:blip r:embed="rId3"/>
          <a:stretch>
            <a:fillRect/>
          </a:stretch>
        </p:blipFill>
        <p:spPr>
          <a:xfrm>
            <a:off x="797341" y="1592251"/>
            <a:ext cx="10400745" cy="4891099"/>
          </a:xfrm>
          <a:prstGeom prst="rect">
            <a:avLst/>
          </a:prstGeom>
        </p:spPr>
      </p:pic>
      <p:sp>
        <p:nvSpPr>
          <p:cNvPr id="6" name="TextBox 5">
            <a:extLst>
              <a:ext uri="{FF2B5EF4-FFF2-40B4-BE49-F238E27FC236}">
                <a16:creationId xmlns:a16="http://schemas.microsoft.com/office/drawing/2014/main" id="{91697C3F-1E90-42A5-A64A-372C2A0D9A24}"/>
              </a:ext>
            </a:extLst>
          </p:cNvPr>
          <p:cNvSpPr txBox="1"/>
          <p:nvPr/>
        </p:nvSpPr>
        <p:spPr>
          <a:xfrm>
            <a:off x="482600" y="4885462"/>
            <a:ext cx="7162800" cy="1754326"/>
          </a:xfrm>
          <a:prstGeom prst="rect">
            <a:avLst/>
          </a:prstGeom>
          <a:noFill/>
        </p:spPr>
        <p:txBody>
          <a:bodyPr wrap="square" rtlCol="0">
            <a:spAutoFit/>
          </a:bodyPr>
          <a:lstStyle/>
          <a:p>
            <a:pPr marL="285750" indent="-285750">
              <a:buFont typeface="Arial" panose="020B0604020202020204" pitchFamily="34" charset="0"/>
              <a:buChar char="•"/>
            </a:pPr>
            <a:r>
              <a:rPr lang="en-GB" dirty="0"/>
              <a:t>Designed to remain stable if a CT saturates at maximum through fault current. Saturated CT assumed to have no useful output and replaced by secondary resistance.</a:t>
            </a:r>
          </a:p>
          <a:p>
            <a:pPr marL="285750" indent="-285750">
              <a:buFont typeface="Arial" panose="020B0604020202020204" pitchFamily="34" charset="0"/>
              <a:buChar char="•"/>
            </a:pPr>
            <a:r>
              <a:rPr lang="en-GB" dirty="0"/>
              <a:t>Maximum through fault current (sec) then flows through lead burden and CT resistance and develops voltage V</a:t>
            </a:r>
            <a:r>
              <a:rPr lang="en-GB" baseline="-25000" dirty="0"/>
              <a:t>S.</a:t>
            </a:r>
            <a:endParaRPr lang="en-GB" dirty="0"/>
          </a:p>
          <a:p>
            <a:pPr marL="285750" indent="-285750">
              <a:buFont typeface="Arial" panose="020B0604020202020204" pitchFamily="34" charset="0"/>
              <a:buChar char="•"/>
            </a:pPr>
            <a:r>
              <a:rPr lang="en-GB" dirty="0"/>
              <a:t>Relay operating voltage set to higher than V</a:t>
            </a:r>
            <a:r>
              <a:rPr lang="en-GB" baseline="-25000" dirty="0"/>
              <a:t>S </a:t>
            </a:r>
            <a:r>
              <a:rPr lang="en-GB" dirty="0"/>
              <a:t>for stability.</a:t>
            </a:r>
          </a:p>
        </p:txBody>
      </p:sp>
    </p:spTree>
    <p:extLst>
      <p:ext uri="{BB962C8B-B14F-4D97-AF65-F5344CB8AC3E}">
        <p14:creationId xmlns:p14="http://schemas.microsoft.com/office/powerpoint/2010/main" val="83957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2000249" y="310486"/>
            <a:ext cx="8286750" cy="1447800"/>
          </a:xfrm>
        </p:spPr>
        <p:txBody>
          <a:bodyPr/>
          <a:lstStyle/>
          <a:p>
            <a:r>
              <a:rPr lang="en-US" altLang="en-US" sz="4000" dirty="0">
                <a:latin typeface="Calibri" panose="020F0502020204030204" pitchFamily="34" charset="0"/>
                <a:cs typeface="Calibri" panose="020F0502020204030204" pitchFamily="34" charset="0"/>
              </a:rPr>
              <a:t>Second set of Questions </a:t>
            </a:r>
          </a:p>
        </p:txBody>
      </p:sp>
      <p:sp>
        <p:nvSpPr>
          <p:cNvPr id="2" name="Slide Number Placeholder 1">
            <a:extLst>
              <a:ext uri="{FF2B5EF4-FFF2-40B4-BE49-F238E27FC236}">
                <a16:creationId xmlns:a16="http://schemas.microsoft.com/office/drawing/2014/main" id="{E7B72EB5-94C5-4859-96AB-9057E0B11B9B}"/>
              </a:ext>
            </a:extLst>
          </p:cNvPr>
          <p:cNvSpPr>
            <a:spLocks noGrp="1"/>
          </p:cNvSpPr>
          <p:nvPr>
            <p:ph type="sldNum" sz="quarter" idx="12"/>
          </p:nvPr>
        </p:nvSpPr>
        <p:spPr/>
        <p:txBody>
          <a:bodyPr/>
          <a:lstStyle/>
          <a:p>
            <a:fld id="{6F67E9FB-9D71-4787-B906-3E75B35EB071}" type="slidenum">
              <a:rPr lang="en-US" altLang="en-US" sz="1200" smtClean="0">
                <a:solidFill>
                  <a:srgbClr val="000000"/>
                </a:solidFill>
                <a:latin typeface="Calibri" panose="020F0502020204030204" pitchFamily="34" charset="0"/>
                <a:cs typeface="Calibri" panose="020F0502020204030204" pitchFamily="34" charset="0"/>
              </a:rPr>
              <a:pPr/>
              <a:t>57</a:t>
            </a:fld>
            <a:endParaRPr lang="en-US" altLang="en-US" sz="1200"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1BF7AE5-12B4-43A0-A927-B4E2C6D749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1105" y="1335729"/>
            <a:ext cx="7169368" cy="5377026"/>
          </a:xfrm>
          <a:prstGeom prst="rect">
            <a:avLst/>
          </a:prstGeom>
        </p:spPr>
      </p:pic>
    </p:spTree>
    <p:extLst>
      <p:ext uri="{BB962C8B-B14F-4D97-AF65-F5344CB8AC3E}">
        <p14:creationId xmlns:p14="http://schemas.microsoft.com/office/powerpoint/2010/main" val="28414652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DD96C1-96AE-6393-345D-E3440187FF38}"/>
              </a:ext>
            </a:extLst>
          </p:cNvPr>
          <p:cNvSpPr>
            <a:spLocks noGrp="1"/>
          </p:cNvSpPr>
          <p:nvPr>
            <p:ph type="sldNum" sz="quarter" idx="12"/>
          </p:nvPr>
        </p:nvSpPr>
        <p:spPr/>
        <p:txBody>
          <a:bodyPr/>
          <a:lstStyle/>
          <a:p>
            <a:fld id="{304F4F0B-59A3-46F8-B057-46B3D5CC0C57}" type="slidenum">
              <a:rPr lang="fr-FR" smtClean="0">
                <a:solidFill>
                  <a:prstClr val="black">
                    <a:tint val="75000"/>
                  </a:prstClr>
                </a:solidFill>
              </a:rPr>
              <a:pPr/>
              <a:t>58</a:t>
            </a:fld>
            <a:endParaRPr lang="fr-FR">
              <a:solidFill>
                <a:prstClr val="black">
                  <a:tint val="75000"/>
                </a:prstClr>
              </a:solidFill>
            </a:endParaRPr>
          </a:p>
        </p:txBody>
      </p:sp>
      <p:sp>
        <p:nvSpPr>
          <p:cNvPr id="3" name="Rectangle 2">
            <a:extLst>
              <a:ext uri="{FF2B5EF4-FFF2-40B4-BE49-F238E27FC236}">
                <a16:creationId xmlns:a16="http://schemas.microsoft.com/office/drawing/2014/main" id="{6057C581-F45C-9170-1DCC-888265EE4CC2}"/>
              </a:ext>
            </a:extLst>
          </p:cNvPr>
          <p:cNvSpPr txBox="1">
            <a:spLocks noChangeArrowheads="1"/>
          </p:cNvSpPr>
          <p:nvPr/>
        </p:nvSpPr>
        <p:spPr>
          <a:xfrm>
            <a:off x="609600" y="114300"/>
            <a:ext cx="10972800" cy="1022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a:latin typeface="Calibri" panose="020F0502020204030204" pitchFamily="34" charset="0"/>
                <a:cs typeface="Calibri" panose="020F0502020204030204" pitchFamily="34" charset="0"/>
              </a:rPr>
              <a:t>Protection</a:t>
            </a:r>
            <a:endParaRPr lang="en-US" altLang="en-US" sz="4000" dirty="0">
              <a:latin typeface="Calibri" panose="020F0502020204030204" pitchFamily="34" charset="0"/>
              <a:cs typeface="Calibri" panose="020F0502020204030204" pitchFamily="34" charset="0"/>
            </a:endParaRPr>
          </a:p>
        </p:txBody>
      </p:sp>
      <p:sp>
        <p:nvSpPr>
          <p:cNvPr id="4" name="Rectangle 4">
            <a:extLst>
              <a:ext uri="{FF2B5EF4-FFF2-40B4-BE49-F238E27FC236}">
                <a16:creationId xmlns:a16="http://schemas.microsoft.com/office/drawing/2014/main" id="{134E3F0B-B480-8015-6CD2-7A004C54B5B9}"/>
              </a:ext>
            </a:extLst>
          </p:cNvPr>
          <p:cNvSpPr>
            <a:spLocks noChangeArrowheads="1"/>
          </p:cNvSpPr>
          <p:nvPr/>
        </p:nvSpPr>
        <p:spPr bwMode="auto">
          <a:xfrm>
            <a:off x="895627" y="1137097"/>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Biased Differential Protection principle</a:t>
            </a:r>
          </a:p>
        </p:txBody>
      </p:sp>
      <p:pic>
        <p:nvPicPr>
          <p:cNvPr id="5" name="Picture 4">
            <a:extLst>
              <a:ext uri="{FF2B5EF4-FFF2-40B4-BE49-F238E27FC236}">
                <a16:creationId xmlns:a16="http://schemas.microsoft.com/office/drawing/2014/main" id="{B1C69229-0719-8559-9439-239B6E57F44B}"/>
              </a:ext>
            </a:extLst>
          </p:cNvPr>
          <p:cNvPicPr>
            <a:picLocks noChangeAspect="1"/>
          </p:cNvPicPr>
          <p:nvPr/>
        </p:nvPicPr>
        <p:blipFill>
          <a:blip r:embed="rId3"/>
          <a:stretch>
            <a:fillRect/>
          </a:stretch>
        </p:blipFill>
        <p:spPr>
          <a:xfrm>
            <a:off x="794027" y="1645828"/>
            <a:ext cx="9941582" cy="3234907"/>
          </a:xfrm>
          <a:prstGeom prst="rect">
            <a:avLst/>
          </a:prstGeom>
        </p:spPr>
      </p:pic>
      <p:sp>
        <p:nvSpPr>
          <p:cNvPr id="6" name="TextBox 5">
            <a:extLst>
              <a:ext uri="{FF2B5EF4-FFF2-40B4-BE49-F238E27FC236}">
                <a16:creationId xmlns:a16="http://schemas.microsoft.com/office/drawing/2014/main" id="{792DBF3C-C0F4-3C4E-1D16-A5CE7ADB6DED}"/>
              </a:ext>
            </a:extLst>
          </p:cNvPr>
          <p:cNvSpPr txBox="1"/>
          <p:nvPr/>
        </p:nvSpPr>
        <p:spPr>
          <a:xfrm>
            <a:off x="895627" y="4797573"/>
            <a:ext cx="10400745"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Consider a biased differential relay as a balanced beam relay with an operating winding acting on one side of the beam and a stabilising winding acting on the other.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For an external fault i</a:t>
            </a:r>
            <a:r>
              <a:rPr kumimoji="0" lang="en-GB" sz="1800" b="0" i="0" u="none" strike="noStrike" kern="1200" cap="none" spc="0" normalizeH="0" baseline="-25000" noProof="0" dirty="0">
                <a:ln>
                  <a:noFill/>
                </a:ln>
                <a:solidFill>
                  <a:srgbClr val="000000"/>
                </a:solidFill>
                <a:effectLst/>
                <a:uLnTx/>
                <a:uFillTx/>
                <a:latin typeface="Arial"/>
                <a:ea typeface="+mn-ea"/>
                <a:cs typeface="+mn-cs"/>
              </a:rPr>
              <a:t>2 </a:t>
            </a:r>
            <a:r>
              <a:rPr kumimoji="0" lang="en-GB" sz="1800" b="0" i="0" u="none" strike="noStrike" kern="1200" cap="none" spc="0" normalizeH="0" baseline="0" noProof="0" dirty="0">
                <a:ln>
                  <a:noFill/>
                </a:ln>
                <a:solidFill>
                  <a:srgbClr val="000000"/>
                </a:solidFill>
                <a:effectLst/>
                <a:uLnTx/>
                <a:uFillTx/>
                <a:latin typeface="Arial"/>
                <a:ea typeface="+mn-ea"/>
                <a:cs typeface="+mn-cs"/>
              </a:rPr>
              <a:t>and i</a:t>
            </a:r>
            <a:r>
              <a:rPr kumimoji="0" lang="en-GB" sz="1800" b="0" i="0" u="none" strike="noStrike" kern="1200" cap="none" spc="0" normalizeH="0" baseline="-25000" noProof="0" dirty="0">
                <a:ln>
                  <a:noFill/>
                </a:ln>
                <a:solidFill>
                  <a:srgbClr val="000000"/>
                </a:solidFill>
                <a:effectLst/>
                <a:uLnTx/>
                <a:uFillTx/>
                <a:latin typeface="Arial"/>
                <a:ea typeface="+mn-ea"/>
                <a:cs typeface="+mn-cs"/>
              </a:rPr>
              <a:t>1 </a:t>
            </a:r>
            <a:r>
              <a:rPr kumimoji="0" lang="en-GB" sz="1800" b="0" i="0" u="none" strike="noStrike" kern="1200" cap="none" spc="0" normalizeH="0" baseline="0" noProof="0" dirty="0">
                <a:ln>
                  <a:noFill/>
                </a:ln>
                <a:solidFill>
                  <a:srgbClr val="000000"/>
                </a:solidFill>
                <a:effectLst/>
                <a:uLnTx/>
                <a:uFillTx/>
                <a:latin typeface="Arial"/>
                <a:ea typeface="+mn-ea"/>
                <a:cs typeface="+mn-cs"/>
              </a:rPr>
              <a:t>both flow in the stabilising winding in the same direction.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The current through the operating winding is only i</a:t>
            </a:r>
            <a:r>
              <a:rPr kumimoji="0" lang="en-GB" sz="1800" b="0" i="0" u="none" strike="noStrike" kern="1200" cap="none" spc="0" normalizeH="0" baseline="-25000" noProof="0" dirty="0">
                <a:ln>
                  <a:noFill/>
                </a:ln>
                <a:solidFill>
                  <a:srgbClr val="000000"/>
                </a:solidFill>
                <a:effectLst/>
                <a:uLnTx/>
                <a:uFillTx/>
                <a:latin typeface="Arial"/>
                <a:ea typeface="+mn-ea"/>
                <a:cs typeface="+mn-cs"/>
              </a:rPr>
              <a:t>2 </a:t>
            </a:r>
            <a:r>
              <a:rPr kumimoji="0" lang="en-GB" sz="1800" b="0" i="0" u="none" strike="noStrike" kern="1200" cap="none" spc="0" normalizeH="0" baseline="0" noProof="0" dirty="0">
                <a:ln>
                  <a:noFill/>
                </a:ln>
                <a:solidFill>
                  <a:srgbClr val="000000"/>
                </a:solidFill>
                <a:effectLst/>
                <a:uLnTx/>
                <a:uFillTx/>
                <a:latin typeface="Arial"/>
                <a:ea typeface="+mn-ea"/>
                <a:cs typeface="+mn-cs"/>
              </a:rPr>
              <a:t>minus </a:t>
            </a:r>
            <a:r>
              <a:rPr kumimoji="0" lang="en-GB" sz="1800" b="0" i="0" u="none" strike="noStrike" kern="1200" cap="none" spc="0" normalizeH="0" baseline="-25000" noProof="0" dirty="0">
                <a:ln>
                  <a:noFill/>
                </a:ln>
                <a:solidFill>
                  <a:srgbClr val="000000"/>
                </a:solidFill>
                <a:effectLst/>
                <a:uLnTx/>
                <a:uFillTx/>
                <a:latin typeface="Arial"/>
                <a:ea typeface="+mn-ea"/>
                <a:cs typeface="+mn-cs"/>
              </a:rPr>
              <a:t> </a:t>
            </a:r>
            <a:r>
              <a:rPr kumimoji="0" lang="en-GB" sz="1800" b="0" i="0" u="none" strike="noStrike" kern="1200" cap="none" spc="0" normalizeH="0" baseline="0" noProof="0" dirty="0">
                <a:ln>
                  <a:noFill/>
                </a:ln>
                <a:solidFill>
                  <a:srgbClr val="000000"/>
                </a:solidFill>
                <a:effectLst/>
                <a:uLnTx/>
                <a:uFillTx/>
                <a:latin typeface="Arial"/>
                <a:ea typeface="+mn-ea"/>
                <a:cs typeface="+mn-cs"/>
              </a:rPr>
              <a:t>i</a:t>
            </a:r>
            <a:r>
              <a:rPr kumimoji="0" lang="en-GB" sz="1800" b="0" i="0" u="none" strike="noStrike" kern="1200" cap="none" spc="0" normalizeH="0" baseline="-25000" noProof="0" dirty="0">
                <a:ln>
                  <a:noFill/>
                </a:ln>
                <a:solidFill>
                  <a:srgbClr val="000000"/>
                </a:solidFill>
                <a:effectLst/>
                <a:uLnTx/>
                <a:uFillTx/>
                <a:latin typeface="Arial"/>
                <a:ea typeface="+mn-ea"/>
                <a:cs typeface="+mn-cs"/>
              </a:rPr>
              <a:t>1. </a:t>
            </a:r>
            <a:r>
              <a:rPr kumimoji="0" lang="en-GB" sz="1800" b="0" i="0" u="none" strike="noStrike" kern="1200" cap="none" spc="0" normalizeH="0" baseline="0" noProof="0" dirty="0">
                <a:ln>
                  <a:noFill/>
                </a:ln>
                <a:solidFill>
                  <a:srgbClr val="000000"/>
                </a:solidFill>
                <a:effectLst/>
                <a:uLnTx/>
                <a:uFillTx/>
                <a:latin typeface="Arial"/>
                <a:ea typeface="+mn-ea"/>
                <a:cs typeface="+mn-cs"/>
              </a:rPr>
              <a:t>So beam tips towards stabilising side and relay does not operate.</a:t>
            </a:r>
          </a:p>
        </p:txBody>
      </p:sp>
    </p:spTree>
    <p:extLst>
      <p:ext uri="{BB962C8B-B14F-4D97-AF65-F5344CB8AC3E}">
        <p14:creationId xmlns:p14="http://schemas.microsoft.com/office/powerpoint/2010/main" val="135015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A6431C-E99F-563C-EFA1-91053EDB68CB}"/>
              </a:ext>
            </a:extLst>
          </p:cNvPr>
          <p:cNvSpPr>
            <a:spLocks noGrp="1"/>
          </p:cNvSpPr>
          <p:nvPr>
            <p:ph type="sldNum" sz="quarter" idx="12"/>
          </p:nvPr>
        </p:nvSpPr>
        <p:spPr/>
        <p:txBody>
          <a:bodyPr/>
          <a:lstStyle/>
          <a:p>
            <a:fld id="{E8582179-B8A0-4E6A-BD8A-90F74DB73FEF}" type="slidenum">
              <a:rPr lang="en-US" altLang="en-US" smtClean="0">
                <a:solidFill>
                  <a:srgbClr val="000000"/>
                </a:solidFill>
              </a:rPr>
              <a:pPr/>
              <a:t>59</a:t>
            </a:fld>
            <a:endParaRPr lang="en-US" altLang="en-US">
              <a:solidFill>
                <a:srgbClr val="000000"/>
              </a:solidFill>
            </a:endParaRPr>
          </a:p>
        </p:txBody>
      </p:sp>
      <p:sp>
        <p:nvSpPr>
          <p:cNvPr id="3" name="Rectangle 2">
            <a:extLst>
              <a:ext uri="{FF2B5EF4-FFF2-40B4-BE49-F238E27FC236}">
                <a16:creationId xmlns:a16="http://schemas.microsoft.com/office/drawing/2014/main" id="{94E79EE1-309E-A767-DBDF-45343A9CB594}"/>
              </a:ext>
            </a:extLst>
          </p:cNvPr>
          <p:cNvSpPr txBox="1">
            <a:spLocks noChangeArrowheads="1"/>
          </p:cNvSpPr>
          <p:nvPr/>
        </p:nvSpPr>
        <p:spPr>
          <a:xfrm>
            <a:off x="609600" y="114300"/>
            <a:ext cx="10972800" cy="1022797"/>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000">
                <a:solidFill>
                  <a:schemeClr val="tx1"/>
                </a:solidFill>
                <a:latin typeface="Calibri" panose="020F0502020204030204" pitchFamily="34" charset="0"/>
                <a:cs typeface="Calibri" panose="020F0502020204030204" pitchFamily="34" charset="0"/>
              </a:rPr>
              <a:t>Protection</a:t>
            </a:r>
            <a:endParaRPr lang="en-US" altLang="en-US" sz="4000" dirty="0">
              <a:solidFill>
                <a:schemeClr val="tx1"/>
              </a:solidFill>
              <a:latin typeface="Calibri" panose="020F0502020204030204" pitchFamily="34" charset="0"/>
              <a:cs typeface="Calibri" panose="020F0502020204030204" pitchFamily="34" charset="0"/>
            </a:endParaRPr>
          </a:p>
        </p:txBody>
      </p:sp>
      <p:sp>
        <p:nvSpPr>
          <p:cNvPr id="4" name="Rectangle 4">
            <a:extLst>
              <a:ext uri="{FF2B5EF4-FFF2-40B4-BE49-F238E27FC236}">
                <a16:creationId xmlns:a16="http://schemas.microsoft.com/office/drawing/2014/main" id="{D39B6A42-D705-37A0-C20F-56CA46081E77}"/>
              </a:ext>
            </a:extLst>
          </p:cNvPr>
          <p:cNvSpPr>
            <a:spLocks noChangeArrowheads="1"/>
          </p:cNvSpPr>
          <p:nvPr/>
        </p:nvSpPr>
        <p:spPr bwMode="auto">
          <a:xfrm>
            <a:off x="895627" y="1137097"/>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Biased Differential Protection principle</a:t>
            </a:r>
          </a:p>
        </p:txBody>
      </p:sp>
      <p:pic>
        <p:nvPicPr>
          <p:cNvPr id="5" name="Picture 4">
            <a:extLst>
              <a:ext uri="{FF2B5EF4-FFF2-40B4-BE49-F238E27FC236}">
                <a16:creationId xmlns:a16="http://schemas.microsoft.com/office/drawing/2014/main" id="{2D692FD6-CCFA-A7B9-8373-6FE377FA1D2B}"/>
              </a:ext>
            </a:extLst>
          </p:cNvPr>
          <p:cNvPicPr>
            <a:picLocks noChangeAspect="1"/>
          </p:cNvPicPr>
          <p:nvPr/>
        </p:nvPicPr>
        <p:blipFill>
          <a:blip r:embed="rId3"/>
          <a:stretch>
            <a:fillRect/>
          </a:stretch>
        </p:blipFill>
        <p:spPr>
          <a:xfrm>
            <a:off x="774700" y="1689100"/>
            <a:ext cx="10147299" cy="3229069"/>
          </a:xfrm>
          <a:prstGeom prst="rect">
            <a:avLst/>
          </a:prstGeom>
        </p:spPr>
      </p:pic>
      <p:sp>
        <p:nvSpPr>
          <p:cNvPr id="6" name="TextBox 5">
            <a:extLst>
              <a:ext uri="{FF2B5EF4-FFF2-40B4-BE49-F238E27FC236}">
                <a16:creationId xmlns:a16="http://schemas.microsoft.com/office/drawing/2014/main" id="{F3DE78A4-E200-70F5-2318-35F97373EE82}"/>
              </a:ext>
            </a:extLst>
          </p:cNvPr>
          <p:cNvSpPr txBox="1"/>
          <p:nvPr/>
        </p:nvSpPr>
        <p:spPr>
          <a:xfrm>
            <a:off x="895627" y="4797573"/>
            <a:ext cx="10400745" cy="1754326"/>
          </a:xfrm>
          <a:prstGeom prst="rect">
            <a:avLst/>
          </a:prstGeom>
          <a:noFill/>
        </p:spPr>
        <p:txBody>
          <a:bodyPr wrap="square" rtlCol="0">
            <a:spAutoFit/>
          </a:bodyPr>
          <a:lstStyle/>
          <a:p>
            <a:pPr marL="285750" indent="-285750">
              <a:buFont typeface="Arial" panose="020B0604020202020204" pitchFamily="34" charset="0"/>
              <a:buChar char="•"/>
            </a:pPr>
            <a:r>
              <a:rPr lang="en-GB" dirty="0"/>
              <a:t>For an internal fault i</a:t>
            </a:r>
            <a:r>
              <a:rPr lang="en-GB" baseline="-25000" dirty="0"/>
              <a:t>2 </a:t>
            </a:r>
            <a:r>
              <a:rPr lang="en-GB" dirty="0"/>
              <a:t>and i</a:t>
            </a:r>
            <a:r>
              <a:rPr lang="en-GB" baseline="-25000" dirty="0"/>
              <a:t>1</a:t>
            </a:r>
            <a:r>
              <a:rPr lang="en-GB" dirty="0"/>
              <a:t> flow through the stabilising winding in opposite directions so largely cancelling out the pull of the stabilising winding.</a:t>
            </a:r>
          </a:p>
          <a:p>
            <a:pPr marL="285750" indent="-285750">
              <a:buFont typeface="Arial" panose="020B0604020202020204" pitchFamily="34" charset="0"/>
              <a:buChar char="•"/>
            </a:pPr>
            <a:r>
              <a:rPr lang="en-GB" dirty="0"/>
              <a:t>The current through the operating winding is i</a:t>
            </a:r>
            <a:r>
              <a:rPr lang="en-GB" baseline="-25000" dirty="0"/>
              <a:t>2 </a:t>
            </a:r>
            <a:r>
              <a:rPr lang="en-GB" dirty="0"/>
              <a:t>plus </a:t>
            </a:r>
            <a:r>
              <a:rPr lang="en-GB" baseline="-25000" dirty="0"/>
              <a:t> </a:t>
            </a:r>
            <a:r>
              <a:rPr lang="en-GB" dirty="0"/>
              <a:t>i</a:t>
            </a:r>
            <a:r>
              <a:rPr lang="en-GB" baseline="-25000" dirty="0"/>
              <a:t>1. </a:t>
            </a:r>
            <a:r>
              <a:rPr lang="en-GB" dirty="0"/>
              <a:t>So beam tips towards operating side and relay operates.</a:t>
            </a:r>
          </a:p>
          <a:p>
            <a:pPr marL="285750" indent="-285750">
              <a:buFont typeface="Arial" panose="020B0604020202020204" pitchFamily="34" charset="0"/>
              <a:buChar char="•"/>
            </a:pPr>
            <a:r>
              <a:rPr lang="en-GB" dirty="0"/>
              <a:t>For single end faults the same current flows through the operating winding and only one half of the stabilising winding so beam tips towards operate side and relay operates.</a:t>
            </a:r>
          </a:p>
        </p:txBody>
      </p:sp>
    </p:spTree>
    <p:extLst>
      <p:ext uri="{BB962C8B-B14F-4D97-AF65-F5344CB8AC3E}">
        <p14:creationId xmlns:p14="http://schemas.microsoft.com/office/powerpoint/2010/main" val="332421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Introduction</a:t>
            </a:r>
          </a:p>
        </p:txBody>
      </p:sp>
      <p:sp>
        <p:nvSpPr>
          <p:cNvPr id="501764" name="Rectangle 4"/>
          <p:cNvSpPr>
            <a:spLocks noChangeArrowheads="1"/>
          </p:cNvSpPr>
          <p:nvPr/>
        </p:nvSpPr>
        <p:spPr bwMode="auto">
          <a:xfrm>
            <a:off x="895627" y="1137098"/>
            <a:ext cx="10400745" cy="138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Environmental Requirements</a:t>
            </a:r>
          </a:p>
          <a:p>
            <a:pPr>
              <a:spcBef>
                <a:spcPts val="0"/>
              </a:spcBef>
              <a:spcAft>
                <a:spcPts val="600"/>
              </a:spcAft>
              <a:buNone/>
            </a:pPr>
            <a:r>
              <a:rPr lang="en-GB" altLang="en-US" sz="2400" dirty="0">
                <a:latin typeface="Calibri" panose="020F0502020204030204" pitchFamily="34" charset="0"/>
                <a:cs typeface="Calibri" panose="020F0502020204030204" pitchFamily="34" charset="0"/>
              </a:rPr>
              <a:t>The equipment provided should be suitable for the environment where it will be located. If the room is to be air conditioned then the temperature range required will be much smaller than for relays to be located in blockhouses. Many relays are available for operation over a temperature range of -5degC to +60degC.</a:t>
            </a:r>
          </a:p>
          <a:p>
            <a:pPr>
              <a:spcBef>
                <a:spcPts val="0"/>
              </a:spcBef>
              <a:spcAft>
                <a:spcPts val="600"/>
              </a:spcAft>
              <a:buNone/>
            </a:pPr>
            <a:r>
              <a:rPr lang="en-GB" altLang="en-US" sz="2400" dirty="0">
                <a:latin typeface="Calibri" panose="020F0502020204030204" pitchFamily="34" charset="0"/>
                <a:cs typeface="Calibri" panose="020F0502020204030204" pitchFamily="34" charset="0"/>
              </a:rPr>
              <a:t>It is quite usual to provide anticondensation heating in panels. This is required where the humidity is high to prevent condensation from forming on any metal parts as the temperature cools down. The heaters are usually operated with a thermostat.</a:t>
            </a:r>
          </a:p>
          <a:p>
            <a:pPr>
              <a:spcBef>
                <a:spcPts val="0"/>
              </a:spcBef>
              <a:spcAft>
                <a:spcPts val="600"/>
              </a:spcAft>
              <a:buNone/>
            </a:pPr>
            <a:r>
              <a:rPr lang="en-GB" altLang="en-US" sz="2400" dirty="0">
                <a:latin typeface="Calibri" panose="020F0502020204030204" pitchFamily="34" charset="0"/>
                <a:cs typeface="Calibri" panose="020F0502020204030204" pitchFamily="34" charset="0"/>
              </a:rPr>
              <a:t>As the temperature inside the panel will be higher than outside because of the heat dissipated by the relays then it may on some occasions be necessary to provide cooling. If cooling is essential for the safe and correct operation of the equipment then it ideally should be fed from the DC supply for security and redundant coolers may be required.</a:t>
            </a:r>
          </a:p>
          <a:p>
            <a:pPr>
              <a:buNone/>
            </a:pPr>
            <a:endParaRPr lang="en-GB" altLang="en-US" sz="2400" dirty="0">
              <a:latin typeface="Calibri" panose="020F0502020204030204" pitchFamily="34" charset="0"/>
              <a:cs typeface="Calibri" panose="020F0502020204030204" pitchFamily="34" charset="0"/>
            </a:endParaRP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642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260556"/>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58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Biased Differential Protection</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60</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61CCF82-50B1-47A2-98DC-6444131BF89B}"/>
              </a:ext>
            </a:extLst>
          </p:cNvPr>
          <p:cNvPicPr>
            <a:picLocks noChangeAspect="1"/>
          </p:cNvPicPr>
          <p:nvPr/>
        </p:nvPicPr>
        <p:blipFill>
          <a:blip r:embed="rId3"/>
          <a:stretch>
            <a:fillRect/>
          </a:stretch>
        </p:blipFill>
        <p:spPr>
          <a:xfrm>
            <a:off x="5570355" y="1953932"/>
            <a:ext cx="6334490" cy="2950136"/>
          </a:xfrm>
          <a:prstGeom prst="rect">
            <a:avLst/>
          </a:prstGeom>
        </p:spPr>
      </p:pic>
      <p:sp>
        <p:nvSpPr>
          <p:cNvPr id="5" name="TextBox 4">
            <a:extLst>
              <a:ext uri="{FF2B5EF4-FFF2-40B4-BE49-F238E27FC236}">
                <a16:creationId xmlns:a16="http://schemas.microsoft.com/office/drawing/2014/main" id="{8D6BD887-5750-4E8A-9E22-6CAC86FD2C93}"/>
              </a:ext>
            </a:extLst>
          </p:cNvPr>
          <p:cNvSpPr txBox="1"/>
          <p:nvPr/>
        </p:nvSpPr>
        <p:spPr>
          <a:xfrm>
            <a:off x="609599" y="2072640"/>
            <a:ext cx="4960755"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t>Typical bias characteristics are shown in the diagrams to the right.</a:t>
            </a:r>
          </a:p>
          <a:p>
            <a:pPr marL="285750" indent="-285750">
              <a:spcAft>
                <a:spcPts val="1200"/>
              </a:spcAft>
              <a:buFont typeface="Arial" panose="020B0604020202020204" pitchFamily="34" charset="0"/>
              <a:buChar char="•"/>
            </a:pPr>
            <a:r>
              <a:rPr lang="en-GB" dirty="0"/>
              <a:t>Modern biased differential relays are digital.</a:t>
            </a:r>
          </a:p>
          <a:p>
            <a:pPr marL="285750" indent="-285750">
              <a:spcAft>
                <a:spcPts val="1200"/>
              </a:spcAft>
              <a:buFont typeface="Arial" panose="020B0604020202020204" pitchFamily="34" charset="0"/>
              <a:buChar char="•"/>
            </a:pPr>
            <a:r>
              <a:rPr lang="en-GB" dirty="0"/>
              <a:t>The bias current principle allows an initial low threshold operating or bias setting (ITH), making the relay sensitive, whilst at higher currents the bias setting is higher, making it less likely to </a:t>
            </a:r>
            <a:r>
              <a:rPr lang="en-GB" dirty="0" err="1"/>
              <a:t>maloperate</a:t>
            </a:r>
            <a:r>
              <a:rPr lang="en-GB" dirty="0"/>
              <a:t>.</a:t>
            </a:r>
          </a:p>
          <a:p>
            <a:pPr marL="285750" indent="-285750">
              <a:spcAft>
                <a:spcPts val="1200"/>
              </a:spcAft>
              <a:buFont typeface="Arial" panose="020B0604020202020204" pitchFamily="34" charset="0"/>
              <a:buChar char="•"/>
            </a:pPr>
            <a:r>
              <a:rPr lang="en-GB" dirty="0"/>
              <a:t>Biased differential protection is commonly used on two winding transformers with tap-changers and also for line, busbar and generator protection.</a:t>
            </a:r>
          </a:p>
        </p:txBody>
      </p:sp>
      <p:sp>
        <p:nvSpPr>
          <p:cNvPr id="10" name="TextBox 9">
            <a:extLst>
              <a:ext uri="{FF2B5EF4-FFF2-40B4-BE49-F238E27FC236}">
                <a16:creationId xmlns:a16="http://schemas.microsoft.com/office/drawing/2014/main" id="{BC12A0C6-3BE8-4DE2-9EC0-52547EEF6B71}"/>
              </a:ext>
            </a:extLst>
          </p:cNvPr>
          <p:cNvSpPr txBox="1"/>
          <p:nvPr/>
        </p:nvSpPr>
        <p:spPr>
          <a:xfrm>
            <a:off x="6758054" y="4813040"/>
            <a:ext cx="5102087" cy="369332"/>
          </a:xfrm>
          <a:prstGeom prst="rect">
            <a:avLst/>
          </a:prstGeom>
          <a:noFill/>
        </p:spPr>
        <p:txBody>
          <a:bodyPr wrap="square" rtlCol="0">
            <a:spAutoFit/>
          </a:bodyPr>
          <a:lstStyle/>
          <a:p>
            <a:r>
              <a:rPr lang="en-GB" dirty="0"/>
              <a:t>Examples of bias Characteristics</a:t>
            </a:r>
          </a:p>
        </p:txBody>
      </p:sp>
    </p:spTree>
    <p:extLst>
      <p:ext uri="{BB962C8B-B14F-4D97-AF65-F5344CB8AC3E}">
        <p14:creationId xmlns:p14="http://schemas.microsoft.com/office/powerpoint/2010/main" val="282200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Tripping Philosophies</a:t>
            </a:r>
          </a:p>
          <a:p>
            <a:pPr marL="342900" indent="-342900" fontAlgn="base">
              <a:spcBef>
                <a:spcPct val="10000"/>
              </a:spcBef>
              <a:spcAft>
                <a:spcPts val="1200"/>
              </a:spcAft>
            </a:pPr>
            <a:r>
              <a:rPr lang="en-US" altLang="en-US" sz="2400" dirty="0">
                <a:solidFill>
                  <a:srgbClr val="000000"/>
                </a:solidFill>
                <a:latin typeface="Calibri" panose="020F0502020204030204" pitchFamily="34" charset="0"/>
                <a:cs typeface="Calibri" panose="020F0502020204030204" pitchFamily="34" charset="0"/>
              </a:rPr>
              <a:t>1 out of 2 tripping. This is where there are two protections, say first and second main, then operation of either protection will initiate tripping of the circuit. This allows for one of the protections to have failed.</a:t>
            </a:r>
          </a:p>
          <a:p>
            <a:pPr marL="342900" indent="-342900" fontAlgn="base">
              <a:spcBef>
                <a:spcPct val="10000"/>
              </a:spcBef>
              <a:spcAft>
                <a:spcPts val="1200"/>
              </a:spcAft>
            </a:pPr>
            <a:r>
              <a:rPr lang="en-US" altLang="en-US" sz="2400" dirty="0">
                <a:solidFill>
                  <a:srgbClr val="000000"/>
                </a:solidFill>
                <a:latin typeface="Calibri" panose="020F0502020204030204" pitchFamily="34" charset="0"/>
                <a:cs typeface="Calibri" panose="020F0502020204030204" pitchFamily="34" charset="0"/>
              </a:rPr>
              <a:t>2 out of 2 tripping . This is used where operation may cause tripping of a number of circuits, then a more secure method is used so that both protections must operate to initiate tripping. Example of this is busbar protection.</a:t>
            </a:r>
          </a:p>
          <a:p>
            <a:pPr marL="342900" indent="-342900" fontAlgn="base">
              <a:spcBef>
                <a:spcPct val="10000"/>
              </a:spcBef>
              <a:spcAft>
                <a:spcPts val="1200"/>
              </a:spcAft>
            </a:pPr>
            <a:r>
              <a:rPr lang="en-US" altLang="en-US" sz="2400" dirty="0">
                <a:solidFill>
                  <a:srgbClr val="000000"/>
                </a:solidFill>
                <a:latin typeface="Calibri" panose="020F0502020204030204" pitchFamily="34" charset="0"/>
                <a:cs typeface="Calibri" panose="020F0502020204030204" pitchFamily="34" charset="0"/>
              </a:rPr>
              <a:t>2 out of 3 tripping. This is used on very important circuits. This requires two out of three protections to operate to cause tripping. This has the advantage that maloperation of one relay will not cause unnecessary tripping, but failure of one protection will not prevent tripping.</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61</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442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Tripping Philosophies</a:t>
            </a:r>
          </a:p>
          <a:p>
            <a:pPr marL="342900" indent="-342900" fontAlgn="base">
              <a:spcBef>
                <a:spcPct val="10000"/>
              </a:spcBef>
              <a:spcAft>
                <a:spcPct val="0"/>
              </a:spcAft>
            </a:pPr>
            <a:r>
              <a:rPr lang="en-US" altLang="en-US" sz="2400" dirty="0">
                <a:solidFill>
                  <a:srgbClr val="000000"/>
                </a:solidFill>
                <a:latin typeface="Calibri" panose="020F0502020204030204" pitchFamily="34" charset="0"/>
                <a:cs typeface="Calibri" panose="020F0502020204030204" pitchFamily="34" charset="0"/>
              </a:rPr>
              <a:t>Transfer tripping is used to also trip a circuit breaker at a remote location via a communication channel. This may be either direct or permissive.</a:t>
            </a:r>
          </a:p>
          <a:p>
            <a:pPr marL="342900" indent="-342900" fontAlgn="base">
              <a:spcBef>
                <a:spcPct val="10000"/>
              </a:spcBef>
              <a:spcAft>
                <a:spcPct val="0"/>
              </a:spcAft>
            </a:pPr>
            <a:r>
              <a:rPr lang="en-US" altLang="en-US" sz="2400" dirty="0">
                <a:solidFill>
                  <a:srgbClr val="000000"/>
                </a:solidFill>
                <a:latin typeface="Calibri" panose="020F0502020204030204" pitchFamily="34" charset="0"/>
                <a:cs typeface="Calibri" panose="020F0502020204030204" pitchFamily="34" charset="0"/>
              </a:rPr>
              <a:t>Direct Transfer trip – this means that upon receipt of the signal the circuit breaker will be tripped without reference to any other device. This is often used from busbar protection to trip the remote ends of circuits which have a unique circuit breaker.</a:t>
            </a:r>
          </a:p>
          <a:p>
            <a:pPr marL="342900" indent="-342900" fontAlgn="base">
              <a:spcBef>
                <a:spcPct val="10000"/>
              </a:spcBef>
              <a:spcAft>
                <a:spcPct val="0"/>
              </a:spcAft>
            </a:pPr>
            <a:r>
              <a:rPr lang="en-US" altLang="en-US" sz="2400" dirty="0">
                <a:solidFill>
                  <a:srgbClr val="000000"/>
                </a:solidFill>
                <a:latin typeface="Calibri" panose="020F0502020204030204" pitchFamily="34" charset="0"/>
                <a:cs typeface="Calibri" panose="020F0502020204030204" pitchFamily="34" charset="0"/>
              </a:rPr>
              <a:t>Permissive Transfer trip – this is where the transfer trip will only cause tripping at the remote end after it has been qualified by another condition. Examples of this are PUTT and POTT discussed earlier for distance protection.</a:t>
            </a:r>
          </a:p>
          <a:p>
            <a:pPr marL="342900" indent="-342900" fontAlgn="base">
              <a:spcBef>
                <a:spcPct val="10000"/>
              </a:spcBef>
              <a:spcAft>
                <a:spcPct val="0"/>
              </a:spcAft>
            </a:pPr>
            <a:r>
              <a:rPr lang="en-US" altLang="en-US" sz="2400" dirty="0">
                <a:solidFill>
                  <a:srgbClr val="000000"/>
                </a:solidFill>
                <a:latin typeface="Calibri" panose="020F0502020204030204" pitchFamily="34" charset="0"/>
                <a:cs typeface="Calibri" panose="020F0502020204030204" pitchFamily="34" charset="0"/>
              </a:rPr>
              <a:t>However, sometimes the condition is applied before the signal is sent. For example from busbar protection on a teed feeder where tripping of the remote ends would lose the interconnection unnecessarily. In this case the signal may be qualified by CB fail protection.</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62</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947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83488" y="929279"/>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Importance of Correct Relay Settings</a:t>
            </a:r>
          </a:p>
          <a:p>
            <a:pPr marL="342900" indent="-342900" fontAlgn="base">
              <a:spcBef>
                <a:spcPct val="10000"/>
              </a:spcBef>
              <a:spcAft>
                <a:spcPct val="0"/>
              </a:spcAft>
            </a:pPr>
            <a:r>
              <a:rPr lang="en-US" altLang="en-US" sz="2400" dirty="0">
                <a:solidFill>
                  <a:srgbClr val="000000"/>
                </a:solidFill>
                <a:latin typeface="Calibri" panose="020F0502020204030204" pitchFamily="34" charset="0"/>
                <a:cs typeface="Calibri" panose="020F0502020204030204" pitchFamily="34" charset="0"/>
              </a:rPr>
              <a:t>As well as selecting the correct type of protection for a circuit it is important that the correct relay settings are applied to ensure correct operation when required and no operation when not required. These should be regularly reviewed to ensure applicability in case of system changes.</a:t>
            </a:r>
          </a:p>
          <a:p>
            <a:pPr marL="342900" indent="-342900" fontAlgn="base">
              <a:spcBef>
                <a:spcPct val="10000"/>
              </a:spcBef>
              <a:spcAft>
                <a:spcPct val="0"/>
              </a:spcAft>
            </a:pPr>
            <a:r>
              <a:rPr lang="en-US" altLang="en-US" sz="2400" dirty="0">
                <a:solidFill>
                  <a:srgbClr val="000000"/>
                </a:solidFill>
                <a:latin typeface="Calibri" panose="020F0502020204030204" pitchFamily="34" charset="0"/>
                <a:cs typeface="Calibri" panose="020F0502020204030204" pitchFamily="34" charset="0"/>
              </a:rPr>
              <a:t>Most Utilities will have their own clearly set out policy for protection settings defining relay reach and time settings etc.</a:t>
            </a:r>
          </a:p>
          <a:p>
            <a:pPr marL="342900" indent="-342900" fontAlgn="base">
              <a:spcBef>
                <a:spcPct val="10000"/>
              </a:spcBef>
              <a:spcAft>
                <a:spcPct val="0"/>
              </a:spcAft>
            </a:pPr>
            <a:r>
              <a:rPr lang="en-US" altLang="en-US" sz="2400" dirty="0">
                <a:solidFill>
                  <a:srgbClr val="000000"/>
                </a:solidFill>
                <a:latin typeface="Calibri" panose="020F0502020204030204" pitchFamily="34" charset="0"/>
                <a:cs typeface="Calibri" panose="020F0502020204030204" pitchFamily="34" charset="0"/>
              </a:rPr>
              <a:t>With modern numerical relays there are a large number of choices of settings and also multiple setting groups. In addition to the operational settings there are also configuration settings within the relay which must be set correctly. Managing these numerous settings can pose a problem for Utilities and they need to have a system for managing these.</a:t>
            </a:r>
          </a:p>
          <a:p>
            <a:pPr marL="342900" indent="-342900" fontAlgn="base">
              <a:spcBef>
                <a:spcPct val="10000"/>
              </a:spcBef>
              <a:spcAft>
                <a:spcPct val="0"/>
              </a:spcAft>
            </a:pPr>
            <a:r>
              <a:rPr lang="en-US" altLang="en-US" sz="2400" dirty="0">
                <a:solidFill>
                  <a:srgbClr val="000000"/>
                </a:solidFill>
                <a:latin typeface="Calibri" panose="020F0502020204030204" pitchFamily="34" charset="0"/>
                <a:cs typeface="Calibri" panose="020F0502020204030204" pitchFamily="34" charset="0"/>
              </a:rPr>
              <a:t>A careful check should be made to ensure that any unwanted settings have been disabled, or if that is not possible they have been set to the maximum value to avoid unwanted tripping.</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63</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45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73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Typical Feeder Protections</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64</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CCF6CEB-95CB-468B-A35F-9A8F3DA82A6D}"/>
              </a:ext>
            </a:extLst>
          </p:cNvPr>
          <p:cNvPicPr>
            <a:picLocks noChangeAspect="1"/>
          </p:cNvPicPr>
          <p:nvPr/>
        </p:nvPicPr>
        <p:blipFill>
          <a:blip r:embed="rId3"/>
          <a:stretch>
            <a:fillRect/>
          </a:stretch>
        </p:blipFill>
        <p:spPr>
          <a:xfrm>
            <a:off x="1272256" y="2233033"/>
            <a:ext cx="9005600" cy="2591675"/>
          </a:xfrm>
          <a:prstGeom prst="rect">
            <a:avLst/>
          </a:prstGeom>
        </p:spPr>
      </p:pic>
      <p:sp>
        <p:nvSpPr>
          <p:cNvPr id="3" name="TextBox 2">
            <a:extLst>
              <a:ext uri="{FF2B5EF4-FFF2-40B4-BE49-F238E27FC236}">
                <a16:creationId xmlns:a16="http://schemas.microsoft.com/office/drawing/2014/main" id="{3C6E14A7-DCDF-417C-A7EF-8BED4BBC4DD0}"/>
              </a:ext>
            </a:extLst>
          </p:cNvPr>
          <p:cNvSpPr txBox="1"/>
          <p:nvPr/>
        </p:nvSpPr>
        <p:spPr>
          <a:xfrm>
            <a:off x="946274" y="4767897"/>
            <a:ext cx="10102880" cy="178510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This shows a feeder with one main protection and backup earth fault protection.</a:t>
            </a:r>
          </a:p>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The main protection may be distance or differential. Distance protection inherently provides some back up protection.</a:t>
            </a:r>
          </a:p>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If differential protection is used for the main protection the back up may also use overcurrent as well as earth fault for the back up protection.</a:t>
            </a:r>
          </a:p>
        </p:txBody>
      </p:sp>
      <p:sp>
        <p:nvSpPr>
          <p:cNvPr id="4" name="TextBox 3">
            <a:extLst>
              <a:ext uri="{FF2B5EF4-FFF2-40B4-BE49-F238E27FC236}">
                <a16:creationId xmlns:a16="http://schemas.microsoft.com/office/drawing/2014/main" id="{008D2A71-5AB9-4913-870D-AD104853AAF2}"/>
              </a:ext>
            </a:extLst>
          </p:cNvPr>
          <p:cNvSpPr txBox="1"/>
          <p:nvPr/>
        </p:nvSpPr>
        <p:spPr>
          <a:xfrm>
            <a:off x="1036320" y="1755648"/>
            <a:ext cx="9278112" cy="400110"/>
          </a:xfrm>
          <a:prstGeom prst="rect">
            <a:avLst/>
          </a:prstGeom>
          <a:noFill/>
        </p:spPr>
        <p:txBody>
          <a:bodyPr wrap="square" rtlCol="0">
            <a:spAutoFit/>
          </a:bodyPr>
          <a:lstStyle/>
          <a:p>
            <a:pPr algn="ctr"/>
            <a:r>
              <a:rPr lang="en-GB" sz="2000" b="1" dirty="0">
                <a:latin typeface="Calibri" panose="020F0502020204030204" pitchFamily="34" charset="0"/>
                <a:cs typeface="Calibri" panose="020F0502020204030204" pitchFamily="34" charset="0"/>
              </a:rPr>
              <a:t>Typical Basic Protection for Sub-transmission Feeder</a:t>
            </a:r>
          </a:p>
        </p:txBody>
      </p:sp>
    </p:spTree>
    <p:extLst>
      <p:ext uri="{BB962C8B-B14F-4D97-AF65-F5344CB8AC3E}">
        <p14:creationId xmlns:p14="http://schemas.microsoft.com/office/powerpoint/2010/main" val="112060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Typical Feeder Protections</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65</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D8154C3-6A4B-4842-87FA-6FA0A95140A9}"/>
              </a:ext>
            </a:extLst>
          </p:cNvPr>
          <p:cNvPicPr>
            <a:picLocks noChangeAspect="1"/>
          </p:cNvPicPr>
          <p:nvPr/>
        </p:nvPicPr>
        <p:blipFill>
          <a:blip r:embed="rId3"/>
          <a:stretch>
            <a:fillRect/>
          </a:stretch>
        </p:blipFill>
        <p:spPr>
          <a:xfrm>
            <a:off x="1286521" y="2078420"/>
            <a:ext cx="8979144" cy="2732783"/>
          </a:xfrm>
          <a:prstGeom prst="rect">
            <a:avLst/>
          </a:prstGeom>
        </p:spPr>
      </p:pic>
      <p:sp>
        <p:nvSpPr>
          <p:cNvPr id="9" name="TextBox 8">
            <a:extLst>
              <a:ext uri="{FF2B5EF4-FFF2-40B4-BE49-F238E27FC236}">
                <a16:creationId xmlns:a16="http://schemas.microsoft.com/office/drawing/2014/main" id="{161898DB-9CCD-4ABB-8CCB-1B8B8DCA248D}"/>
              </a:ext>
            </a:extLst>
          </p:cNvPr>
          <p:cNvSpPr txBox="1"/>
          <p:nvPr/>
        </p:nvSpPr>
        <p:spPr>
          <a:xfrm>
            <a:off x="2511552" y="1675420"/>
            <a:ext cx="6096000" cy="400110"/>
          </a:xfrm>
          <a:prstGeom prst="rect">
            <a:avLst/>
          </a:prstGeom>
          <a:noFill/>
        </p:spPr>
        <p:txBody>
          <a:bodyPr wrap="square">
            <a:spAutoFit/>
          </a:bodyPr>
          <a:lstStyle/>
          <a:p>
            <a:r>
              <a:rPr lang="en-GB" sz="2000" b="1" dirty="0">
                <a:latin typeface="Calibri" panose="020F0502020204030204" pitchFamily="34" charset="0"/>
                <a:cs typeface="Calibri" panose="020F0502020204030204" pitchFamily="34" charset="0"/>
              </a:rPr>
              <a:t>Typical Basic Protection for Transmission Feeder</a:t>
            </a:r>
          </a:p>
        </p:txBody>
      </p:sp>
      <p:sp>
        <p:nvSpPr>
          <p:cNvPr id="10" name="TextBox 9">
            <a:extLst>
              <a:ext uri="{FF2B5EF4-FFF2-40B4-BE49-F238E27FC236}">
                <a16:creationId xmlns:a16="http://schemas.microsoft.com/office/drawing/2014/main" id="{C682837B-47F6-4CBB-B680-DD7A1BCB19AF}"/>
              </a:ext>
            </a:extLst>
          </p:cNvPr>
          <p:cNvSpPr txBox="1"/>
          <p:nvPr/>
        </p:nvSpPr>
        <p:spPr>
          <a:xfrm>
            <a:off x="946274" y="4767897"/>
            <a:ext cx="10102880" cy="14773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This shows a feeder with two main protections and two backup earth fault protections.</a:t>
            </a:r>
          </a:p>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The first main protection is differential and the second main protection is distance. Distance protection inherently provides some back up protection.</a:t>
            </a:r>
          </a:p>
          <a:p>
            <a:pPr>
              <a:spcAft>
                <a:spcPts val="600"/>
              </a:spcAft>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076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Typical Feeder Protections</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66</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33E689C-4EE5-490C-9831-6291F131EC80}"/>
              </a:ext>
            </a:extLst>
          </p:cNvPr>
          <p:cNvPicPr>
            <a:picLocks noChangeAspect="1"/>
          </p:cNvPicPr>
          <p:nvPr/>
        </p:nvPicPr>
        <p:blipFill>
          <a:blip r:embed="rId3"/>
          <a:stretch>
            <a:fillRect/>
          </a:stretch>
        </p:blipFill>
        <p:spPr>
          <a:xfrm>
            <a:off x="1227026" y="1936519"/>
            <a:ext cx="8709454" cy="2650703"/>
          </a:xfrm>
          <a:prstGeom prst="rect">
            <a:avLst/>
          </a:prstGeom>
        </p:spPr>
      </p:pic>
      <p:sp>
        <p:nvSpPr>
          <p:cNvPr id="7" name="TextBox 6">
            <a:extLst>
              <a:ext uri="{FF2B5EF4-FFF2-40B4-BE49-F238E27FC236}">
                <a16:creationId xmlns:a16="http://schemas.microsoft.com/office/drawing/2014/main" id="{388B608A-DB34-4DEA-AE1A-DF85BB1C45D9}"/>
              </a:ext>
            </a:extLst>
          </p:cNvPr>
          <p:cNvSpPr txBox="1"/>
          <p:nvPr/>
        </p:nvSpPr>
        <p:spPr>
          <a:xfrm>
            <a:off x="2641600" y="1572162"/>
            <a:ext cx="6096000" cy="400110"/>
          </a:xfrm>
          <a:prstGeom prst="rect">
            <a:avLst/>
          </a:prstGeom>
          <a:noFill/>
        </p:spPr>
        <p:txBody>
          <a:bodyPr wrap="square">
            <a:spAutoFit/>
          </a:bodyPr>
          <a:lstStyle/>
          <a:p>
            <a:r>
              <a:rPr lang="en-GB" sz="2000" b="1" dirty="0">
                <a:latin typeface="Calibri" panose="020F0502020204030204" pitchFamily="34" charset="0"/>
                <a:cs typeface="Calibri" panose="020F0502020204030204" pitchFamily="34" charset="0"/>
              </a:rPr>
              <a:t>Typical Basic Protection for a Short Transmission Feeder</a:t>
            </a:r>
          </a:p>
        </p:txBody>
      </p:sp>
      <p:sp>
        <p:nvSpPr>
          <p:cNvPr id="4" name="TextBox 3">
            <a:extLst>
              <a:ext uri="{FF2B5EF4-FFF2-40B4-BE49-F238E27FC236}">
                <a16:creationId xmlns:a16="http://schemas.microsoft.com/office/drawing/2014/main" id="{2417286B-6D20-4914-B8B4-BAF3668DC116}"/>
              </a:ext>
            </a:extLst>
          </p:cNvPr>
          <p:cNvSpPr txBox="1"/>
          <p:nvPr/>
        </p:nvSpPr>
        <p:spPr>
          <a:xfrm>
            <a:off x="797342" y="4587222"/>
            <a:ext cx="10400745" cy="14773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When the feeder is very short, distance protection is not suitable.</a:t>
            </a:r>
          </a:p>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In this case there are two main protections which are both differential protections.</a:t>
            </a:r>
          </a:p>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Because these do not provide any back up protection there are two overcurrent and earth fault back up protections.</a:t>
            </a:r>
          </a:p>
        </p:txBody>
      </p:sp>
    </p:spTree>
    <p:extLst>
      <p:ext uri="{BB962C8B-B14F-4D97-AF65-F5344CB8AC3E}">
        <p14:creationId xmlns:p14="http://schemas.microsoft.com/office/powerpoint/2010/main" val="410704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 </a:t>
            </a:r>
          </a:p>
        </p:txBody>
      </p:sp>
      <p:sp>
        <p:nvSpPr>
          <p:cNvPr id="501764" name="Rectangle 4"/>
          <p:cNvSpPr>
            <a:spLocks noChangeArrowheads="1"/>
          </p:cNvSpPr>
          <p:nvPr/>
        </p:nvSpPr>
        <p:spPr bwMode="auto">
          <a:xfrm>
            <a:off x="797342" y="1137098"/>
            <a:ext cx="10400745" cy="58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Typical Transformer Protections</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67</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7847375-3B07-49FC-96D0-C40646366ECF}"/>
              </a:ext>
            </a:extLst>
          </p:cNvPr>
          <p:cNvPicPr>
            <a:picLocks noChangeAspect="1"/>
          </p:cNvPicPr>
          <p:nvPr/>
        </p:nvPicPr>
        <p:blipFill>
          <a:blip r:embed="rId3"/>
          <a:stretch>
            <a:fillRect/>
          </a:stretch>
        </p:blipFill>
        <p:spPr>
          <a:xfrm>
            <a:off x="1361432" y="1719072"/>
            <a:ext cx="8798568" cy="3589548"/>
          </a:xfrm>
          <a:prstGeom prst="rect">
            <a:avLst/>
          </a:prstGeom>
        </p:spPr>
      </p:pic>
      <p:sp>
        <p:nvSpPr>
          <p:cNvPr id="5" name="TextBox 4">
            <a:extLst>
              <a:ext uri="{FF2B5EF4-FFF2-40B4-BE49-F238E27FC236}">
                <a16:creationId xmlns:a16="http://schemas.microsoft.com/office/drawing/2014/main" id="{66907567-EDCF-45F2-8DAF-DEA24E1C2C29}"/>
              </a:ext>
            </a:extLst>
          </p:cNvPr>
          <p:cNvSpPr txBox="1"/>
          <p:nvPr/>
        </p:nvSpPr>
        <p:spPr>
          <a:xfrm>
            <a:off x="609600" y="5498592"/>
            <a:ext cx="5486400" cy="1200329"/>
          </a:xfrm>
          <a:prstGeom prst="rect">
            <a:avLst/>
          </a:prstGeom>
          <a:noFill/>
        </p:spPr>
        <p:txBody>
          <a:bodyPr wrap="square" rtlCol="0">
            <a:spAutoFit/>
          </a:bodyPr>
          <a:lstStyle/>
          <a:p>
            <a:pPr marL="285750" indent="-285750">
              <a:buFont typeface="Arial" panose="020B0604020202020204" pitchFamily="34" charset="0"/>
              <a:buChar char="•"/>
            </a:pPr>
            <a:r>
              <a:rPr lang="en-GB" dirty="0"/>
              <a:t>Diagram shows transformer with HV and LV connections protection, 2 stage and </a:t>
            </a:r>
            <a:r>
              <a:rPr lang="en-GB" dirty="0" err="1"/>
              <a:t>highset</a:t>
            </a:r>
            <a:r>
              <a:rPr lang="en-GB" dirty="0"/>
              <a:t> HV overcurrent, LV earth fault, HV restricted earth fault and transformer overall protection.</a:t>
            </a:r>
          </a:p>
        </p:txBody>
      </p:sp>
      <p:sp>
        <p:nvSpPr>
          <p:cNvPr id="6" name="TextBox 5">
            <a:extLst>
              <a:ext uri="{FF2B5EF4-FFF2-40B4-BE49-F238E27FC236}">
                <a16:creationId xmlns:a16="http://schemas.microsoft.com/office/drawing/2014/main" id="{C5BC9174-D4C3-4A86-BA37-08C9ED975994}"/>
              </a:ext>
            </a:extLst>
          </p:cNvPr>
          <p:cNvSpPr txBox="1"/>
          <p:nvPr/>
        </p:nvSpPr>
        <p:spPr>
          <a:xfrm>
            <a:off x="6096000" y="5498592"/>
            <a:ext cx="5242560" cy="923330"/>
          </a:xfrm>
          <a:prstGeom prst="rect">
            <a:avLst/>
          </a:prstGeom>
          <a:noFill/>
        </p:spPr>
        <p:txBody>
          <a:bodyPr wrap="square" rtlCol="0">
            <a:spAutoFit/>
          </a:bodyPr>
          <a:lstStyle/>
          <a:p>
            <a:pPr marL="285750" indent="-285750">
              <a:buFont typeface="Arial" panose="020B0604020202020204" pitchFamily="34" charset="0"/>
              <a:buChar char="•"/>
            </a:pPr>
            <a:r>
              <a:rPr lang="en-GB" dirty="0"/>
              <a:t>The transformer overall protection will normally be biased differential protection with load bias and second harmonic bias for inrush current.</a:t>
            </a:r>
          </a:p>
        </p:txBody>
      </p:sp>
      <p:sp>
        <p:nvSpPr>
          <p:cNvPr id="7" name="TextBox 6">
            <a:extLst>
              <a:ext uri="{FF2B5EF4-FFF2-40B4-BE49-F238E27FC236}">
                <a16:creationId xmlns:a16="http://schemas.microsoft.com/office/drawing/2014/main" id="{8EBC6ACF-05AA-4988-B601-1F00F7704780}"/>
              </a:ext>
            </a:extLst>
          </p:cNvPr>
          <p:cNvSpPr txBox="1"/>
          <p:nvPr/>
        </p:nvSpPr>
        <p:spPr>
          <a:xfrm>
            <a:off x="1597152" y="4311127"/>
            <a:ext cx="658368" cy="338554"/>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N</a:t>
            </a:r>
          </a:p>
        </p:txBody>
      </p:sp>
    </p:spTree>
    <p:extLst>
      <p:ext uri="{BB962C8B-B14F-4D97-AF65-F5344CB8AC3E}">
        <p14:creationId xmlns:p14="http://schemas.microsoft.com/office/powerpoint/2010/main" val="30866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61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Alternative Autotransformer Protection</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68</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ADF6CD2-4F30-42FD-A6AB-73C541AB738C}"/>
              </a:ext>
            </a:extLst>
          </p:cNvPr>
          <p:cNvPicPr>
            <a:picLocks noChangeAspect="1"/>
          </p:cNvPicPr>
          <p:nvPr/>
        </p:nvPicPr>
        <p:blipFill>
          <a:blip r:embed="rId3"/>
          <a:stretch>
            <a:fillRect/>
          </a:stretch>
        </p:blipFill>
        <p:spPr>
          <a:xfrm>
            <a:off x="5343113" y="1840117"/>
            <a:ext cx="6546785" cy="4017345"/>
          </a:xfrm>
          <a:prstGeom prst="rect">
            <a:avLst/>
          </a:prstGeom>
        </p:spPr>
      </p:pic>
      <p:sp>
        <p:nvSpPr>
          <p:cNvPr id="3" name="TextBox 2">
            <a:extLst>
              <a:ext uri="{FF2B5EF4-FFF2-40B4-BE49-F238E27FC236}">
                <a16:creationId xmlns:a16="http://schemas.microsoft.com/office/drawing/2014/main" id="{0CA1BFAB-E43D-4B2B-9BC6-32F9943ADC88}"/>
              </a:ext>
            </a:extLst>
          </p:cNvPr>
          <p:cNvSpPr txBox="1"/>
          <p:nvPr/>
        </p:nvSpPr>
        <p:spPr>
          <a:xfrm>
            <a:off x="6534912" y="5949696"/>
            <a:ext cx="4535424" cy="369332"/>
          </a:xfrm>
          <a:prstGeom prst="rect">
            <a:avLst/>
          </a:prstGeom>
          <a:noFill/>
        </p:spPr>
        <p:txBody>
          <a:bodyPr wrap="square" rtlCol="0">
            <a:spAutoFit/>
          </a:bodyPr>
          <a:lstStyle/>
          <a:p>
            <a:r>
              <a:rPr lang="en-GB" dirty="0"/>
              <a:t>Diagram for 1 phase of auto-transformer</a:t>
            </a:r>
          </a:p>
        </p:txBody>
      </p:sp>
      <p:sp>
        <p:nvSpPr>
          <p:cNvPr id="5" name="TextBox 4">
            <a:extLst>
              <a:ext uri="{FF2B5EF4-FFF2-40B4-BE49-F238E27FC236}">
                <a16:creationId xmlns:a16="http://schemas.microsoft.com/office/drawing/2014/main" id="{E0AA7022-E054-465D-AB13-88653EFC9001}"/>
              </a:ext>
            </a:extLst>
          </p:cNvPr>
          <p:cNvSpPr txBox="1"/>
          <p:nvPr/>
        </p:nvSpPr>
        <p:spPr>
          <a:xfrm>
            <a:off x="797342" y="1610047"/>
            <a:ext cx="4859747" cy="4862870"/>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The overall protection for an autotransformer may also use a biased differential protection.</a:t>
            </a:r>
          </a:p>
          <a:p>
            <a:pPr marL="285750" indent="-285750">
              <a:spcAft>
                <a:spcPts val="3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However, the diagram to the right shows a pure circulating current protection for 1 phase of an autotransformer.</a:t>
            </a:r>
          </a:p>
          <a:p>
            <a:pPr marL="285750" indent="-285750">
              <a:spcAft>
                <a:spcPts val="3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It should be noted that a neutral current transformer is fitted at the neutral end of each phase, not a common neutral CT.</a:t>
            </a:r>
          </a:p>
          <a:p>
            <a:pPr marL="285750" indent="-285750">
              <a:spcAft>
                <a:spcPts val="3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The CTs at all three locations have the same ratio and the current works purely on </a:t>
            </a:r>
            <a:r>
              <a:rPr lang="en-GB" sz="2000" dirty="0" err="1">
                <a:latin typeface="Calibri" panose="020F0502020204030204" pitchFamily="34" charset="0"/>
                <a:cs typeface="Calibri" panose="020F0502020204030204" pitchFamily="34" charset="0"/>
              </a:rPr>
              <a:t>Kirchoff’s</a:t>
            </a:r>
            <a:r>
              <a:rPr lang="en-GB" sz="2000" dirty="0">
                <a:latin typeface="Calibri" panose="020F0502020204030204" pitchFamily="34" charset="0"/>
                <a:cs typeface="Calibri" panose="020F0502020204030204" pitchFamily="34" charset="0"/>
              </a:rPr>
              <a:t> law that what goes in comes out.</a:t>
            </a:r>
          </a:p>
          <a:p>
            <a:pPr marL="285750" indent="-285750">
              <a:spcAft>
                <a:spcPts val="3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It therefore does not require any biasing for load or inrush currents.</a:t>
            </a:r>
          </a:p>
        </p:txBody>
      </p:sp>
    </p:spTree>
    <p:extLst>
      <p:ext uri="{BB962C8B-B14F-4D97-AF65-F5344CB8AC3E}">
        <p14:creationId xmlns:p14="http://schemas.microsoft.com/office/powerpoint/2010/main" val="410159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83488" y="901571"/>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Summary of Transformer/Autotransformer Protections</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Here is a summary of the protections usually fitted to a transformer or autotransformer. This includes the mechanical protections in addition to the electrical ones.</a:t>
            </a:r>
            <a:endParaRPr lang="en-US" altLang="en-US" dirty="0">
              <a:solidFill>
                <a:srgbClr val="000000"/>
              </a:solidFill>
              <a:latin typeface="Calibri" panose="020F0502020204030204" pitchFamily="34" charset="0"/>
              <a:cs typeface="Calibri" panose="020F0502020204030204" pitchFamily="34" charset="0"/>
            </a:endParaRPr>
          </a:p>
          <a:p>
            <a:r>
              <a:rPr lang="en-GB" altLang="en-US" sz="2000" dirty="0">
                <a:latin typeface="Calibri" panose="020F0502020204030204" pitchFamily="34" charset="0"/>
                <a:cs typeface="Calibri" panose="020F0502020204030204" pitchFamily="34" charset="0"/>
              </a:rPr>
              <a:t>Differential Protection – biased or circulating current dependent on type of transformer</a:t>
            </a:r>
          </a:p>
          <a:p>
            <a:r>
              <a:rPr lang="en-GB" altLang="en-US" sz="2000" dirty="0">
                <a:latin typeface="Calibri" panose="020F0502020204030204" pitchFamily="34" charset="0"/>
                <a:cs typeface="Calibri" panose="020F0502020204030204" pitchFamily="34" charset="0"/>
              </a:rPr>
              <a:t>Restricted earth fault protection</a:t>
            </a:r>
          </a:p>
          <a:p>
            <a:r>
              <a:rPr lang="en-GB" altLang="en-US" sz="2000" dirty="0">
                <a:latin typeface="Calibri" panose="020F0502020204030204" pitchFamily="34" charset="0"/>
                <a:cs typeface="Calibri" panose="020F0502020204030204" pitchFamily="34" charset="0"/>
              </a:rPr>
              <a:t>2 stage overcurrent protection</a:t>
            </a:r>
          </a:p>
          <a:p>
            <a:r>
              <a:rPr lang="en-GB" altLang="en-US" sz="2000" dirty="0">
                <a:latin typeface="Calibri" panose="020F0502020204030204" pitchFamily="34" charset="0"/>
                <a:cs typeface="Calibri" panose="020F0502020204030204" pitchFamily="34" charset="0"/>
              </a:rPr>
              <a:t>High set overcurrent protection</a:t>
            </a:r>
          </a:p>
          <a:p>
            <a:r>
              <a:rPr lang="en-GB" altLang="en-US" sz="2000" dirty="0">
                <a:latin typeface="Calibri" panose="020F0502020204030204" pitchFamily="34" charset="0"/>
                <a:cs typeface="Calibri" panose="020F0502020204030204" pitchFamily="34" charset="0"/>
              </a:rPr>
              <a:t>Buchholz – (gas operated relay)</a:t>
            </a:r>
          </a:p>
          <a:p>
            <a:r>
              <a:rPr lang="en-GB" altLang="en-US" sz="2000" dirty="0">
                <a:latin typeface="Calibri" panose="020F0502020204030204" pitchFamily="34" charset="0"/>
                <a:cs typeface="Calibri" panose="020F0502020204030204" pitchFamily="34" charset="0"/>
              </a:rPr>
              <a:t>Winding temperature</a:t>
            </a:r>
          </a:p>
          <a:p>
            <a:r>
              <a:rPr lang="en-GB" altLang="en-US" sz="2000" dirty="0">
                <a:latin typeface="Calibri" panose="020F0502020204030204" pitchFamily="34" charset="0"/>
                <a:cs typeface="Calibri" panose="020F0502020204030204" pitchFamily="34" charset="0"/>
              </a:rPr>
              <a:t>Oil temperature</a:t>
            </a:r>
          </a:p>
          <a:p>
            <a:r>
              <a:rPr lang="en-GB" altLang="en-US" sz="2000" dirty="0">
                <a:latin typeface="Calibri" panose="020F0502020204030204" pitchFamily="34" charset="0"/>
                <a:cs typeface="Calibri" panose="020F0502020204030204" pitchFamily="34" charset="0"/>
              </a:rPr>
              <a:t>Pressure relief protection </a:t>
            </a:r>
          </a:p>
          <a:p>
            <a:pPr>
              <a:buNone/>
            </a:pPr>
            <a:r>
              <a:rPr lang="en-GB" altLang="en-US" sz="2000" dirty="0">
                <a:latin typeface="Calibri" panose="020F0502020204030204" pitchFamily="34" charset="0"/>
                <a:cs typeface="Calibri" panose="020F0502020204030204" pitchFamily="34" charset="0"/>
              </a:rPr>
              <a:t>In some geographic locations, subject to high sunspot and other solar activity, there may be a need for an additional protection to detect geomagnetically induced currents and remove the transformers to avoid damage from winding and tank overheating.</a:t>
            </a: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69</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800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176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176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6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76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Introduction</a:t>
            </a:r>
          </a:p>
        </p:txBody>
      </p:sp>
      <p:sp>
        <p:nvSpPr>
          <p:cNvPr id="501764" name="Rectangle 4"/>
          <p:cNvSpPr>
            <a:spLocks noChangeArrowheads="1"/>
          </p:cNvSpPr>
          <p:nvPr/>
        </p:nvSpPr>
        <p:spPr bwMode="auto">
          <a:xfrm>
            <a:off x="797342" y="1137098"/>
            <a:ext cx="10400745" cy="113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Operation and Maintenance Requirements</a:t>
            </a:r>
          </a:p>
          <a:p>
            <a:pPr algn="just">
              <a:spcAft>
                <a:spcPts val="500"/>
              </a:spcAft>
              <a:buNone/>
            </a:pP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important operational and maintenance requirements are listed below:</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7</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5935DF0-9857-47F6-AB5F-156A9B5D04D5}"/>
              </a:ext>
            </a:extLst>
          </p:cNvPr>
          <p:cNvSpPr txBox="1"/>
          <p:nvPr/>
        </p:nvSpPr>
        <p:spPr>
          <a:xfrm>
            <a:off x="6263013" y="1984822"/>
            <a:ext cx="4521896" cy="2716128"/>
          </a:xfrm>
          <a:prstGeom prst="rect">
            <a:avLst/>
          </a:prstGeom>
          <a:noFill/>
        </p:spPr>
        <p:txBody>
          <a:bodyPr wrap="square" rtlCol="0">
            <a:spAutoFit/>
          </a:bodyPr>
          <a:lstStyle/>
          <a:p>
            <a:pPr marL="285750" indent="-285750" algn="just">
              <a:spcAft>
                <a:spcPts val="30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Easy to maintain.</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Aft>
                <a:spcPts val="300"/>
              </a:spcAft>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E</a:t>
            </a: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asy to repair.</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Aft>
                <a:spcPts val="30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Easy to get spare parts (over the life time of the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system).</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spcAft>
                <a:spcPts val="30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Easy to extend (over the life time of the system).</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Aft>
                <a:spcPts val="30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Easy on-site testing.</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3" name="TextBox 2">
            <a:extLst>
              <a:ext uri="{FF2B5EF4-FFF2-40B4-BE49-F238E27FC236}">
                <a16:creationId xmlns:a16="http://schemas.microsoft.com/office/drawing/2014/main" id="{11429532-8B9C-4DC7-AB71-D639A969465E}"/>
              </a:ext>
            </a:extLst>
          </p:cNvPr>
          <p:cNvSpPr txBox="1"/>
          <p:nvPr/>
        </p:nvSpPr>
        <p:spPr>
          <a:xfrm>
            <a:off x="797341" y="2020190"/>
            <a:ext cx="5052495" cy="2746906"/>
          </a:xfrm>
          <a:prstGeom prst="rect">
            <a:avLst/>
          </a:prstGeom>
          <a:noFill/>
        </p:spPr>
        <p:txBody>
          <a:bodyPr wrap="square" rtlCol="0">
            <a:spAutoFit/>
          </a:bodyPr>
          <a:lstStyle/>
          <a:p>
            <a:pPr marL="285750" indent="-285750" algn="just">
              <a:spcAft>
                <a:spcPts val="300"/>
              </a:spcAft>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S</a:t>
            </a: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afety of personnel and security of operational</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functions.</a:t>
            </a:r>
          </a:p>
          <a:p>
            <a:pPr marL="285750" indent="-285750">
              <a:spcAft>
                <a:spcPts val="300"/>
              </a:spcAft>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S</a:t>
            </a: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peed, selectivity and sensitivity of operation (e.g. protection equipment).</a:t>
            </a:r>
          </a:p>
          <a:p>
            <a:pPr marL="285750" indent="-285750" algn="just">
              <a:spcAft>
                <a:spcPts val="300"/>
              </a:spcAft>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R</a:t>
            </a: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eliability/availability.</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Aft>
                <a:spcPts val="300"/>
              </a:spcAft>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M</a:t>
            </a: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eet environmental conditions.</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Aft>
                <a:spcPts val="300"/>
              </a:spcAft>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L</a:t>
            </a: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ong life time.</a:t>
            </a:r>
          </a:p>
          <a:p>
            <a:pPr marL="285750" indent="-285750" algn="just">
              <a:spcAft>
                <a:spcPts val="30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Easy to isolate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16F58F3-B31F-4D52-9A99-389F1F86293F}"/>
              </a:ext>
            </a:extLst>
          </p:cNvPr>
          <p:cNvSpPr txBox="1"/>
          <p:nvPr/>
        </p:nvSpPr>
        <p:spPr>
          <a:xfrm>
            <a:off x="797341" y="4700950"/>
            <a:ext cx="10563766" cy="1938992"/>
          </a:xfrm>
          <a:prstGeom prst="rect">
            <a:avLst/>
          </a:prstGeom>
          <a:noFill/>
        </p:spPr>
        <p:txBody>
          <a:bodyPr wrap="square" rtlCol="0">
            <a:spAutoFit/>
          </a:bodyPr>
          <a:lstStyle/>
          <a:p>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older conventional secondary equipment </a:t>
            </a:r>
            <a:r>
              <a:rPr lang="en-GB"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generally met all of these requirements. Modern electronic equipment has a shorter life but h</a:t>
            </a:r>
            <a:r>
              <a:rPr lang="en-GB" sz="2400" dirty="0">
                <a:latin typeface="Calibri" panose="020F0502020204030204" pitchFamily="34" charset="0"/>
                <a:cs typeface="Calibri" panose="020F0502020204030204" pitchFamily="34" charset="0"/>
              </a:rPr>
              <a:t>as</a:t>
            </a:r>
            <a:r>
              <a:rPr lang="en-US" sz="2400" dirty="0">
                <a:latin typeface="Calibri" panose="020F0502020204030204" pitchFamily="34" charset="0"/>
                <a:cs typeface="Calibri" panose="020F0502020204030204" pitchFamily="34" charset="0"/>
              </a:rPr>
              <a:t> higher flexibility and the possibility of achieving more intelligent decisions. Self supervision leads to less periodic testing and maintenance and defective components (cards) can easily be changed by the maintenance staff.</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0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Typical Reactor Protection</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70</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FE2A89A-29EF-44A6-9C46-E18027AE30C0}"/>
              </a:ext>
            </a:extLst>
          </p:cNvPr>
          <p:cNvPicPr>
            <a:picLocks noChangeAspect="1"/>
          </p:cNvPicPr>
          <p:nvPr/>
        </p:nvPicPr>
        <p:blipFill>
          <a:blip r:embed="rId3"/>
          <a:stretch>
            <a:fillRect/>
          </a:stretch>
        </p:blipFill>
        <p:spPr>
          <a:xfrm>
            <a:off x="609600" y="1634588"/>
            <a:ext cx="5252404" cy="2583844"/>
          </a:xfrm>
          <a:prstGeom prst="rect">
            <a:avLst/>
          </a:prstGeom>
        </p:spPr>
      </p:pic>
      <p:pic>
        <p:nvPicPr>
          <p:cNvPr id="6" name="Picture 5">
            <a:extLst>
              <a:ext uri="{FF2B5EF4-FFF2-40B4-BE49-F238E27FC236}">
                <a16:creationId xmlns:a16="http://schemas.microsoft.com/office/drawing/2014/main" id="{28657609-8433-4F9E-94C9-613BC4B09B0C}"/>
              </a:ext>
            </a:extLst>
          </p:cNvPr>
          <p:cNvPicPr>
            <a:picLocks noChangeAspect="1"/>
          </p:cNvPicPr>
          <p:nvPr/>
        </p:nvPicPr>
        <p:blipFill>
          <a:blip r:embed="rId4"/>
          <a:stretch>
            <a:fillRect/>
          </a:stretch>
        </p:blipFill>
        <p:spPr>
          <a:xfrm>
            <a:off x="6122675" y="1674408"/>
            <a:ext cx="5468293" cy="2544024"/>
          </a:xfrm>
          <a:prstGeom prst="rect">
            <a:avLst/>
          </a:prstGeom>
        </p:spPr>
      </p:pic>
      <p:sp>
        <p:nvSpPr>
          <p:cNvPr id="7" name="TextBox 6">
            <a:extLst>
              <a:ext uri="{FF2B5EF4-FFF2-40B4-BE49-F238E27FC236}">
                <a16:creationId xmlns:a16="http://schemas.microsoft.com/office/drawing/2014/main" id="{A001088F-F965-4730-9CE3-98E23DD130A9}"/>
              </a:ext>
            </a:extLst>
          </p:cNvPr>
          <p:cNvSpPr txBox="1"/>
          <p:nvPr/>
        </p:nvSpPr>
        <p:spPr>
          <a:xfrm>
            <a:off x="426720" y="4252567"/>
            <a:ext cx="5876544" cy="186204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Shunt reactor protection with phase by phase overall protection.</a:t>
            </a:r>
          </a:p>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Restricted earth fault protection</a:t>
            </a:r>
          </a:p>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Three phase overcurrent protection</a:t>
            </a:r>
          </a:p>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Mechanical protections similar to transformers</a:t>
            </a:r>
          </a:p>
        </p:txBody>
      </p:sp>
      <p:sp>
        <p:nvSpPr>
          <p:cNvPr id="8" name="TextBox 7">
            <a:extLst>
              <a:ext uri="{FF2B5EF4-FFF2-40B4-BE49-F238E27FC236}">
                <a16:creationId xmlns:a16="http://schemas.microsoft.com/office/drawing/2014/main" id="{7B76988C-1C9B-4EFA-9BC5-7857B3306DC1}"/>
              </a:ext>
            </a:extLst>
          </p:cNvPr>
          <p:cNvSpPr txBox="1"/>
          <p:nvPr/>
        </p:nvSpPr>
        <p:spPr>
          <a:xfrm>
            <a:off x="6303264" y="4267956"/>
            <a:ext cx="5462016" cy="18312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Series reactor protection with phase by phase overall protection</a:t>
            </a:r>
          </a:p>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Three phase overcurrent protection</a:t>
            </a:r>
          </a:p>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Mechanical protections similar to transformers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2401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69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Busbar Protection</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71</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5B156870-C1FD-4AA5-9856-F47D806BE182}"/>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625147" y="1695876"/>
            <a:ext cx="6224905" cy="409817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C9AD7332-01B3-4D36-97FB-ECF65759CE60}"/>
              </a:ext>
            </a:extLst>
          </p:cNvPr>
          <p:cNvSpPr txBox="1"/>
          <p:nvPr/>
        </p:nvSpPr>
        <p:spPr>
          <a:xfrm>
            <a:off x="609600" y="1916055"/>
            <a:ext cx="4767072" cy="398570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The diagram to the right shows a typical bus zone scheme for a single busbar with two sections using biased or high impedance differential protection.</a:t>
            </a:r>
          </a:p>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In order for tripping to occur operation of the check relay and one of the discriminating relays Z1 or Z2 is required.</a:t>
            </a:r>
          </a:p>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In simple terms the check relay identifies that there is a fault somewhere at the substation and the discriminating relays identify which section of bar is faulted.</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5696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Busbar Protection</a:t>
            </a:r>
          </a:p>
          <a:p>
            <a:pPr fontAlgn="base">
              <a:spcBef>
                <a:spcPct val="10000"/>
              </a:spcBef>
              <a:spcAft>
                <a:spcPts val="1200"/>
              </a:spcAft>
              <a:buFontTx/>
              <a:buNone/>
            </a:pPr>
            <a:r>
              <a:rPr lang="en-US" altLang="en-US" sz="2400" dirty="0">
                <a:solidFill>
                  <a:srgbClr val="000000"/>
                </a:solidFill>
                <a:latin typeface="Calibri" panose="020F0502020204030204" pitchFamily="34" charset="0"/>
                <a:cs typeface="Calibri" panose="020F0502020204030204" pitchFamily="34" charset="0"/>
              </a:rPr>
              <a:t>In recent years with the rapid spread of numerical relays modern low impedance busbar protection schemes have been developed. These  schemes may be distributed or centralized but usually consist of a Central unit and a field unit per bay. These schemes have several advantages as follows:-</a:t>
            </a:r>
            <a:endParaRPr lang="en-US" altLang="en-US" sz="2000" dirty="0"/>
          </a:p>
          <a:p>
            <a:r>
              <a:rPr lang="en-US" altLang="en-US" sz="2000" dirty="0">
                <a:latin typeface="Calibri" panose="020F0502020204030204" pitchFamily="34" charset="0"/>
                <a:cs typeface="Calibri" panose="020F0502020204030204" pitchFamily="34" charset="0"/>
              </a:rPr>
              <a:t>Connected by </a:t>
            </a:r>
            <a:r>
              <a:rPr lang="en-US" altLang="en-US" sz="2000" dirty="0" err="1">
                <a:latin typeface="Calibri" panose="020F0502020204030204" pitchFamily="34" charset="0"/>
                <a:cs typeface="Calibri" panose="020F0502020204030204" pitchFamily="34" charset="0"/>
              </a:rPr>
              <a:t>fibre</a:t>
            </a:r>
            <a:r>
              <a:rPr lang="en-US" altLang="en-US" sz="2000" dirty="0">
                <a:latin typeface="Calibri" panose="020F0502020204030204" pitchFamily="34" charset="0"/>
                <a:cs typeface="Calibri" panose="020F0502020204030204" pitchFamily="34" charset="0"/>
              </a:rPr>
              <a:t>-optics so fewer cross site connections.</a:t>
            </a:r>
          </a:p>
          <a:p>
            <a:r>
              <a:rPr lang="en-US" altLang="en-US" sz="2000" dirty="0">
                <a:latin typeface="Calibri" panose="020F0502020204030204" pitchFamily="34" charset="0"/>
                <a:cs typeface="Calibri" panose="020F0502020204030204" pitchFamily="34" charset="0"/>
              </a:rPr>
              <a:t>Fully self supervised.</a:t>
            </a:r>
          </a:p>
          <a:p>
            <a:r>
              <a:rPr lang="en-US" altLang="en-US" sz="2000" dirty="0">
                <a:latin typeface="Calibri" panose="020F0502020204030204" pitchFamily="34" charset="0"/>
                <a:cs typeface="Calibri" panose="020F0502020204030204" pitchFamily="34" charset="0"/>
              </a:rPr>
              <a:t>Low CT Requirement – 	CT saturation detector.</a:t>
            </a:r>
          </a:p>
          <a:p>
            <a:pPr>
              <a:buNone/>
            </a:pPr>
            <a:r>
              <a:rPr lang="en-GB" altLang="en-US" sz="2000" dirty="0">
                <a:latin typeface="Calibri" panose="020F0502020204030204" pitchFamily="34" charset="0"/>
                <a:cs typeface="Calibri" panose="020F0502020204030204" pitchFamily="34" charset="0"/>
              </a:rPr>
              <a:t>			CT ratio correction (can use CTs with different ratios).</a:t>
            </a:r>
            <a:endParaRPr lang="en-US" altLang="en-US" sz="2000" dirty="0">
              <a:latin typeface="Calibri" panose="020F0502020204030204" pitchFamily="34" charset="0"/>
              <a:cs typeface="Calibri" panose="020F0502020204030204" pitchFamily="34" charset="0"/>
            </a:endParaRPr>
          </a:p>
          <a:p>
            <a:r>
              <a:rPr lang="en-US" altLang="en-US" sz="2000" dirty="0">
                <a:latin typeface="Calibri" panose="020F0502020204030204" pitchFamily="34" charset="0"/>
                <a:cs typeface="Calibri" panose="020F0502020204030204" pitchFamily="34" charset="0"/>
              </a:rPr>
              <a:t>CT’s can be shared with other protections.</a:t>
            </a:r>
          </a:p>
          <a:p>
            <a:r>
              <a:rPr lang="en-US" altLang="en-US" sz="2000" dirty="0">
                <a:latin typeface="Calibri" panose="020F0502020204030204" pitchFamily="34" charset="0"/>
                <a:cs typeface="Calibri" panose="020F0502020204030204" pitchFamily="34" charset="0"/>
              </a:rPr>
              <a:t>No CT switching required.</a:t>
            </a:r>
          </a:p>
          <a:p>
            <a:pPr fontAlgn="base">
              <a:spcBef>
                <a:spcPct val="10000"/>
              </a:spcBef>
              <a:spcAft>
                <a:spcPct val="0"/>
              </a:spcAft>
              <a:buFontTx/>
              <a:buNone/>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72</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340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Busbar Protection</a:t>
            </a:r>
          </a:p>
        </p:txBody>
      </p:sp>
      <p:sp>
        <p:nvSpPr>
          <p:cNvPr id="11" name="Slide Number Placeholder 10"/>
          <p:cNvSpPr>
            <a:spLocks noGrp="1"/>
          </p:cNvSpPr>
          <p:nvPr>
            <p:ph type="sldNum" sz="quarter" idx="12"/>
          </p:nvPr>
        </p:nvSpPr>
        <p:spPr>
          <a:xfrm>
            <a:off x="8737600" y="6264176"/>
            <a:ext cx="2844800" cy="476250"/>
          </a:xfrm>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73</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5AE67A-D82B-4024-B5D5-67A713D11423}"/>
              </a:ext>
            </a:extLst>
          </p:cNvPr>
          <p:cNvSpPr txBox="1"/>
          <p:nvPr/>
        </p:nvSpPr>
        <p:spPr>
          <a:xfrm>
            <a:off x="797342" y="4632960"/>
            <a:ext cx="7322530" cy="1631216"/>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This shows a busbar protection scheme for a double busbar substation with a wraparound main bar.</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The protection has a check zone, two main busbar zones and a reserve busbar zone which can be split into two zones if the section disconnector/s is open.</a:t>
            </a:r>
          </a:p>
        </p:txBody>
      </p:sp>
      <p:pic>
        <p:nvPicPr>
          <p:cNvPr id="4" name="Picture 3">
            <a:extLst>
              <a:ext uri="{FF2B5EF4-FFF2-40B4-BE49-F238E27FC236}">
                <a16:creationId xmlns:a16="http://schemas.microsoft.com/office/drawing/2014/main" id="{B1F32F8F-A5BE-49E3-A73A-A7C8B08870EF}"/>
              </a:ext>
            </a:extLst>
          </p:cNvPr>
          <p:cNvPicPr>
            <a:picLocks noChangeAspect="1"/>
          </p:cNvPicPr>
          <p:nvPr/>
        </p:nvPicPr>
        <p:blipFill>
          <a:blip r:embed="rId3"/>
          <a:stretch>
            <a:fillRect/>
          </a:stretch>
        </p:blipFill>
        <p:spPr>
          <a:xfrm>
            <a:off x="1757217" y="1570520"/>
            <a:ext cx="8849823" cy="3062439"/>
          </a:xfrm>
          <a:prstGeom prst="rect">
            <a:avLst/>
          </a:prstGeom>
        </p:spPr>
      </p:pic>
      <p:pic>
        <p:nvPicPr>
          <p:cNvPr id="10" name="Picture 9">
            <a:extLst>
              <a:ext uri="{FF2B5EF4-FFF2-40B4-BE49-F238E27FC236}">
                <a16:creationId xmlns:a16="http://schemas.microsoft.com/office/drawing/2014/main" id="{5F72424D-4932-4D11-BCC3-F0871BBF69BB}"/>
              </a:ext>
            </a:extLst>
          </p:cNvPr>
          <p:cNvPicPr>
            <a:picLocks noChangeAspect="1"/>
          </p:cNvPicPr>
          <p:nvPr/>
        </p:nvPicPr>
        <p:blipFill>
          <a:blip r:embed="rId4"/>
          <a:stretch>
            <a:fillRect/>
          </a:stretch>
        </p:blipFill>
        <p:spPr>
          <a:xfrm>
            <a:off x="8029860" y="4705969"/>
            <a:ext cx="2844800" cy="1633537"/>
          </a:xfrm>
          <a:prstGeom prst="rect">
            <a:avLst/>
          </a:prstGeom>
        </p:spPr>
      </p:pic>
    </p:spTree>
    <p:extLst>
      <p:ext uri="{BB962C8B-B14F-4D97-AF65-F5344CB8AC3E}">
        <p14:creationId xmlns:p14="http://schemas.microsoft.com/office/powerpoint/2010/main" val="67329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Busbar Protection</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74</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458F68B-6860-4ECC-AD1E-398A3FB2B284}"/>
              </a:ext>
            </a:extLst>
          </p:cNvPr>
          <p:cNvPicPr>
            <a:picLocks noChangeAspect="1"/>
          </p:cNvPicPr>
          <p:nvPr/>
        </p:nvPicPr>
        <p:blipFill>
          <a:blip r:embed="rId3"/>
          <a:stretch>
            <a:fillRect/>
          </a:stretch>
        </p:blipFill>
        <p:spPr>
          <a:xfrm>
            <a:off x="2543548" y="1808254"/>
            <a:ext cx="7953498" cy="3270817"/>
          </a:xfrm>
          <a:prstGeom prst="rect">
            <a:avLst/>
          </a:prstGeom>
        </p:spPr>
      </p:pic>
      <p:grpSp>
        <p:nvGrpSpPr>
          <p:cNvPr id="7" name="Group 435">
            <a:extLst>
              <a:ext uri="{FF2B5EF4-FFF2-40B4-BE49-F238E27FC236}">
                <a16:creationId xmlns:a16="http://schemas.microsoft.com/office/drawing/2014/main" id="{DA20DA14-D5D4-4CED-9BEC-5B6F834AFC94}"/>
              </a:ext>
            </a:extLst>
          </p:cNvPr>
          <p:cNvGrpSpPr>
            <a:grpSpLocks/>
          </p:cNvGrpSpPr>
          <p:nvPr/>
        </p:nvGrpSpPr>
        <p:grpSpPr bwMode="auto">
          <a:xfrm>
            <a:off x="6517614" y="3544334"/>
            <a:ext cx="3979432" cy="2872168"/>
            <a:chOff x="3091" y="1893"/>
            <a:chExt cx="2296" cy="1809"/>
          </a:xfrm>
        </p:grpSpPr>
        <p:grpSp>
          <p:nvGrpSpPr>
            <p:cNvPr id="8" name="Group 436">
              <a:extLst>
                <a:ext uri="{FF2B5EF4-FFF2-40B4-BE49-F238E27FC236}">
                  <a16:creationId xmlns:a16="http://schemas.microsoft.com/office/drawing/2014/main" id="{8E7B2A73-75F6-45DB-AD11-5BC3ABCF3197}"/>
                </a:ext>
              </a:extLst>
            </p:cNvPr>
            <p:cNvGrpSpPr>
              <a:grpSpLocks/>
            </p:cNvGrpSpPr>
            <p:nvPr/>
          </p:nvGrpSpPr>
          <p:grpSpPr bwMode="auto">
            <a:xfrm>
              <a:off x="3091" y="1893"/>
              <a:ext cx="2296" cy="1809"/>
              <a:chOff x="2508" y="1586"/>
              <a:chExt cx="2920" cy="2558"/>
            </a:xfrm>
          </p:grpSpPr>
          <p:sp>
            <p:nvSpPr>
              <p:cNvPr id="172" name="Oval 437">
                <a:extLst>
                  <a:ext uri="{FF2B5EF4-FFF2-40B4-BE49-F238E27FC236}">
                    <a16:creationId xmlns:a16="http://schemas.microsoft.com/office/drawing/2014/main" id="{01861DD4-BB09-4609-9CA3-F11BD9A01DCC}"/>
                  </a:ext>
                </a:extLst>
              </p:cNvPr>
              <p:cNvSpPr>
                <a:spLocks noChangeArrowheads="1"/>
              </p:cNvSpPr>
              <p:nvPr/>
            </p:nvSpPr>
            <p:spPr bwMode="auto">
              <a:xfrm>
                <a:off x="2508" y="1586"/>
                <a:ext cx="340" cy="204"/>
              </a:xfrm>
              <a:prstGeom prst="ellipse">
                <a:avLst/>
              </a:prstGeom>
              <a:noFill/>
              <a:ln w="317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grpSp>
            <p:nvGrpSpPr>
              <p:cNvPr id="173" name="Group 438">
                <a:extLst>
                  <a:ext uri="{FF2B5EF4-FFF2-40B4-BE49-F238E27FC236}">
                    <a16:creationId xmlns:a16="http://schemas.microsoft.com/office/drawing/2014/main" id="{F3B4F1A6-2000-4DE5-A9D9-5DBAF2B4F6BE}"/>
                  </a:ext>
                </a:extLst>
              </p:cNvPr>
              <p:cNvGrpSpPr>
                <a:grpSpLocks/>
              </p:cNvGrpSpPr>
              <p:nvPr/>
            </p:nvGrpSpPr>
            <p:grpSpPr bwMode="auto">
              <a:xfrm>
                <a:off x="3162" y="3204"/>
                <a:ext cx="1819" cy="764"/>
                <a:chOff x="164" y="241"/>
                <a:chExt cx="5431" cy="2282"/>
              </a:xfrm>
            </p:grpSpPr>
            <p:sp>
              <p:nvSpPr>
                <p:cNvPr id="176" name="Line 439">
                  <a:extLst>
                    <a:ext uri="{FF2B5EF4-FFF2-40B4-BE49-F238E27FC236}">
                      <a16:creationId xmlns:a16="http://schemas.microsoft.com/office/drawing/2014/main" id="{6A42C30C-31C5-43AD-8A79-B13E18696875}"/>
                    </a:ext>
                  </a:extLst>
                </p:cNvPr>
                <p:cNvSpPr>
                  <a:spLocks noChangeShapeType="1"/>
                </p:cNvSpPr>
                <p:nvPr/>
              </p:nvSpPr>
              <p:spPr bwMode="auto">
                <a:xfrm flipV="1">
                  <a:off x="2837" y="978"/>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77" name="Line 440">
                  <a:extLst>
                    <a:ext uri="{FF2B5EF4-FFF2-40B4-BE49-F238E27FC236}">
                      <a16:creationId xmlns:a16="http://schemas.microsoft.com/office/drawing/2014/main" id="{6DD9FF66-7C42-45DF-B2EE-94898F0CDE0E}"/>
                    </a:ext>
                  </a:extLst>
                </p:cNvPr>
                <p:cNvSpPr>
                  <a:spLocks noChangeShapeType="1"/>
                </p:cNvSpPr>
                <p:nvPr/>
              </p:nvSpPr>
              <p:spPr bwMode="auto">
                <a:xfrm>
                  <a:off x="2837" y="978"/>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78" name="Line 441">
                  <a:extLst>
                    <a:ext uri="{FF2B5EF4-FFF2-40B4-BE49-F238E27FC236}">
                      <a16:creationId xmlns:a16="http://schemas.microsoft.com/office/drawing/2014/main" id="{A1B3EF5D-E5C0-4149-96FC-D9DBECFD38F6}"/>
                    </a:ext>
                  </a:extLst>
                </p:cNvPr>
                <p:cNvSpPr>
                  <a:spLocks noChangeShapeType="1"/>
                </p:cNvSpPr>
                <p:nvPr/>
              </p:nvSpPr>
              <p:spPr bwMode="auto">
                <a:xfrm>
                  <a:off x="2376" y="1382"/>
                  <a:ext cx="10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79" name="Line 442">
                  <a:extLst>
                    <a:ext uri="{FF2B5EF4-FFF2-40B4-BE49-F238E27FC236}">
                      <a16:creationId xmlns:a16="http://schemas.microsoft.com/office/drawing/2014/main" id="{72401051-C08F-431B-93FB-45A1A8D376E1}"/>
                    </a:ext>
                  </a:extLst>
                </p:cNvPr>
                <p:cNvSpPr>
                  <a:spLocks noChangeShapeType="1"/>
                </p:cNvSpPr>
                <p:nvPr/>
              </p:nvSpPr>
              <p:spPr bwMode="auto">
                <a:xfrm>
                  <a:off x="2376" y="1029"/>
                  <a:ext cx="46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0" name="Line 443">
                  <a:extLst>
                    <a:ext uri="{FF2B5EF4-FFF2-40B4-BE49-F238E27FC236}">
                      <a16:creationId xmlns:a16="http://schemas.microsoft.com/office/drawing/2014/main" id="{AE71EEEA-CBAF-4CB7-BE52-7D06DE5F3610}"/>
                    </a:ext>
                  </a:extLst>
                </p:cNvPr>
                <p:cNvSpPr>
                  <a:spLocks noChangeShapeType="1"/>
                </p:cNvSpPr>
                <p:nvPr/>
              </p:nvSpPr>
              <p:spPr bwMode="auto">
                <a:xfrm>
                  <a:off x="2935" y="1029"/>
                  <a:ext cx="46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1" name="Line 444">
                  <a:extLst>
                    <a:ext uri="{FF2B5EF4-FFF2-40B4-BE49-F238E27FC236}">
                      <a16:creationId xmlns:a16="http://schemas.microsoft.com/office/drawing/2014/main" id="{7FA477B0-B8EB-4F9E-A488-173224ADCB4D}"/>
                    </a:ext>
                  </a:extLst>
                </p:cNvPr>
                <p:cNvSpPr>
                  <a:spLocks noChangeShapeType="1"/>
                </p:cNvSpPr>
                <p:nvPr/>
              </p:nvSpPr>
              <p:spPr bwMode="auto">
                <a:xfrm>
                  <a:off x="899"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2" name="Line 445">
                  <a:extLst>
                    <a:ext uri="{FF2B5EF4-FFF2-40B4-BE49-F238E27FC236}">
                      <a16:creationId xmlns:a16="http://schemas.microsoft.com/office/drawing/2014/main" id="{3018B761-5370-4E81-A3B2-51D6DC02B16D}"/>
                    </a:ext>
                  </a:extLst>
                </p:cNvPr>
                <p:cNvSpPr>
                  <a:spLocks noChangeShapeType="1"/>
                </p:cNvSpPr>
                <p:nvPr/>
              </p:nvSpPr>
              <p:spPr bwMode="auto">
                <a:xfrm flipV="1">
                  <a:off x="899"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3" name="Line 446">
                  <a:extLst>
                    <a:ext uri="{FF2B5EF4-FFF2-40B4-BE49-F238E27FC236}">
                      <a16:creationId xmlns:a16="http://schemas.microsoft.com/office/drawing/2014/main" id="{0F89787C-ED9B-4C31-8A73-B8624A0B16F7}"/>
                    </a:ext>
                  </a:extLst>
                </p:cNvPr>
                <p:cNvSpPr>
                  <a:spLocks noChangeShapeType="1"/>
                </p:cNvSpPr>
                <p:nvPr/>
              </p:nvSpPr>
              <p:spPr bwMode="auto">
                <a:xfrm>
                  <a:off x="948" y="635"/>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4" name="Line 447">
                  <a:extLst>
                    <a:ext uri="{FF2B5EF4-FFF2-40B4-BE49-F238E27FC236}">
                      <a16:creationId xmlns:a16="http://schemas.microsoft.com/office/drawing/2014/main" id="{27171712-49AD-4882-8278-BEFC9F78F06F}"/>
                    </a:ext>
                  </a:extLst>
                </p:cNvPr>
                <p:cNvSpPr>
                  <a:spLocks noChangeShapeType="1"/>
                </p:cNvSpPr>
                <p:nvPr/>
              </p:nvSpPr>
              <p:spPr bwMode="auto">
                <a:xfrm flipH="1">
                  <a:off x="751" y="73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5" name="Line 448">
                  <a:extLst>
                    <a:ext uri="{FF2B5EF4-FFF2-40B4-BE49-F238E27FC236}">
                      <a16:creationId xmlns:a16="http://schemas.microsoft.com/office/drawing/2014/main" id="{432F4BA1-EC76-48B9-B0CC-E26368C2DE56}"/>
                    </a:ext>
                  </a:extLst>
                </p:cNvPr>
                <p:cNvSpPr>
                  <a:spLocks noChangeShapeType="1"/>
                </p:cNvSpPr>
                <p:nvPr/>
              </p:nvSpPr>
              <p:spPr bwMode="auto">
                <a:xfrm flipH="1">
                  <a:off x="945" y="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6" name="Line 449">
                  <a:extLst>
                    <a:ext uri="{FF2B5EF4-FFF2-40B4-BE49-F238E27FC236}">
                      <a16:creationId xmlns:a16="http://schemas.microsoft.com/office/drawing/2014/main" id="{230EDD08-49D7-47AB-ADA1-895BF94A1756}"/>
                    </a:ext>
                  </a:extLst>
                </p:cNvPr>
                <p:cNvSpPr>
                  <a:spLocks noChangeShapeType="1"/>
                </p:cNvSpPr>
                <p:nvPr/>
              </p:nvSpPr>
              <p:spPr bwMode="auto">
                <a:xfrm>
                  <a:off x="948" y="93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7" name="Line 450">
                  <a:extLst>
                    <a:ext uri="{FF2B5EF4-FFF2-40B4-BE49-F238E27FC236}">
                      <a16:creationId xmlns:a16="http://schemas.microsoft.com/office/drawing/2014/main" id="{9026FE87-EBE3-4B91-8578-DA27CB3836AF}"/>
                    </a:ext>
                  </a:extLst>
                </p:cNvPr>
                <p:cNvSpPr>
                  <a:spLocks noChangeShapeType="1"/>
                </p:cNvSpPr>
                <p:nvPr/>
              </p:nvSpPr>
              <p:spPr bwMode="auto">
                <a:xfrm>
                  <a:off x="751" y="733"/>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8" name="Line 451">
                  <a:extLst>
                    <a:ext uri="{FF2B5EF4-FFF2-40B4-BE49-F238E27FC236}">
                      <a16:creationId xmlns:a16="http://schemas.microsoft.com/office/drawing/2014/main" id="{35522516-7C0E-4254-A101-E8885B64BB18}"/>
                    </a:ext>
                  </a:extLst>
                </p:cNvPr>
                <p:cNvSpPr>
                  <a:spLocks noChangeShapeType="1"/>
                </p:cNvSpPr>
                <p:nvPr/>
              </p:nvSpPr>
              <p:spPr bwMode="auto">
                <a:xfrm flipV="1">
                  <a:off x="702" y="1177"/>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9" name="Line 452">
                  <a:extLst>
                    <a:ext uri="{FF2B5EF4-FFF2-40B4-BE49-F238E27FC236}">
                      <a16:creationId xmlns:a16="http://schemas.microsoft.com/office/drawing/2014/main" id="{1F9F2A88-B10B-4501-9A9A-984E4C0A082E}"/>
                    </a:ext>
                  </a:extLst>
                </p:cNvPr>
                <p:cNvSpPr>
                  <a:spLocks noChangeShapeType="1"/>
                </p:cNvSpPr>
                <p:nvPr/>
              </p:nvSpPr>
              <p:spPr bwMode="auto">
                <a:xfrm>
                  <a:off x="751" y="127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0" name="Line 453">
                  <a:extLst>
                    <a:ext uri="{FF2B5EF4-FFF2-40B4-BE49-F238E27FC236}">
                      <a16:creationId xmlns:a16="http://schemas.microsoft.com/office/drawing/2014/main" id="{1EC21170-A564-4B65-A340-FA6B85B5EB13}"/>
                    </a:ext>
                  </a:extLst>
                </p:cNvPr>
                <p:cNvSpPr>
                  <a:spLocks noChangeShapeType="1"/>
                </p:cNvSpPr>
                <p:nvPr/>
              </p:nvSpPr>
              <p:spPr bwMode="auto">
                <a:xfrm>
                  <a:off x="505" y="1029"/>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1" name="Line 454">
                  <a:extLst>
                    <a:ext uri="{FF2B5EF4-FFF2-40B4-BE49-F238E27FC236}">
                      <a16:creationId xmlns:a16="http://schemas.microsoft.com/office/drawing/2014/main" id="{8F4EF240-CB93-401F-8BEE-607EAE20BCF0}"/>
                    </a:ext>
                  </a:extLst>
                </p:cNvPr>
                <p:cNvSpPr>
                  <a:spLocks noChangeShapeType="1"/>
                </p:cNvSpPr>
                <p:nvPr/>
              </p:nvSpPr>
              <p:spPr bwMode="auto">
                <a:xfrm>
                  <a:off x="505" y="1374"/>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2" name="Line 455">
                  <a:extLst>
                    <a:ext uri="{FF2B5EF4-FFF2-40B4-BE49-F238E27FC236}">
                      <a16:creationId xmlns:a16="http://schemas.microsoft.com/office/drawing/2014/main" id="{F4C7C693-B9B4-494E-9A09-5287EC8260E6}"/>
                    </a:ext>
                  </a:extLst>
                </p:cNvPr>
                <p:cNvSpPr>
                  <a:spLocks noChangeShapeType="1"/>
                </p:cNvSpPr>
                <p:nvPr/>
              </p:nvSpPr>
              <p:spPr bwMode="auto">
                <a:xfrm flipV="1">
                  <a:off x="948" y="241"/>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3" name="Line 456">
                  <a:extLst>
                    <a:ext uri="{FF2B5EF4-FFF2-40B4-BE49-F238E27FC236}">
                      <a16:creationId xmlns:a16="http://schemas.microsoft.com/office/drawing/2014/main" id="{7E6D18D8-B1DB-4EA1-9DEC-14B7C3168364}"/>
                    </a:ext>
                  </a:extLst>
                </p:cNvPr>
                <p:cNvSpPr>
                  <a:spLocks noChangeShapeType="1"/>
                </p:cNvSpPr>
                <p:nvPr/>
              </p:nvSpPr>
              <p:spPr bwMode="auto">
                <a:xfrm>
                  <a:off x="1490"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4" name="Line 457">
                  <a:extLst>
                    <a:ext uri="{FF2B5EF4-FFF2-40B4-BE49-F238E27FC236}">
                      <a16:creationId xmlns:a16="http://schemas.microsoft.com/office/drawing/2014/main" id="{2F8E5FF9-4B5D-4EE8-89F1-0A604D761326}"/>
                    </a:ext>
                  </a:extLst>
                </p:cNvPr>
                <p:cNvSpPr>
                  <a:spLocks noChangeShapeType="1"/>
                </p:cNvSpPr>
                <p:nvPr/>
              </p:nvSpPr>
              <p:spPr bwMode="auto">
                <a:xfrm flipV="1">
                  <a:off x="1490"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5" name="Line 458">
                  <a:extLst>
                    <a:ext uri="{FF2B5EF4-FFF2-40B4-BE49-F238E27FC236}">
                      <a16:creationId xmlns:a16="http://schemas.microsoft.com/office/drawing/2014/main" id="{98154B4F-037A-44B4-A357-97ABCF9DB8AB}"/>
                    </a:ext>
                  </a:extLst>
                </p:cNvPr>
                <p:cNvSpPr>
                  <a:spLocks noChangeShapeType="1"/>
                </p:cNvSpPr>
                <p:nvPr/>
              </p:nvSpPr>
              <p:spPr bwMode="auto">
                <a:xfrm>
                  <a:off x="1539" y="635"/>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6" name="Line 459">
                  <a:extLst>
                    <a:ext uri="{FF2B5EF4-FFF2-40B4-BE49-F238E27FC236}">
                      <a16:creationId xmlns:a16="http://schemas.microsoft.com/office/drawing/2014/main" id="{C325EC49-38CB-4173-B5F4-2522D4C03FC5}"/>
                    </a:ext>
                  </a:extLst>
                </p:cNvPr>
                <p:cNvSpPr>
                  <a:spLocks noChangeShapeType="1"/>
                </p:cNvSpPr>
                <p:nvPr/>
              </p:nvSpPr>
              <p:spPr bwMode="auto">
                <a:xfrm flipH="1">
                  <a:off x="1342" y="73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7" name="Line 460">
                  <a:extLst>
                    <a:ext uri="{FF2B5EF4-FFF2-40B4-BE49-F238E27FC236}">
                      <a16:creationId xmlns:a16="http://schemas.microsoft.com/office/drawing/2014/main" id="{C92E5832-370E-4CB6-AE5F-66F73D339F84}"/>
                    </a:ext>
                  </a:extLst>
                </p:cNvPr>
                <p:cNvSpPr>
                  <a:spLocks noChangeShapeType="1"/>
                </p:cNvSpPr>
                <p:nvPr/>
              </p:nvSpPr>
              <p:spPr bwMode="auto">
                <a:xfrm>
                  <a:off x="1539" y="93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8" name="Line 461">
                  <a:extLst>
                    <a:ext uri="{FF2B5EF4-FFF2-40B4-BE49-F238E27FC236}">
                      <a16:creationId xmlns:a16="http://schemas.microsoft.com/office/drawing/2014/main" id="{D40C470B-166D-440F-82DB-91752A67CBB1}"/>
                    </a:ext>
                  </a:extLst>
                </p:cNvPr>
                <p:cNvSpPr>
                  <a:spLocks noChangeShapeType="1"/>
                </p:cNvSpPr>
                <p:nvPr/>
              </p:nvSpPr>
              <p:spPr bwMode="auto">
                <a:xfrm>
                  <a:off x="1342" y="733"/>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9" name="Line 462">
                  <a:extLst>
                    <a:ext uri="{FF2B5EF4-FFF2-40B4-BE49-F238E27FC236}">
                      <a16:creationId xmlns:a16="http://schemas.microsoft.com/office/drawing/2014/main" id="{FB73CE30-55D5-4831-A778-6EEB52EBD28A}"/>
                    </a:ext>
                  </a:extLst>
                </p:cNvPr>
                <p:cNvSpPr>
                  <a:spLocks noChangeShapeType="1"/>
                </p:cNvSpPr>
                <p:nvPr/>
              </p:nvSpPr>
              <p:spPr bwMode="auto">
                <a:xfrm flipV="1">
                  <a:off x="1293" y="1177"/>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0" name="Line 463">
                  <a:extLst>
                    <a:ext uri="{FF2B5EF4-FFF2-40B4-BE49-F238E27FC236}">
                      <a16:creationId xmlns:a16="http://schemas.microsoft.com/office/drawing/2014/main" id="{5B78FCA7-04BC-4729-8508-4BA616F8689D}"/>
                    </a:ext>
                  </a:extLst>
                </p:cNvPr>
                <p:cNvSpPr>
                  <a:spLocks noChangeShapeType="1"/>
                </p:cNvSpPr>
                <p:nvPr/>
              </p:nvSpPr>
              <p:spPr bwMode="auto">
                <a:xfrm>
                  <a:off x="1342" y="127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1" name="Line 464">
                  <a:extLst>
                    <a:ext uri="{FF2B5EF4-FFF2-40B4-BE49-F238E27FC236}">
                      <a16:creationId xmlns:a16="http://schemas.microsoft.com/office/drawing/2014/main" id="{D75AB8AC-938F-4EA3-9DF8-A8A362B066F9}"/>
                    </a:ext>
                  </a:extLst>
                </p:cNvPr>
                <p:cNvSpPr>
                  <a:spLocks noChangeShapeType="1"/>
                </p:cNvSpPr>
                <p:nvPr/>
              </p:nvSpPr>
              <p:spPr bwMode="auto">
                <a:xfrm>
                  <a:off x="1096" y="1029"/>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2" name="Line 465">
                  <a:extLst>
                    <a:ext uri="{FF2B5EF4-FFF2-40B4-BE49-F238E27FC236}">
                      <a16:creationId xmlns:a16="http://schemas.microsoft.com/office/drawing/2014/main" id="{8F43CB12-0CB0-4F27-8B6A-5D3BF31E4B64}"/>
                    </a:ext>
                  </a:extLst>
                </p:cNvPr>
                <p:cNvSpPr>
                  <a:spLocks noChangeShapeType="1"/>
                </p:cNvSpPr>
                <p:nvPr/>
              </p:nvSpPr>
              <p:spPr bwMode="auto">
                <a:xfrm>
                  <a:off x="1096" y="1374"/>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3" name="Line 466">
                  <a:extLst>
                    <a:ext uri="{FF2B5EF4-FFF2-40B4-BE49-F238E27FC236}">
                      <a16:creationId xmlns:a16="http://schemas.microsoft.com/office/drawing/2014/main" id="{075207D7-3AEF-4A52-BDC1-EB2B5401A8C4}"/>
                    </a:ext>
                  </a:extLst>
                </p:cNvPr>
                <p:cNvSpPr>
                  <a:spLocks noChangeShapeType="1"/>
                </p:cNvSpPr>
                <p:nvPr/>
              </p:nvSpPr>
              <p:spPr bwMode="auto">
                <a:xfrm flipV="1">
                  <a:off x="1539" y="241"/>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4" name="Line 467">
                  <a:extLst>
                    <a:ext uri="{FF2B5EF4-FFF2-40B4-BE49-F238E27FC236}">
                      <a16:creationId xmlns:a16="http://schemas.microsoft.com/office/drawing/2014/main" id="{5ABB6E63-CBD6-48D1-A6A0-EAD5F20BA1F1}"/>
                    </a:ext>
                  </a:extLst>
                </p:cNvPr>
                <p:cNvSpPr>
                  <a:spLocks noChangeShapeType="1"/>
                </p:cNvSpPr>
                <p:nvPr/>
              </p:nvSpPr>
              <p:spPr bwMode="auto">
                <a:xfrm>
                  <a:off x="2081"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5" name="Line 468">
                  <a:extLst>
                    <a:ext uri="{FF2B5EF4-FFF2-40B4-BE49-F238E27FC236}">
                      <a16:creationId xmlns:a16="http://schemas.microsoft.com/office/drawing/2014/main" id="{03E6D488-94C7-4BFB-B46D-088145A26166}"/>
                    </a:ext>
                  </a:extLst>
                </p:cNvPr>
                <p:cNvSpPr>
                  <a:spLocks noChangeShapeType="1"/>
                </p:cNvSpPr>
                <p:nvPr/>
              </p:nvSpPr>
              <p:spPr bwMode="auto">
                <a:xfrm flipV="1">
                  <a:off x="2081"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6" name="Line 469">
                  <a:extLst>
                    <a:ext uri="{FF2B5EF4-FFF2-40B4-BE49-F238E27FC236}">
                      <a16:creationId xmlns:a16="http://schemas.microsoft.com/office/drawing/2014/main" id="{0B01D32F-607F-4E5A-B417-9610E29A0D43}"/>
                    </a:ext>
                  </a:extLst>
                </p:cNvPr>
                <p:cNvSpPr>
                  <a:spLocks noChangeShapeType="1"/>
                </p:cNvSpPr>
                <p:nvPr/>
              </p:nvSpPr>
              <p:spPr bwMode="auto">
                <a:xfrm>
                  <a:off x="2130" y="635"/>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7" name="Line 470">
                  <a:extLst>
                    <a:ext uri="{FF2B5EF4-FFF2-40B4-BE49-F238E27FC236}">
                      <a16:creationId xmlns:a16="http://schemas.microsoft.com/office/drawing/2014/main" id="{7C0EB26C-642A-4584-9CDD-0BB8016B969A}"/>
                    </a:ext>
                  </a:extLst>
                </p:cNvPr>
                <p:cNvSpPr>
                  <a:spLocks noChangeShapeType="1"/>
                </p:cNvSpPr>
                <p:nvPr/>
              </p:nvSpPr>
              <p:spPr bwMode="auto">
                <a:xfrm flipH="1">
                  <a:off x="1933" y="73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8" name="Line 471">
                  <a:extLst>
                    <a:ext uri="{FF2B5EF4-FFF2-40B4-BE49-F238E27FC236}">
                      <a16:creationId xmlns:a16="http://schemas.microsoft.com/office/drawing/2014/main" id="{253C8F2C-B5E8-41BB-8FB1-A2D55D76FA01}"/>
                    </a:ext>
                  </a:extLst>
                </p:cNvPr>
                <p:cNvSpPr>
                  <a:spLocks noChangeShapeType="1"/>
                </p:cNvSpPr>
                <p:nvPr/>
              </p:nvSpPr>
              <p:spPr bwMode="auto">
                <a:xfrm>
                  <a:off x="2130" y="93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9" name="Line 472">
                  <a:extLst>
                    <a:ext uri="{FF2B5EF4-FFF2-40B4-BE49-F238E27FC236}">
                      <a16:creationId xmlns:a16="http://schemas.microsoft.com/office/drawing/2014/main" id="{1C767D8B-7003-456E-BEB8-84BA46185740}"/>
                    </a:ext>
                  </a:extLst>
                </p:cNvPr>
                <p:cNvSpPr>
                  <a:spLocks noChangeShapeType="1"/>
                </p:cNvSpPr>
                <p:nvPr/>
              </p:nvSpPr>
              <p:spPr bwMode="auto">
                <a:xfrm>
                  <a:off x="1933" y="733"/>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0" name="Line 473">
                  <a:extLst>
                    <a:ext uri="{FF2B5EF4-FFF2-40B4-BE49-F238E27FC236}">
                      <a16:creationId xmlns:a16="http://schemas.microsoft.com/office/drawing/2014/main" id="{830CAA4C-1C3B-4010-8873-B94ED1065D54}"/>
                    </a:ext>
                  </a:extLst>
                </p:cNvPr>
                <p:cNvSpPr>
                  <a:spLocks noChangeShapeType="1"/>
                </p:cNvSpPr>
                <p:nvPr/>
              </p:nvSpPr>
              <p:spPr bwMode="auto">
                <a:xfrm flipV="1">
                  <a:off x="1884" y="1177"/>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1" name="Line 474">
                  <a:extLst>
                    <a:ext uri="{FF2B5EF4-FFF2-40B4-BE49-F238E27FC236}">
                      <a16:creationId xmlns:a16="http://schemas.microsoft.com/office/drawing/2014/main" id="{89303207-BE06-483B-881D-92BC4ACD4B70}"/>
                    </a:ext>
                  </a:extLst>
                </p:cNvPr>
                <p:cNvSpPr>
                  <a:spLocks noChangeShapeType="1"/>
                </p:cNvSpPr>
                <p:nvPr/>
              </p:nvSpPr>
              <p:spPr bwMode="auto">
                <a:xfrm>
                  <a:off x="1933" y="127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2" name="Line 475">
                  <a:extLst>
                    <a:ext uri="{FF2B5EF4-FFF2-40B4-BE49-F238E27FC236}">
                      <a16:creationId xmlns:a16="http://schemas.microsoft.com/office/drawing/2014/main" id="{634C6BE1-7D1E-465D-A3A2-F8D0E61A2168}"/>
                    </a:ext>
                  </a:extLst>
                </p:cNvPr>
                <p:cNvSpPr>
                  <a:spLocks noChangeShapeType="1"/>
                </p:cNvSpPr>
                <p:nvPr/>
              </p:nvSpPr>
              <p:spPr bwMode="auto">
                <a:xfrm>
                  <a:off x="1687" y="1029"/>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3" name="Line 476">
                  <a:extLst>
                    <a:ext uri="{FF2B5EF4-FFF2-40B4-BE49-F238E27FC236}">
                      <a16:creationId xmlns:a16="http://schemas.microsoft.com/office/drawing/2014/main" id="{804A9C0F-DEA3-41EC-91A3-784ABC743FEE}"/>
                    </a:ext>
                  </a:extLst>
                </p:cNvPr>
                <p:cNvSpPr>
                  <a:spLocks noChangeShapeType="1"/>
                </p:cNvSpPr>
                <p:nvPr/>
              </p:nvSpPr>
              <p:spPr bwMode="auto">
                <a:xfrm>
                  <a:off x="1687" y="1374"/>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4" name="Line 477">
                  <a:extLst>
                    <a:ext uri="{FF2B5EF4-FFF2-40B4-BE49-F238E27FC236}">
                      <a16:creationId xmlns:a16="http://schemas.microsoft.com/office/drawing/2014/main" id="{C702B851-F946-4C0D-A461-F4C7FBF27A7F}"/>
                    </a:ext>
                  </a:extLst>
                </p:cNvPr>
                <p:cNvSpPr>
                  <a:spLocks noChangeShapeType="1"/>
                </p:cNvSpPr>
                <p:nvPr/>
              </p:nvSpPr>
              <p:spPr bwMode="auto">
                <a:xfrm flipV="1">
                  <a:off x="2130" y="241"/>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5" name="Line 478">
                  <a:extLst>
                    <a:ext uri="{FF2B5EF4-FFF2-40B4-BE49-F238E27FC236}">
                      <a16:creationId xmlns:a16="http://schemas.microsoft.com/office/drawing/2014/main" id="{2A0A1CBA-1808-493F-9718-5048F0920C32}"/>
                    </a:ext>
                  </a:extLst>
                </p:cNvPr>
                <p:cNvSpPr>
                  <a:spLocks noChangeShapeType="1"/>
                </p:cNvSpPr>
                <p:nvPr/>
              </p:nvSpPr>
              <p:spPr bwMode="auto">
                <a:xfrm flipV="1">
                  <a:off x="899"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6" name="Line 479">
                  <a:extLst>
                    <a:ext uri="{FF2B5EF4-FFF2-40B4-BE49-F238E27FC236}">
                      <a16:creationId xmlns:a16="http://schemas.microsoft.com/office/drawing/2014/main" id="{6494BBB0-8C1B-4DB4-BCC8-63B5A394BC90}"/>
                    </a:ext>
                  </a:extLst>
                </p:cNvPr>
                <p:cNvSpPr>
                  <a:spLocks noChangeShapeType="1"/>
                </p:cNvSpPr>
                <p:nvPr/>
              </p:nvSpPr>
              <p:spPr bwMode="auto">
                <a:xfrm>
                  <a:off x="899"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7" name="Line 480">
                  <a:extLst>
                    <a:ext uri="{FF2B5EF4-FFF2-40B4-BE49-F238E27FC236}">
                      <a16:creationId xmlns:a16="http://schemas.microsoft.com/office/drawing/2014/main" id="{EE5B6339-3029-4728-AB8B-AD47C41B3420}"/>
                    </a:ext>
                  </a:extLst>
                </p:cNvPr>
                <p:cNvSpPr>
                  <a:spLocks noChangeShapeType="1"/>
                </p:cNvSpPr>
                <p:nvPr/>
              </p:nvSpPr>
              <p:spPr bwMode="auto">
                <a:xfrm flipV="1">
                  <a:off x="948" y="1924"/>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8" name="Line 481">
                  <a:extLst>
                    <a:ext uri="{FF2B5EF4-FFF2-40B4-BE49-F238E27FC236}">
                      <a16:creationId xmlns:a16="http://schemas.microsoft.com/office/drawing/2014/main" id="{C4C83E82-2D5F-4E46-8E89-4EC73A122F81}"/>
                    </a:ext>
                  </a:extLst>
                </p:cNvPr>
                <p:cNvSpPr>
                  <a:spLocks noChangeShapeType="1"/>
                </p:cNvSpPr>
                <p:nvPr/>
              </p:nvSpPr>
              <p:spPr bwMode="auto">
                <a:xfrm flipH="1" flipV="1">
                  <a:off x="751" y="202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9" name="Line 482">
                  <a:extLst>
                    <a:ext uri="{FF2B5EF4-FFF2-40B4-BE49-F238E27FC236}">
                      <a16:creationId xmlns:a16="http://schemas.microsoft.com/office/drawing/2014/main" id="{2223964C-ECBB-4C27-AC04-DD074745FCF0}"/>
                    </a:ext>
                  </a:extLst>
                </p:cNvPr>
                <p:cNvSpPr>
                  <a:spLocks noChangeShapeType="1"/>
                </p:cNvSpPr>
                <p:nvPr/>
              </p:nvSpPr>
              <p:spPr bwMode="auto">
                <a:xfrm flipV="1">
                  <a:off x="948" y="1727"/>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0" name="Line 483">
                  <a:extLst>
                    <a:ext uri="{FF2B5EF4-FFF2-40B4-BE49-F238E27FC236}">
                      <a16:creationId xmlns:a16="http://schemas.microsoft.com/office/drawing/2014/main" id="{6A04ACE3-D221-4010-9C2D-11DA7992B612}"/>
                    </a:ext>
                  </a:extLst>
                </p:cNvPr>
                <p:cNvSpPr>
                  <a:spLocks noChangeShapeType="1"/>
                </p:cNvSpPr>
                <p:nvPr/>
              </p:nvSpPr>
              <p:spPr bwMode="auto">
                <a:xfrm flipV="1">
                  <a:off x="751" y="1579"/>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1" name="Line 484">
                  <a:extLst>
                    <a:ext uri="{FF2B5EF4-FFF2-40B4-BE49-F238E27FC236}">
                      <a16:creationId xmlns:a16="http://schemas.microsoft.com/office/drawing/2014/main" id="{87EBFB51-35C0-40D9-AE0A-DE130333A0B0}"/>
                    </a:ext>
                  </a:extLst>
                </p:cNvPr>
                <p:cNvSpPr>
                  <a:spLocks noChangeShapeType="1"/>
                </p:cNvSpPr>
                <p:nvPr/>
              </p:nvSpPr>
              <p:spPr bwMode="auto">
                <a:xfrm rot="5400000">
                  <a:off x="702" y="1481"/>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2" name="Line 485">
                  <a:extLst>
                    <a:ext uri="{FF2B5EF4-FFF2-40B4-BE49-F238E27FC236}">
                      <a16:creationId xmlns:a16="http://schemas.microsoft.com/office/drawing/2014/main" id="{5B3734D9-2CD8-42FE-9F41-7E5E4A6727D7}"/>
                    </a:ext>
                  </a:extLst>
                </p:cNvPr>
                <p:cNvSpPr>
                  <a:spLocks noChangeShapeType="1"/>
                </p:cNvSpPr>
                <p:nvPr/>
              </p:nvSpPr>
              <p:spPr bwMode="auto">
                <a:xfrm flipV="1">
                  <a:off x="751" y="1382"/>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3" name="Line 486">
                  <a:extLst>
                    <a:ext uri="{FF2B5EF4-FFF2-40B4-BE49-F238E27FC236}">
                      <a16:creationId xmlns:a16="http://schemas.microsoft.com/office/drawing/2014/main" id="{F3E6046B-03C5-4DC4-AB0A-D0D7FEBDF717}"/>
                    </a:ext>
                  </a:extLst>
                </p:cNvPr>
                <p:cNvSpPr>
                  <a:spLocks noChangeShapeType="1"/>
                </p:cNvSpPr>
                <p:nvPr/>
              </p:nvSpPr>
              <p:spPr bwMode="auto">
                <a:xfrm flipV="1">
                  <a:off x="505" y="172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4" name="Line 487">
                  <a:extLst>
                    <a:ext uri="{FF2B5EF4-FFF2-40B4-BE49-F238E27FC236}">
                      <a16:creationId xmlns:a16="http://schemas.microsoft.com/office/drawing/2014/main" id="{0E27EC2E-FEBE-45E0-94CF-AA8A83566292}"/>
                    </a:ext>
                  </a:extLst>
                </p:cNvPr>
                <p:cNvSpPr>
                  <a:spLocks noChangeShapeType="1"/>
                </p:cNvSpPr>
                <p:nvPr/>
              </p:nvSpPr>
              <p:spPr bwMode="auto">
                <a:xfrm flipV="1">
                  <a:off x="505"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5" name="Line 488">
                  <a:extLst>
                    <a:ext uri="{FF2B5EF4-FFF2-40B4-BE49-F238E27FC236}">
                      <a16:creationId xmlns:a16="http://schemas.microsoft.com/office/drawing/2014/main" id="{C51A5AB2-7D98-4329-B702-080C6433E376}"/>
                    </a:ext>
                  </a:extLst>
                </p:cNvPr>
                <p:cNvSpPr>
                  <a:spLocks noChangeShapeType="1"/>
                </p:cNvSpPr>
                <p:nvPr/>
              </p:nvSpPr>
              <p:spPr bwMode="auto">
                <a:xfrm>
                  <a:off x="948" y="2220"/>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6" name="Line 489">
                  <a:extLst>
                    <a:ext uri="{FF2B5EF4-FFF2-40B4-BE49-F238E27FC236}">
                      <a16:creationId xmlns:a16="http://schemas.microsoft.com/office/drawing/2014/main" id="{C4F88819-FD89-4D55-A108-764E6CA63F02}"/>
                    </a:ext>
                  </a:extLst>
                </p:cNvPr>
                <p:cNvSpPr>
                  <a:spLocks noChangeShapeType="1"/>
                </p:cNvSpPr>
                <p:nvPr/>
              </p:nvSpPr>
              <p:spPr bwMode="auto">
                <a:xfrm flipV="1">
                  <a:off x="1490"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7" name="Line 490">
                  <a:extLst>
                    <a:ext uri="{FF2B5EF4-FFF2-40B4-BE49-F238E27FC236}">
                      <a16:creationId xmlns:a16="http://schemas.microsoft.com/office/drawing/2014/main" id="{AAD94972-4F81-435A-9DC9-2A419716C497}"/>
                    </a:ext>
                  </a:extLst>
                </p:cNvPr>
                <p:cNvSpPr>
                  <a:spLocks noChangeShapeType="1"/>
                </p:cNvSpPr>
                <p:nvPr/>
              </p:nvSpPr>
              <p:spPr bwMode="auto">
                <a:xfrm>
                  <a:off x="1490"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8" name="Line 491">
                  <a:extLst>
                    <a:ext uri="{FF2B5EF4-FFF2-40B4-BE49-F238E27FC236}">
                      <a16:creationId xmlns:a16="http://schemas.microsoft.com/office/drawing/2014/main" id="{DD2781B0-BEC8-449C-A7FE-7E54D6C78454}"/>
                    </a:ext>
                  </a:extLst>
                </p:cNvPr>
                <p:cNvSpPr>
                  <a:spLocks noChangeShapeType="1"/>
                </p:cNvSpPr>
                <p:nvPr/>
              </p:nvSpPr>
              <p:spPr bwMode="auto">
                <a:xfrm flipV="1">
                  <a:off x="1539" y="1924"/>
                  <a:ext cx="0" cy="19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9" name="Line 492">
                  <a:extLst>
                    <a:ext uri="{FF2B5EF4-FFF2-40B4-BE49-F238E27FC236}">
                      <a16:creationId xmlns:a16="http://schemas.microsoft.com/office/drawing/2014/main" id="{109A2DBE-0294-4E6B-A845-592F4038DE2A}"/>
                    </a:ext>
                  </a:extLst>
                </p:cNvPr>
                <p:cNvSpPr>
                  <a:spLocks noChangeShapeType="1"/>
                </p:cNvSpPr>
                <p:nvPr/>
              </p:nvSpPr>
              <p:spPr bwMode="auto">
                <a:xfrm flipH="1" flipV="1">
                  <a:off x="1342" y="239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0" name="Line 493">
                  <a:extLst>
                    <a:ext uri="{FF2B5EF4-FFF2-40B4-BE49-F238E27FC236}">
                      <a16:creationId xmlns:a16="http://schemas.microsoft.com/office/drawing/2014/main" id="{D77987E0-78FD-4563-9229-187BE89A9C28}"/>
                    </a:ext>
                  </a:extLst>
                </p:cNvPr>
                <p:cNvSpPr>
                  <a:spLocks noChangeShapeType="1"/>
                </p:cNvSpPr>
                <p:nvPr/>
              </p:nvSpPr>
              <p:spPr bwMode="auto">
                <a:xfrm flipV="1">
                  <a:off x="1539" y="1727"/>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1" name="Line 494">
                  <a:extLst>
                    <a:ext uri="{FF2B5EF4-FFF2-40B4-BE49-F238E27FC236}">
                      <a16:creationId xmlns:a16="http://schemas.microsoft.com/office/drawing/2014/main" id="{46502107-B2DC-4B45-8B82-8E76BDC8A5CF}"/>
                    </a:ext>
                  </a:extLst>
                </p:cNvPr>
                <p:cNvSpPr>
                  <a:spLocks noChangeShapeType="1"/>
                </p:cNvSpPr>
                <p:nvPr/>
              </p:nvSpPr>
              <p:spPr bwMode="auto">
                <a:xfrm flipV="1">
                  <a:off x="1342" y="1579"/>
                  <a:ext cx="0" cy="8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2" name="Line 495">
                  <a:extLst>
                    <a:ext uri="{FF2B5EF4-FFF2-40B4-BE49-F238E27FC236}">
                      <a16:creationId xmlns:a16="http://schemas.microsoft.com/office/drawing/2014/main" id="{2326F129-A6C5-4139-BD25-D61E84BD2DA3}"/>
                    </a:ext>
                  </a:extLst>
                </p:cNvPr>
                <p:cNvSpPr>
                  <a:spLocks noChangeShapeType="1"/>
                </p:cNvSpPr>
                <p:nvPr/>
              </p:nvSpPr>
              <p:spPr bwMode="auto">
                <a:xfrm rot="5400000">
                  <a:off x="1293" y="1481"/>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3" name="Line 496">
                  <a:extLst>
                    <a:ext uri="{FF2B5EF4-FFF2-40B4-BE49-F238E27FC236}">
                      <a16:creationId xmlns:a16="http://schemas.microsoft.com/office/drawing/2014/main" id="{04AEE50B-ACC0-4FF4-945D-730DD0C30387}"/>
                    </a:ext>
                  </a:extLst>
                </p:cNvPr>
                <p:cNvSpPr>
                  <a:spLocks noChangeShapeType="1"/>
                </p:cNvSpPr>
                <p:nvPr/>
              </p:nvSpPr>
              <p:spPr bwMode="auto">
                <a:xfrm flipV="1">
                  <a:off x="1342" y="1382"/>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4" name="Line 497">
                  <a:extLst>
                    <a:ext uri="{FF2B5EF4-FFF2-40B4-BE49-F238E27FC236}">
                      <a16:creationId xmlns:a16="http://schemas.microsoft.com/office/drawing/2014/main" id="{379358F7-082C-457C-A356-3EB2A97F3E5C}"/>
                    </a:ext>
                  </a:extLst>
                </p:cNvPr>
                <p:cNvSpPr>
                  <a:spLocks noChangeShapeType="1"/>
                </p:cNvSpPr>
                <p:nvPr/>
              </p:nvSpPr>
              <p:spPr bwMode="auto">
                <a:xfrm flipV="1">
                  <a:off x="1096" y="172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5" name="Line 498">
                  <a:extLst>
                    <a:ext uri="{FF2B5EF4-FFF2-40B4-BE49-F238E27FC236}">
                      <a16:creationId xmlns:a16="http://schemas.microsoft.com/office/drawing/2014/main" id="{DB7019AD-BE76-4FC2-AD64-C6AF8B24DBC1}"/>
                    </a:ext>
                  </a:extLst>
                </p:cNvPr>
                <p:cNvSpPr>
                  <a:spLocks noChangeShapeType="1"/>
                </p:cNvSpPr>
                <p:nvPr/>
              </p:nvSpPr>
              <p:spPr bwMode="auto">
                <a:xfrm flipV="1">
                  <a:off x="1096"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6" name="Line 499">
                  <a:extLst>
                    <a:ext uri="{FF2B5EF4-FFF2-40B4-BE49-F238E27FC236}">
                      <a16:creationId xmlns:a16="http://schemas.microsoft.com/office/drawing/2014/main" id="{C84A002B-8EF6-49D6-8763-8738D6B981B4}"/>
                    </a:ext>
                  </a:extLst>
                </p:cNvPr>
                <p:cNvSpPr>
                  <a:spLocks noChangeShapeType="1"/>
                </p:cNvSpPr>
                <p:nvPr/>
              </p:nvSpPr>
              <p:spPr bwMode="auto">
                <a:xfrm>
                  <a:off x="1539" y="2220"/>
                  <a:ext cx="0" cy="1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7" name="Line 500">
                  <a:extLst>
                    <a:ext uri="{FF2B5EF4-FFF2-40B4-BE49-F238E27FC236}">
                      <a16:creationId xmlns:a16="http://schemas.microsoft.com/office/drawing/2014/main" id="{E03B83AD-AC7D-4DBD-8A66-2F965135126F}"/>
                    </a:ext>
                  </a:extLst>
                </p:cNvPr>
                <p:cNvSpPr>
                  <a:spLocks noChangeShapeType="1"/>
                </p:cNvSpPr>
                <p:nvPr/>
              </p:nvSpPr>
              <p:spPr bwMode="auto">
                <a:xfrm flipV="1">
                  <a:off x="2081"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8" name="Line 501">
                  <a:extLst>
                    <a:ext uri="{FF2B5EF4-FFF2-40B4-BE49-F238E27FC236}">
                      <a16:creationId xmlns:a16="http://schemas.microsoft.com/office/drawing/2014/main" id="{2E0EA1AB-17B7-4A96-A05E-2C5A04D883F0}"/>
                    </a:ext>
                  </a:extLst>
                </p:cNvPr>
                <p:cNvSpPr>
                  <a:spLocks noChangeShapeType="1"/>
                </p:cNvSpPr>
                <p:nvPr/>
              </p:nvSpPr>
              <p:spPr bwMode="auto">
                <a:xfrm>
                  <a:off x="2081"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9" name="Line 502">
                  <a:extLst>
                    <a:ext uri="{FF2B5EF4-FFF2-40B4-BE49-F238E27FC236}">
                      <a16:creationId xmlns:a16="http://schemas.microsoft.com/office/drawing/2014/main" id="{8AF68A67-33BD-4A02-943B-353D3F4251E5}"/>
                    </a:ext>
                  </a:extLst>
                </p:cNvPr>
                <p:cNvSpPr>
                  <a:spLocks noChangeShapeType="1"/>
                </p:cNvSpPr>
                <p:nvPr/>
              </p:nvSpPr>
              <p:spPr bwMode="auto">
                <a:xfrm flipV="1">
                  <a:off x="2130" y="1924"/>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0" name="Line 503">
                  <a:extLst>
                    <a:ext uri="{FF2B5EF4-FFF2-40B4-BE49-F238E27FC236}">
                      <a16:creationId xmlns:a16="http://schemas.microsoft.com/office/drawing/2014/main" id="{5F9E5A62-4EB2-4D45-987D-33D531417750}"/>
                    </a:ext>
                  </a:extLst>
                </p:cNvPr>
                <p:cNvSpPr>
                  <a:spLocks noChangeShapeType="1"/>
                </p:cNvSpPr>
                <p:nvPr/>
              </p:nvSpPr>
              <p:spPr bwMode="auto">
                <a:xfrm flipH="1" flipV="1">
                  <a:off x="1933" y="202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1" name="Line 504">
                  <a:extLst>
                    <a:ext uri="{FF2B5EF4-FFF2-40B4-BE49-F238E27FC236}">
                      <a16:creationId xmlns:a16="http://schemas.microsoft.com/office/drawing/2014/main" id="{362692D4-C494-4096-9FA0-1CC5A02AA0D3}"/>
                    </a:ext>
                  </a:extLst>
                </p:cNvPr>
                <p:cNvSpPr>
                  <a:spLocks noChangeShapeType="1"/>
                </p:cNvSpPr>
                <p:nvPr/>
              </p:nvSpPr>
              <p:spPr bwMode="auto">
                <a:xfrm rot="5400000" flipH="1" flipV="1">
                  <a:off x="2079" y="1874"/>
                  <a:ext cx="98"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2" name="Line 505">
                  <a:extLst>
                    <a:ext uri="{FF2B5EF4-FFF2-40B4-BE49-F238E27FC236}">
                      <a16:creationId xmlns:a16="http://schemas.microsoft.com/office/drawing/2014/main" id="{B2657E20-B8DC-4F41-9816-657F743CBD12}"/>
                    </a:ext>
                  </a:extLst>
                </p:cNvPr>
                <p:cNvSpPr>
                  <a:spLocks noChangeShapeType="1"/>
                </p:cNvSpPr>
                <p:nvPr/>
              </p:nvSpPr>
              <p:spPr bwMode="auto">
                <a:xfrm flipV="1">
                  <a:off x="2130" y="1727"/>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3" name="Line 506">
                  <a:extLst>
                    <a:ext uri="{FF2B5EF4-FFF2-40B4-BE49-F238E27FC236}">
                      <a16:creationId xmlns:a16="http://schemas.microsoft.com/office/drawing/2014/main" id="{06604827-77BF-4CFF-BA7C-4AA9B3D38BF3}"/>
                    </a:ext>
                  </a:extLst>
                </p:cNvPr>
                <p:cNvSpPr>
                  <a:spLocks noChangeShapeType="1"/>
                </p:cNvSpPr>
                <p:nvPr/>
              </p:nvSpPr>
              <p:spPr bwMode="auto">
                <a:xfrm flipV="1">
                  <a:off x="1933" y="1579"/>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4" name="Line 507">
                  <a:extLst>
                    <a:ext uri="{FF2B5EF4-FFF2-40B4-BE49-F238E27FC236}">
                      <a16:creationId xmlns:a16="http://schemas.microsoft.com/office/drawing/2014/main" id="{8511B6CF-CB91-4BAA-AA38-D3EDDD4E2AFA}"/>
                    </a:ext>
                  </a:extLst>
                </p:cNvPr>
                <p:cNvSpPr>
                  <a:spLocks noChangeShapeType="1"/>
                </p:cNvSpPr>
                <p:nvPr/>
              </p:nvSpPr>
              <p:spPr bwMode="auto">
                <a:xfrm rot="5400000">
                  <a:off x="1884" y="1481"/>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5" name="Line 508">
                  <a:extLst>
                    <a:ext uri="{FF2B5EF4-FFF2-40B4-BE49-F238E27FC236}">
                      <a16:creationId xmlns:a16="http://schemas.microsoft.com/office/drawing/2014/main" id="{74DD2FA9-85A4-41D3-9BF3-BDE24188041A}"/>
                    </a:ext>
                  </a:extLst>
                </p:cNvPr>
                <p:cNvSpPr>
                  <a:spLocks noChangeShapeType="1"/>
                </p:cNvSpPr>
                <p:nvPr/>
              </p:nvSpPr>
              <p:spPr bwMode="auto">
                <a:xfrm flipV="1">
                  <a:off x="1933" y="1382"/>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6" name="Line 509">
                  <a:extLst>
                    <a:ext uri="{FF2B5EF4-FFF2-40B4-BE49-F238E27FC236}">
                      <a16:creationId xmlns:a16="http://schemas.microsoft.com/office/drawing/2014/main" id="{E503BBF3-5897-41E0-B61F-8C8FBCB54749}"/>
                    </a:ext>
                  </a:extLst>
                </p:cNvPr>
                <p:cNvSpPr>
                  <a:spLocks noChangeShapeType="1"/>
                </p:cNvSpPr>
                <p:nvPr/>
              </p:nvSpPr>
              <p:spPr bwMode="auto">
                <a:xfrm flipV="1">
                  <a:off x="1687" y="172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7" name="Line 510">
                  <a:extLst>
                    <a:ext uri="{FF2B5EF4-FFF2-40B4-BE49-F238E27FC236}">
                      <a16:creationId xmlns:a16="http://schemas.microsoft.com/office/drawing/2014/main" id="{489E2BC9-292E-4B6C-B4C1-02E5EEC31742}"/>
                    </a:ext>
                  </a:extLst>
                </p:cNvPr>
                <p:cNvSpPr>
                  <a:spLocks noChangeShapeType="1"/>
                </p:cNvSpPr>
                <p:nvPr/>
              </p:nvSpPr>
              <p:spPr bwMode="auto">
                <a:xfrm flipV="1">
                  <a:off x="1687"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8" name="Line 511">
                  <a:extLst>
                    <a:ext uri="{FF2B5EF4-FFF2-40B4-BE49-F238E27FC236}">
                      <a16:creationId xmlns:a16="http://schemas.microsoft.com/office/drawing/2014/main" id="{932162C0-3F2C-4D4C-93A8-7EEAAD9FF1A6}"/>
                    </a:ext>
                  </a:extLst>
                </p:cNvPr>
                <p:cNvSpPr>
                  <a:spLocks noChangeShapeType="1"/>
                </p:cNvSpPr>
                <p:nvPr/>
              </p:nvSpPr>
              <p:spPr bwMode="auto">
                <a:xfrm>
                  <a:off x="2130" y="2220"/>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9" name="Line 512">
                  <a:extLst>
                    <a:ext uri="{FF2B5EF4-FFF2-40B4-BE49-F238E27FC236}">
                      <a16:creationId xmlns:a16="http://schemas.microsoft.com/office/drawing/2014/main" id="{02C981C0-D841-4AD9-805A-1C21E06DB275}"/>
                    </a:ext>
                  </a:extLst>
                </p:cNvPr>
                <p:cNvSpPr>
                  <a:spLocks noChangeShapeType="1"/>
                </p:cNvSpPr>
                <p:nvPr/>
              </p:nvSpPr>
              <p:spPr bwMode="auto">
                <a:xfrm rot="5400000" flipH="1" flipV="1">
                  <a:off x="2278" y="980"/>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0" name="Line 513">
                  <a:extLst>
                    <a:ext uri="{FF2B5EF4-FFF2-40B4-BE49-F238E27FC236}">
                      <a16:creationId xmlns:a16="http://schemas.microsoft.com/office/drawing/2014/main" id="{8924C2FE-1683-40D0-9B21-11945C314F79}"/>
                    </a:ext>
                  </a:extLst>
                </p:cNvPr>
                <p:cNvSpPr>
                  <a:spLocks noChangeShapeType="1"/>
                </p:cNvSpPr>
                <p:nvPr/>
              </p:nvSpPr>
              <p:spPr bwMode="auto">
                <a:xfrm rot="5400000" flipH="1" flipV="1">
                  <a:off x="2344" y="1308"/>
                  <a:ext cx="8" cy="1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1" name="Line 514">
                  <a:extLst>
                    <a:ext uri="{FF2B5EF4-FFF2-40B4-BE49-F238E27FC236}">
                      <a16:creationId xmlns:a16="http://schemas.microsoft.com/office/drawing/2014/main" id="{5AC3134E-10BA-417C-9A05-33C3A607E411}"/>
                    </a:ext>
                  </a:extLst>
                </p:cNvPr>
                <p:cNvSpPr>
                  <a:spLocks noChangeShapeType="1"/>
                </p:cNvSpPr>
                <p:nvPr/>
              </p:nvSpPr>
              <p:spPr bwMode="auto">
                <a:xfrm rot="5400000">
                  <a:off x="282" y="1534"/>
                  <a:ext cx="1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2" name="Line 515">
                  <a:extLst>
                    <a:ext uri="{FF2B5EF4-FFF2-40B4-BE49-F238E27FC236}">
                      <a16:creationId xmlns:a16="http://schemas.microsoft.com/office/drawing/2014/main" id="{E4D66D67-EFC7-458F-9F4E-240DBA490A8B}"/>
                    </a:ext>
                  </a:extLst>
                </p:cNvPr>
                <p:cNvSpPr>
                  <a:spLocks noChangeShapeType="1"/>
                </p:cNvSpPr>
                <p:nvPr/>
              </p:nvSpPr>
              <p:spPr bwMode="auto">
                <a:xfrm flipV="1">
                  <a:off x="335" y="1154"/>
                  <a:ext cx="0"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3" name="Line 516">
                  <a:extLst>
                    <a:ext uri="{FF2B5EF4-FFF2-40B4-BE49-F238E27FC236}">
                      <a16:creationId xmlns:a16="http://schemas.microsoft.com/office/drawing/2014/main" id="{321D1703-A0B8-4618-95FA-873E9941EB09}"/>
                    </a:ext>
                  </a:extLst>
                </p:cNvPr>
                <p:cNvSpPr>
                  <a:spLocks noChangeShapeType="1"/>
                </p:cNvSpPr>
                <p:nvPr/>
              </p:nvSpPr>
              <p:spPr bwMode="auto">
                <a:xfrm>
                  <a:off x="335" y="1154"/>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4" name="Line 517">
                  <a:extLst>
                    <a:ext uri="{FF2B5EF4-FFF2-40B4-BE49-F238E27FC236}">
                      <a16:creationId xmlns:a16="http://schemas.microsoft.com/office/drawing/2014/main" id="{0C44EA66-CECE-4C67-B001-18DFDF84F7FD}"/>
                    </a:ext>
                  </a:extLst>
                </p:cNvPr>
                <p:cNvSpPr>
                  <a:spLocks noChangeShapeType="1"/>
                </p:cNvSpPr>
                <p:nvPr/>
              </p:nvSpPr>
              <p:spPr bwMode="auto">
                <a:xfrm flipV="1">
                  <a:off x="562" y="1029"/>
                  <a:ext cx="0" cy="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5" name="Line 518">
                  <a:extLst>
                    <a:ext uri="{FF2B5EF4-FFF2-40B4-BE49-F238E27FC236}">
                      <a16:creationId xmlns:a16="http://schemas.microsoft.com/office/drawing/2014/main" id="{FF8EFF67-BE18-4FD5-897B-0F38C63DB6FA}"/>
                    </a:ext>
                  </a:extLst>
                </p:cNvPr>
                <p:cNvSpPr>
                  <a:spLocks noChangeShapeType="1"/>
                </p:cNvSpPr>
                <p:nvPr/>
              </p:nvSpPr>
              <p:spPr bwMode="auto">
                <a:xfrm>
                  <a:off x="335" y="1579"/>
                  <a:ext cx="0" cy="3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6" name="Line 519">
                  <a:extLst>
                    <a:ext uri="{FF2B5EF4-FFF2-40B4-BE49-F238E27FC236}">
                      <a16:creationId xmlns:a16="http://schemas.microsoft.com/office/drawing/2014/main" id="{86AEADBA-C0FE-4B6F-829F-B2E010CB2AC6}"/>
                    </a:ext>
                  </a:extLst>
                </p:cNvPr>
                <p:cNvSpPr>
                  <a:spLocks noChangeShapeType="1"/>
                </p:cNvSpPr>
                <p:nvPr/>
              </p:nvSpPr>
              <p:spPr bwMode="auto">
                <a:xfrm>
                  <a:off x="335" y="1962"/>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7" name="Line 520">
                  <a:extLst>
                    <a:ext uri="{FF2B5EF4-FFF2-40B4-BE49-F238E27FC236}">
                      <a16:creationId xmlns:a16="http://schemas.microsoft.com/office/drawing/2014/main" id="{32FD8CE9-02D5-4C77-B4CA-FEBD36D634FE}"/>
                    </a:ext>
                  </a:extLst>
                </p:cNvPr>
                <p:cNvSpPr>
                  <a:spLocks noChangeShapeType="1"/>
                </p:cNvSpPr>
                <p:nvPr/>
              </p:nvSpPr>
              <p:spPr bwMode="auto">
                <a:xfrm flipV="1">
                  <a:off x="562" y="1727"/>
                  <a:ext cx="0" cy="2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8" name="Line 521">
                  <a:extLst>
                    <a:ext uri="{FF2B5EF4-FFF2-40B4-BE49-F238E27FC236}">
                      <a16:creationId xmlns:a16="http://schemas.microsoft.com/office/drawing/2014/main" id="{2C4761B6-C5D5-46B0-A10A-3F3B330215C4}"/>
                    </a:ext>
                  </a:extLst>
                </p:cNvPr>
                <p:cNvSpPr>
                  <a:spLocks noChangeShapeType="1"/>
                </p:cNvSpPr>
                <p:nvPr/>
              </p:nvSpPr>
              <p:spPr bwMode="auto">
                <a:xfrm>
                  <a:off x="3888" y="544"/>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9" name="Line 522">
                  <a:extLst>
                    <a:ext uri="{FF2B5EF4-FFF2-40B4-BE49-F238E27FC236}">
                      <a16:creationId xmlns:a16="http://schemas.microsoft.com/office/drawing/2014/main" id="{C6BB9335-7E24-43ED-89A3-40F5C4255ED6}"/>
                    </a:ext>
                  </a:extLst>
                </p:cNvPr>
                <p:cNvSpPr>
                  <a:spLocks noChangeShapeType="1"/>
                </p:cNvSpPr>
                <p:nvPr/>
              </p:nvSpPr>
              <p:spPr bwMode="auto">
                <a:xfrm flipV="1">
                  <a:off x="3888" y="544"/>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0" name="Line 523">
                  <a:extLst>
                    <a:ext uri="{FF2B5EF4-FFF2-40B4-BE49-F238E27FC236}">
                      <a16:creationId xmlns:a16="http://schemas.microsoft.com/office/drawing/2014/main" id="{8851700F-61BD-4C56-9D1D-86A2DF3D2FA9}"/>
                    </a:ext>
                  </a:extLst>
                </p:cNvPr>
                <p:cNvSpPr>
                  <a:spLocks noChangeShapeType="1"/>
                </p:cNvSpPr>
                <p:nvPr/>
              </p:nvSpPr>
              <p:spPr bwMode="auto">
                <a:xfrm>
                  <a:off x="3937" y="643"/>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1" name="Line 524">
                  <a:extLst>
                    <a:ext uri="{FF2B5EF4-FFF2-40B4-BE49-F238E27FC236}">
                      <a16:creationId xmlns:a16="http://schemas.microsoft.com/office/drawing/2014/main" id="{99B3AD94-9FE6-4295-BF1D-F0A25F98FF55}"/>
                    </a:ext>
                  </a:extLst>
                </p:cNvPr>
                <p:cNvSpPr>
                  <a:spLocks noChangeShapeType="1"/>
                </p:cNvSpPr>
                <p:nvPr/>
              </p:nvSpPr>
              <p:spPr bwMode="auto">
                <a:xfrm flipH="1">
                  <a:off x="3740" y="741"/>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2" name="Line 525">
                  <a:extLst>
                    <a:ext uri="{FF2B5EF4-FFF2-40B4-BE49-F238E27FC236}">
                      <a16:creationId xmlns:a16="http://schemas.microsoft.com/office/drawing/2014/main" id="{5F39DABD-E1D8-422C-AA05-DB09B651FD6B}"/>
                    </a:ext>
                  </a:extLst>
                </p:cNvPr>
                <p:cNvSpPr>
                  <a:spLocks noChangeShapeType="1"/>
                </p:cNvSpPr>
                <p:nvPr/>
              </p:nvSpPr>
              <p:spPr bwMode="auto">
                <a:xfrm>
                  <a:off x="3937" y="938"/>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3" name="Line 526">
                  <a:extLst>
                    <a:ext uri="{FF2B5EF4-FFF2-40B4-BE49-F238E27FC236}">
                      <a16:creationId xmlns:a16="http://schemas.microsoft.com/office/drawing/2014/main" id="{0C36F680-1315-4C9E-A41F-380365F486C1}"/>
                    </a:ext>
                  </a:extLst>
                </p:cNvPr>
                <p:cNvSpPr>
                  <a:spLocks noChangeShapeType="1"/>
                </p:cNvSpPr>
                <p:nvPr/>
              </p:nvSpPr>
              <p:spPr bwMode="auto">
                <a:xfrm>
                  <a:off x="3740" y="741"/>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4" name="Line 527">
                  <a:extLst>
                    <a:ext uri="{FF2B5EF4-FFF2-40B4-BE49-F238E27FC236}">
                      <a16:creationId xmlns:a16="http://schemas.microsoft.com/office/drawing/2014/main" id="{2E7B98D9-3683-4206-A92B-210030769529}"/>
                    </a:ext>
                  </a:extLst>
                </p:cNvPr>
                <p:cNvSpPr>
                  <a:spLocks noChangeShapeType="1"/>
                </p:cNvSpPr>
                <p:nvPr/>
              </p:nvSpPr>
              <p:spPr bwMode="auto">
                <a:xfrm flipV="1">
                  <a:off x="3691" y="1185"/>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5" name="Line 528">
                  <a:extLst>
                    <a:ext uri="{FF2B5EF4-FFF2-40B4-BE49-F238E27FC236}">
                      <a16:creationId xmlns:a16="http://schemas.microsoft.com/office/drawing/2014/main" id="{3B865F79-96A7-4F95-B5F4-7E8735654A4C}"/>
                    </a:ext>
                  </a:extLst>
                </p:cNvPr>
                <p:cNvSpPr>
                  <a:spLocks noChangeShapeType="1"/>
                </p:cNvSpPr>
                <p:nvPr/>
              </p:nvSpPr>
              <p:spPr bwMode="auto">
                <a:xfrm>
                  <a:off x="3740" y="1283"/>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6" name="Line 529">
                  <a:extLst>
                    <a:ext uri="{FF2B5EF4-FFF2-40B4-BE49-F238E27FC236}">
                      <a16:creationId xmlns:a16="http://schemas.microsoft.com/office/drawing/2014/main" id="{49A449ED-213E-444A-9E91-64BF298004D3}"/>
                    </a:ext>
                  </a:extLst>
                </p:cNvPr>
                <p:cNvSpPr>
                  <a:spLocks noChangeShapeType="1"/>
                </p:cNvSpPr>
                <p:nvPr/>
              </p:nvSpPr>
              <p:spPr bwMode="auto">
                <a:xfrm>
                  <a:off x="3494" y="103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7" name="Line 530">
                  <a:extLst>
                    <a:ext uri="{FF2B5EF4-FFF2-40B4-BE49-F238E27FC236}">
                      <a16:creationId xmlns:a16="http://schemas.microsoft.com/office/drawing/2014/main" id="{EF03657D-4C90-4504-A5B4-ECFD158426FF}"/>
                    </a:ext>
                  </a:extLst>
                </p:cNvPr>
                <p:cNvSpPr>
                  <a:spLocks noChangeShapeType="1"/>
                </p:cNvSpPr>
                <p:nvPr/>
              </p:nvSpPr>
              <p:spPr bwMode="auto">
                <a:xfrm>
                  <a:off x="3494"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8" name="Line 531">
                  <a:extLst>
                    <a:ext uri="{FF2B5EF4-FFF2-40B4-BE49-F238E27FC236}">
                      <a16:creationId xmlns:a16="http://schemas.microsoft.com/office/drawing/2014/main" id="{0DEF664F-68BF-482A-8AF1-567ECA391114}"/>
                    </a:ext>
                  </a:extLst>
                </p:cNvPr>
                <p:cNvSpPr>
                  <a:spLocks noChangeShapeType="1"/>
                </p:cNvSpPr>
                <p:nvPr/>
              </p:nvSpPr>
              <p:spPr bwMode="auto">
                <a:xfrm flipV="1">
                  <a:off x="3937" y="249"/>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9" name="Line 532">
                  <a:extLst>
                    <a:ext uri="{FF2B5EF4-FFF2-40B4-BE49-F238E27FC236}">
                      <a16:creationId xmlns:a16="http://schemas.microsoft.com/office/drawing/2014/main" id="{D7BD1A11-7AD2-4EA4-8DC1-FC62C6F3D5D6}"/>
                    </a:ext>
                  </a:extLst>
                </p:cNvPr>
                <p:cNvSpPr>
                  <a:spLocks noChangeShapeType="1"/>
                </p:cNvSpPr>
                <p:nvPr/>
              </p:nvSpPr>
              <p:spPr bwMode="auto">
                <a:xfrm>
                  <a:off x="4479" y="544"/>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0" name="Line 533">
                  <a:extLst>
                    <a:ext uri="{FF2B5EF4-FFF2-40B4-BE49-F238E27FC236}">
                      <a16:creationId xmlns:a16="http://schemas.microsoft.com/office/drawing/2014/main" id="{78880643-07BC-4F96-9CCE-2D7A66DC068B}"/>
                    </a:ext>
                  </a:extLst>
                </p:cNvPr>
                <p:cNvSpPr>
                  <a:spLocks noChangeShapeType="1"/>
                </p:cNvSpPr>
                <p:nvPr/>
              </p:nvSpPr>
              <p:spPr bwMode="auto">
                <a:xfrm flipV="1">
                  <a:off x="4479" y="544"/>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1" name="Line 534">
                  <a:extLst>
                    <a:ext uri="{FF2B5EF4-FFF2-40B4-BE49-F238E27FC236}">
                      <a16:creationId xmlns:a16="http://schemas.microsoft.com/office/drawing/2014/main" id="{15375B17-9D78-401F-A72D-6FF2A3AEA78E}"/>
                    </a:ext>
                  </a:extLst>
                </p:cNvPr>
                <p:cNvSpPr>
                  <a:spLocks noChangeShapeType="1"/>
                </p:cNvSpPr>
                <p:nvPr/>
              </p:nvSpPr>
              <p:spPr bwMode="auto">
                <a:xfrm>
                  <a:off x="4528" y="643"/>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2" name="Line 535">
                  <a:extLst>
                    <a:ext uri="{FF2B5EF4-FFF2-40B4-BE49-F238E27FC236}">
                      <a16:creationId xmlns:a16="http://schemas.microsoft.com/office/drawing/2014/main" id="{73BAC9E0-8C2A-45E0-A0E9-FB523A67E2F6}"/>
                    </a:ext>
                  </a:extLst>
                </p:cNvPr>
                <p:cNvSpPr>
                  <a:spLocks noChangeShapeType="1"/>
                </p:cNvSpPr>
                <p:nvPr/>
              </p:nvSpPr>
              <p:spPr bwMode="auto">
                <a:xfrm flipH="1">
                  <a:off x="4331" y="741"/>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3" name="Line 536">
                  <a:extLst>
                    <a:ext uri="{FF2B5EF4-FFF2-40B4-BE49-F238E27FC236}">
                      <a16:creationId xmlns:a16="http://schemas.microsoft.com/office/drawing/2014/main" id="{B7BDB9DD-72FD-4E18-A4A8-C1F4692DA729}"/>
                    </a:ext>
                  </a:extLst>
                </p:cNvPr>
                <p:cNvSpPr>
                  <a:spLocks noChangeShapeType="1"/>
                </p:cNvSpPr>
                <p:nvPr/>
              </p:nvSpPr>
              <p:spPr bwMode="auto">
                <a:xfrm>
                  <a:off x="4528" y="938"/>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4" name="Line 537">
                  <a:extLst>
                    <a:ext uri="{FF2B5EF4-FFF2-40B4-BE49-F238E27FC236}">
                      <a16:creationId xmlns:a16="http://schemas.microsoft.com/office/drawing/2014/main" id="{D35C8B5A-FE9C-491E-9B73-C8CCC22F85E2}"/>
                    </a:ext>
                  </a:extLst>
                </p:cNvPr>
                <p:cNvSpPr>
                  <a:spLocks noChangeShapeType="1"/>
                </p:cNvSpPr>
                <p:nvPr/>
              </p:nvSpPr>
              <p:spPr bwMode="auto">
                <a:xfrm>
                  <a:off x="4331" y="741"/>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5" name="Line 538">
                  <a:extLst>
                    <a:ext uri="{FF2B5EF4-FFF2-40B4-BE49-F238E27FC236}">
                      <a16:creationId xmlns:a16="http://schemas.microsoft.com/office/drawing/2014/main" id="{51CE9962-D277-4B47-87F1-FD4BC4CFF386}"/>
                    </a:ext>
                  </a:extLst>
                </p:cNvPr>
                <p:cNvSpPr>
                  <a:spLocks noChangeShapeType="1"/>
                </p:cNvSpPr>
                <p:nvPr/>
              </p:nvSpPr>
              <p:spPr bwMode="auto">
                <a:xfrm flipV="1">
                  <a:off x="4282" y="1185"/>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6" name="Line 539">
                  <a:extLst>
                    <a:ext uri="{FF2B5EF4-FFF2-40B4-BE49-F238E27FC236}">
                      <a16:creationId xmlns:a16="http://schemas.microsoft.com/office/drawing/2014/main" id="{7089A82B-91BA-469B-B3A9-920004AE9B55}"/>
                    </a:ext>
                  </a:extLst>
                </p:cNvPr>
                <p:cNvSpPr>
                  <a:spLocks noChangeShapeType="1"/>
                </p:cNvSpPr>
                <p:nvPr/>
              </p:nvSpPr>
              <p:spPr bwMode="auto">
                <a:xfrm>
                  <a:off x="4331" y="1283"/>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7" name="Line 540">
                  <a:extLst>
                    <a:ext uri="{FF2B5EF4-FFF2-40B4-BE49-F238E27FC236}">
                      <a16:creationId xmlns:a16="http://schemas.microsoft.com/office/drawing/2014/main" id="{7924B9EA-F114-4F23-ABBA-DF44EB9D3FAB}"/>
                    </a:ext>
                  </a:extLst>
                </p:cNvPr>
                <p:cNvSpPr>
                  <a:spLocks noChangeShapeType="1"/>
                </p:cNvSpPr>
                <p:nvPr/>
              </p:nvSpPr>
              <p:spPr bwMode="auto">
                <a:xfrm>
                  <a:off x="4085" y="103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8" name="Line 541">
                  <a:extLst>
                    <a:ext uri="{FF2B5EF4-FFF2-40B4-BE49-F238E27FC236}">
                      <a16:creationId xmlns:a16="http://schemas.microsoft.com/office/drawing/2014/main" id="{95F214DB-57CB-407B-B27A-EC7F4C1EC29A}"/>
                    </a:ext>
                  </a:extLst>
                </p:cNvPr>
                <p:cNvSpPr>
                  <a:spLocks noChangeShapeType="1"/>
                </p:cNvSpPr>
                <p:nvPr/>
              </p:nvSpPr>
              <p:spPr bwMode="auto">
                <a:xfrm>
                  <a:off x="4085"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9" name="Line 542">
                  <a:extLst>
                    <a:ext uri="{FF2B5EF4-FFF2-40B4-BE49-F238E27FC236}">
                      <a16:creationId xmlns:a16="http://schemas.microsoft.com/office/drawing/2014/main" id="{F10C8EF0-285D-49BC-886D-6991AD317D0B}"/>
                    </a:ext>
                  </a:extLst>
                </p:cNvPr>
                <p:cNvSpPr>
                  <a:spLocks noChangeShapeType="1"/>
                </p:cNvSpPr>
                <p:nvPr/>
              </p:nvSpPr>
              <p:spPr bwMode="auto">
                <a:xfrm flipV="1">
                  <a:off x="4528" y="249"/>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0" name="Line 543">
                  <a:extLst>
                    <a:ext uri="{FF2B5EF4-FFF2-40B4-BE49-F238E27FC236}">
                      <a16:creationId xmlns:a16="http://schemas.microsoft.com/office/drawing/2014/main" id="{3C046084-EA2A-4876-A185-EDF4F5F5145C}"/>
                    </a:ext>
                  </a:extLst>
                </p:cNvPr>
                <p:cNvSpPr>
                  <a:spLocks noChangeShapeType="1"/>
                </p:cNvSpPr>
                <p:nvPr/>
              </p:nvSpPr>
              <p:spPr bwMode="auto">
                <a:xfrm flipV="1">
                  <a:off x="3888"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1" name="Line 544">
                  <a:extLst>
                    <a:ext uri="{FF2B5EF4-FFF2-40B4-BE49-F238E27FC236}">
                      <a16:creationId xmlns:a16="http://schemas.microsoft.com/office/drawing/2014/main" id="{E09B02C5-686E-4484-96B2-7B2E8CC96FB4}"/>
                    </a:ext>
                  </a:extLst>
                </p:cNvPr>
                <p:cNvSpPr>
                  <a:spLocks noChangeShapeType="1"/>
                </p:cNvSpPr>
                <p:nvPr/>
              </p:nvSpPr>
              <p:spPr bwMode="auto">
                <a:xfrm>
                  <a:off x="3888"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2" name="Line 545">
                  <a:extLst>
                    <a:ext uri="{FF2B5EF4-FFF2-40B4-BE49-F238E27FC236}">
                      <a16:creationId xmlns:a16="http://schemas.microsoft.com/office/drawing/2014/main" id="{27837746-55DA-4948-90ED-DA981C41AD62}"/>
                    </a:ext>
                  </a:extLst>
                </p:cNvPr>
                <p:cNvSpPr>
                  <a:spLocks noChangeShapeType="1"/>
                </p:cNvSpPr>
                <p:nvPr/>
              </p:nvSpPr>
              <p:spPr bwMode="auto">
                <a:xfrm flipV="1">
                  <a:off x="3937" y="1932"/>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3" name="Line 546">
                  <a:extLst>
                    <a:ext uri="{FF2B5EF4-FFF2-40B4-BE49-F238E27FC236}">
                      <a16:creationId xmlns:a16="http://schemas.microsoft.com/office/drawing/2014/main" id="{CBF821BF-66FE-4B70-92C7-7CA33F5EFC77}"/>
                    </a:ext>
                  </a:extLst>
                </p:cNvPr>
                <p:cNvSpPr>
                  <a:spLocks noChangeShapeType="1"/>
                </p:cNvSpPr>
                <p:nvPr/>
              </p:nvSpPr>
              <p:spPr bwMode="auto">
                <a:xfrm flipH="1" flipV="1">
                  <a:off x="3740" y="2031"/>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4" name="Line 547">
                  <a:extLst>
                    <a:ext uri="{FF2B5EF4-FFF2-40B4-BE49-F238E27FC236}">
                      <a16:creationId xmlns:a16="http://schemas.microsoft.com/office/drawing/2014/main" id="{AD9BBD18-B4E0-49CA-85C4-210F8BBB5ADE}"/>
                    </a:ext>
                  </a:extLst>
                </p:cNvPr>
                <p:cNvSpPr>
                  <a:spLocks noChangeShapeType="1"/>
                </p:cNvSpPr>
                <p:nvPr/>
              </p:nvSpPr>
              <p:spPr bwMode="auto">
                <a:xfrm flipV="1">
                  <a:off x="3937" y="173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5" name="Line 548">
                  <a:extLst>
                    <a:ext uri="{FF2B5EF4-FFF2-40B4-BE49-F238E27FC236}">
                      <a16:creationId xmlns:a16="http://schemas.microsoft.com/office/drawing/2014/main" id="{FB447D9D-A04D-46E6-B3F0-F398549F7C06}"/>
                    </a:ext>
                  </a:extLst>
                </p:cNvPr>
                <p:cNvSpPr>
                  <a:spLocks noChangeShapeType="1"/>
                </p:cNvSpPr>
                <p:nvPr/>
              </p:nvSpPr>
              <p:spPr bwMode="auto">
                <a:xfrm flipV="1">
                  <a:off x="3740" y="1587"/>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6" name="Line 549">
                  <a:extLst>
                    <a:ext uri="{FF2B5EF4-FFF2-40B4-BE49-F238E27FC236}">
                      <a16:creationId xmlns:a16="http://schemas.microsoft.com/office/drawing/2014/main" id="{C5746CB7-83EC-43F7-ACAC-CC9EBD01F5B5}"/>
                    </a:ext>
                  </a:extLst>
                </p:cNvPr>
                <p:cNvSpPr>
                  <a:spLocks noChangeShapeType="1"/>
                </p:cNvSpPr>
                <p:nvPr/>
              </p:nvSpPr>
              <p:spPr bwMode="auto">
                <a:xfrm rot="5400000">
                  <a:off x="3691" y="1489"/>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7" name="Line 550">
                  <a:extLst>
                    <a:ext uri="{FF2B5EF4-FFF2-40B4-BE49-F238E27FC236}">
                      <a16:creationId xmlns:a16="http://schemas.microsoft.com/office/drawing/2014/main" id="{D36C1CD2-BE85-4233-B7CD-FF7C22F6E029}"/>
                    </a:ext>
                  </a:extLst>
                </p:cNvPr>
                <p:cNvSpPr>
                  <a:spLocks noChangeShapeType="1"/>
                </p:cNvSpPr>
                <p:nvPr/>
              </p:nvSpPr>
              <p:spPr bwMode="auto">
                <a:xfrm flipV="1">
                  <a:off x="3740" y="139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8" name="Line 551">
                  <a:extLst>
                    <a:ext uri="{FF2B5EF4-FFF2-40B4-BE49-F238E27FC236}">
                      <a16:creationId xmlns:a16="http://schemas.microsoft.com/office/drawing/2014/main" id="{7ED5BBFF-7C4E-4CF3-81F0-20FB91C24FC5}"/>
                    </a:ext>
                  </a:extLst>
                </p:cNvPr>
                <p:cNvSpPr>
                  <a:spLocks noChangeShapeType="1"/>
                </p:cNvSpPr>
                <p:nvPr/>
              </p:nvSpPr>
              <p:spPr bwMode="auto">
                <a:xfrm flipV="1">
                  <a:off x="3494" y="1735"/>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9" name="Line 552">
                  <a:extLst>
                    <a:ext uri="{FF2B5EF4-FFF2-40B4-BE49-F238E27FC236}">
                      <a16:creationId xmlns:a16="http://schemas.microsoft.com/office/drawing/2014/main" id="{57540ABE-3484-4494-B647-0C8118F26AC5}"/>
                    </a:ext>
                  </a:extLst>
                </p:cNvPr>
                <p:cNvSpPr>
                  <a:spLocks noChangeShapeType="1"/>
                </p:cNvSpPr>
                <p:nvPr/>
              </p:nvSpPr>
              <p:spPr bwMode="auto">
                <a:xfrm flipV="1">
                  <a:off x="3494" y="1390"/>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0" name="Line 553">
                  <a:extLst>
                    <a:ext uri="{FF2B5EF4-FFF2-40B4-BE49-F238E27FC236}">
                      <a16:creationId xmlns:a16="http://schemas.microsoft.com/office/drawing/2014/main" id="{B59F5CD3-B243-4603-BB16-46464DB9D3D0}"/>
                    </a:ext>
                  </a:extLst>
                </p:cNvPr>
                <p:cNvSpPr>
                  <a:spLocks noChangeShapeType="1"/>
                </p:cNvSpPr>
                <p:nvPr/>
              </p:nvSpPr>
              <p:spPr bwMode="auto">
                <a:xfrm>
                  <a:off x="3937" y="2228"/>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1" name="Line 554">
                  <a:extLst>
                    <a:ext uri="{FF2B5EF4-FFF2-40B4-BE49-F238E27FC236}">
                      <a16:creationId xmlns:a16="http://schemas.microsoft.com/office/drawing/2014/main" id="{9C2EFDF9-F5EC-4CC4-AFFA-EF8935E1645A}"/>
                    </a:ext>
                  </a:extLst>
                </p:cNvPr>
                <p:cNvSpPr>
                  <a:spLocks noChangeShapeType="1"/>
                </p:cNvSpPr>
                <p:nvPr/>
              </p:nvSpPr>
              <p:spPr bwMode="auto">
                <a:xfrm flipV="1">
                  <a:off x="4479"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2" name="Line 555">
                  <a:extLst>
                    <a:ext uri="{FF2B5EF4-FFF2-40B4-BE49-F238E27FC236}">
                      <a16:creationId xmlns:a16="http://schemas.microsoft.com/office/drawing/2014/main" id="{9BD98F5E-9D25-44D4-BBB1-895ED8CCF2FD}"/>
                    </a:ext>
                  </a:extLst>
                </p:cNvPr>
                <p:cNvSpPr>
                  <a:spLocks noChangeShapeType="1"/>
                </p:cNvSpPr>
                <p:nvPr/>
              </p:nvSpPr>
              <p:spPr bwMode="auto">
                <a:xfrm>
                  <a:off x="4479"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3" name="Line 556">
                  <a:extLst>
                    <a:ext uri="{FF2B5EF4-FFF2-40B4-BE49-F238E27FC236}">
                      <a16:creationId xmlns:a16="http://schemas.microsoft.com/office/drawing/2014/main" id="{24162260-A4F6-4217-8EE5-07BF6AA240AF}"/>
                    </a:ext>
                  </a:extLst>
                </p:cNvPr>
                <p:cNvSpPr>
                  <a:spLocks noChangeShapeType="1"/>
                </p:cNvSpPr>
                <p:nvPr/>
              </p:nvSpPr>
              <p:spPr bwMode="auto">
                <a:xfrm flipV="1">
                  <a:off x="4528" y="1932"/>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4" name="Line 557">
                  <a:extLst>
                    <a:ext uri="{FF2B5EF4-FFF2-40B4-BE49-F238E27FC236}">
                      <a16:creationId xmlns:a16="http://schemas.microsoft.com/office/drawing/2014/main" id="{A9C3E3A0-71DE-43F1-BEED-06C1DCE4AACE}"/>
                    </a:ext>
                  </a:extLst>
                </p:cNvPr>
                <p:cNvSpPr>
                  <a:spLocks noChangeShapeType="1"/>
                </p:cNvSpPr>
                <p:nvPr/>
              </p:nvSpPr>
              <p:spPr bwMode="auto">
                <a:xfrm flipH="1" flipV="1">
                  <a:off x="4331" y="2400"/>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5" name="Line 558">
                  <a:extLst>
                    <a:ext uri="{FF2B5EF4-FFF2-40B4-BE49-F238E27FC236}">
                      <a16:creationId xmlns:a16="http://schemas.microsoft.com/office/drawing/2014/main" id="{6C9948F2-8B38-4529-A74A-0FCC5D4847CD}"/>
                    </a:ext>
                  </a:extLst>
                </p:cNvPr>
                <p:cNvSpPr>
                  <a:spLocks noChangeShapeType="1"/>
                </p:cNvSpPr>
                <p:nvPr/>
              </p:nvSpPr>
              <p:spPr bwMode="auto">
                <a:xfrm flipV="1">
                  <a:off x="4528" y="173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6" name="Line 559">
                  <a:extLst>
                    <a:ext uri="{FF2B5EF4-FFF2-40B4-BE49-F238E27FC236}">
                      <a16:creationId xmlns:a16="http://schemas.microsoft.com/office/drawing/2014/main" id="{B1A953E8-BE9F-454A-B8A4-7559DB80E5C5}"/>
                    </a:ext>
                  </a:extLst>
                </p:cNvPr>
                <p:cNvSpPr>
                  <a:spLocks noChangeShapeType="1"/>
                </p:cNvSpPr>
                <p:nvPr/>
              </p:nvSpPr>
              <p:spPr bwMode="auto">
                <a:xfrm flipV="1">
                  <a:off x="4331" y="1587"/>
                  <a:ext cx="0" cy="8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7" name="Line 560">
                  <a:extLst>
                    <a:ext uri="{FF2B5EF4-FFF2-40B4-BE49-F238E27FC236}">
                      <a16:creationId xmlns:a16="http://schemas.microsoft.com/office/drawing/2014/main" id="{03EA92E5-5454-430D-A61E-697945FB9A4A}"/>
                    </a:ext>
                  </a:extLst>
                </p:cNvPr>
                <p:cNvSpPr>
                  <a:spLocks noChangeShapeType="1"/>
                </p:cNvSpPr>
                <p:nvPr/>
              </p:nvSpPr>
              <p:spPr bwMode="auto">
                <a:xfrm rot="5400000">
                  <a:off x="4282" y="1489"/>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8" name="Line 561">
                  <a:extLst>
                    <a:ext uri="{FF2B5EF4-FFF2-40B4-BE49-F238E27FC236}">
                      <a16:creationId xmlns:a16="http://schemas.microsoft.com/office/drawing/2014/main" id="{593FC9F0-0B68-4ABF-AAEA-751BFC3EF623}"/>
                    </a:ext>
                  </a:extLst>
                </p:cNvPr>
                <p:cNvSpPr>
                  <a:spLocks noChangeShapeType="1"/>
                </p:cNvSpPr>
                <p:nvPr/>
              </p:nvSpPr>
              <p:spPr bwMode="auto">
                <a:xfrm flipV="1">
                  <a:off x="4331" y="139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9" name="Line 562">
                  <a:extLst>
                    <a:ext uri="{FF2B5EF4-FFF2-40B4-BE49-F238E27FC236}">
                      <a16:creationId xmlns:a16="http://schemas.microsoft.com/office/drawing/2014/main" id="{3EA80AAD-757D-4B7A-83E8-506D85661161}"/>
                    </a:ext>
                  </a:extLst>
                </p:cNvPr>
                <p:cNvSpPr>
                  <a:spLocks noChangeShapeType="1"/>
                </p:cNvSpPr>
                <p:nvPr/>
              </p:nvSpPr>
              <p:spPr bwMode="auto">
                <a:xfrm flipV="1">
                  <a:off x="4085" y="1735"/>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0" name="Line 563">
                  <a:extLst>
                    <a:ext uri="{FF2B5EF4-FFF2-40B4-BE49-F238E27FC236}">
                      <a16:creationId xmlns:a16="http://schemas.microsoft.com/office/drawing/2014/main" id="{ED7C76EB-D5FA-414E-B9F3-F7C2EEDFEB5B}"/>
                    </a:ext>
                  </a:extLst>
                </p:cNvPr>
                <p:cNvSpPr>
                  <a:spLocks noChangeShapeType="1"/>
                </p:cNvSpPr>
                <p:nvPr/>
              </p:nvSpPr>
              <p:spPr bwMode="auto">
                <a:xfrm flipV="1">
                  <a:off x="4085" y="1390"/>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1" name="Line 564">
                  <a:extLst>
                    <a:ext uri="{FF2B5EF4-FFF2-40B4-BE49-F238E27FC236}">
                      <a16:creationId xmlns:a16="http://schemas.microsoft.com/office/drawing/2014/main" id="{FC66E117-ACF3-44B5-86B0-64CFCCBD2997}"/>
                    </a:ext>
                  </a:extLst>
                </p:cNvPr>
                <p:cNvSpPr>
                  <a:spLocks noChangeShapeType="1"/>
                </p:cNvSpPr>
                <p:nvPr/>
              </p:nvSpPr>
              <p:spPr bwMode="auto">
                <a:xfrm>
                  <a:off x="4528" y="2228"/>
                  <a:ext cx="0" cy="1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2" name="Line 565">
                  <a:extLst>
                    <a:ext uri="{FF2B5EF4-FFF2-40B4-BE49-F238E27FC236}">
                      <a16:creationId xmlns:a16="http://schemas.microsoft.com/office/drawing/2014/main" id="{3481DE77-CDF8-452A-A58C-03120ECAEEAA}"/>
                    </a:ext>
                  </a:extLst>
                </p:cNvPr>
                <p:cNvSpPr>
                  <a:spLocks noChangeShapeType="1"/>
                </p:cNvSpPr>
                <p:nvPr/>
              </p:nvSpPr>
              <p:spPr bwMode="auto">
                <a:xfrm flipV="1">
                  <a:off x="5070"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3" name="Line 566">
                  <a:extLst>
                    <a:ext uri="{FF2B5EF4-FFF2-40B4-BE49-F238E27FC236}">
                      <a16:creationId xmlns:a16="http://schemas.microsoft.com/office/drawing/2014/main" id="{B6EFE39E-915E-4FB2-9A79-FEF6C9D646BD}"/>
                    </a:ext>
                  </a:extLst>
                </p:cNvPr>
                <p:cNvSpPr>
                  <a:spLocks noChangeShapeType="1"/>
                </p:cNvSpPr>
                <p:nvPr/>
              </p:nvSpPr>
              <p:spPr bwMode="auto">
                <a:xfrm>
                  <a:off x="5070"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4" name="Line 567">
                  <a:extLst>
                    <a:ext uri="{FF2B5EF4-FFF2-40B4-BE49-F238E27FC236}">
                      <a16:creationId xmlns:a16="http://schemas.microsoft.com/office/drawing/2014/main" id="{09621CEC-7912-4B94-B492-15535C3A0B8E}"/>
                    </a:ext>
                  </a:extLst>
                </p:cNvPr>
                <p:cNvSpPr>
                  <a:spLocks noChangeShapeType="1"/>
                </p:cNvSpPr>
                <p:nvPr/>
              </p:nvSpPr>
              <p:spPr bwMode="auto">
                <a:xfrm flipV="1">
                  <a:off x="5119" y="1932"/>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5" name="Line 568">
                  <a:extLst>
                    <a:ext uri="{FF2B5EF4-FFF2-40B4-BE49-F238E27FC236}">
                      <a16:creationId xmlns:a16="http://schemas.microsoft.com/office/drawing/2014/main" id="{3AD5C9D6-0500-4519-BA41-8C4EB2BD079B}"/>
                    </a:ext>
                  </a:extLst>
                </p:cNvPr>
                <p:cNvSpPr>
                  <a:spLocks noChangeShapeType="1"/>
                </p:cNvSpPr>
                <p:nvPr/>
              </p:nvSpPr>
              <p:spPr bwMode="auto">
                <a:xfrm flipH="1" flipV="1">
                  <a:off x="4922" y="2031"/>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6" name="Line 569">
                  <a:extLst>
                    <a:ext uri="{FF2B5EF4-FFF2-40B4-BE49-F238E27FC236}">
                      <a16:creationId xmlns:a16="http://schemas.microsoft.com/office/drawing/2014/main" id="{0164BB28-0107-4142-A9AA-B122D8C476D9}"/>
                    </a:ext>
                  </a:extLst>
                </p:cNvPr>
                <p:cNvSpPr>
                  <a:spLocks noChangeShapeType="1"/>
                </p:cNvSpPr>
                <p:nvPr/>
              </p:nvSpPr>
              <p:spPr bwMode="auto">
                <a:xfrm flipV="1">
                  <a:off x="5119" y="173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7" name="Line 570">
                  <a:extLst>
                    <a:ext uri="{FF2B5EF4-FFF2-40B4-BE49-F238E27FC236}">
                      <a16:creationId xmlns:a16="http://schemas.microsoft.com/office/drawing/2014/main" id="{8795082F-DFD0-44DC-BA8C-03A957D1751C}"/>
                    </a:ext>
                  </a:extLst>
                </p:cNvPr>
                <p:cNvSpPr>
                  <a:spLocks noChangeShapeType="1"/>
                </p:cNvSpPr>
                <p:nvPr/>
              </p:nvSpPr>
              <p:spPr bwMode="auto">
                <a:xfrm flipV="1">
                  <a:off x="4922" y="1587"/>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8" name="Line 571">
                  <a:extLst>
                    <a:ext uri="{FF2B5EF4-FFF2-40B4-BE49-F238E27FC236}">
                      <a16:creationId xmlns:a16="http://schemas.microsoft.com/office/drawing/2014/main" id="{4F8068E2-B0A8-479C-8227-915C944E44F9}"/>
                    </a:ext>
                  </a:extLst>
                </p:cNvPr>
                <p:cNvSpPr>
                  <a:spLocks noChangeShapeType="1"/>
                </p:cNvSpPr>
                <p:nvPr/>
              </p:nvSpPr>
              <p:spPr bwMode="auto">
                <a:xfrm rot="5400000">
                  <a:off x="4873" y="1489"/>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9" name="Line 572">
                  <a:extLst>
                    <a:ext uri="{FF2B5EF4-FFF2-40B4-BE49-F238E27FC236}">
                      <a16:creationId xmlns:a16="http://schemas.microsoft.com/office/drawing/2014/main" id="{6BE05140-E2B7-4E49-9F30-8BD46D166B4B}"/>
                    </a:ext>
                  </a:extLst>
                </p:cNvPr>
                <p:cNvSpPr>
                  <a:spLocks noChangeShapeType="1"/>
                </p:cNvSpPr>
                <p:nvPr/>
              </p:nvSpPr>
              <p:spPr bwMode="auto">
                <a:xfrm flipV="1">
                  <a:off x="4922" y="139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0" name="Line 573">
                  <a:extLst>
                    <a:ext uri="{FF2B5EF4-FFF2-40B4-BE49-F238E27FC236}">
                      <a16:creationId xmlns:a16="http://schemas.microsoft.com/office/drawing/2014/main" id="{B7A908FE-F5CB-4B79-B7DC-822A26804C5C}"/>
                    </a:ext>
                  </a:extLst>
                </p:cNvPr>
                <p:cNvSpPr>
                  <a:spLocks noChangeShapeType="1"/>
                </p:cNvSpPr>
                <p:nvPr/>
              </p:nvSpPr>
              <p:spPr bwMode="auto">
                <a:xfrm flipV="1">
                  <a:off x="4676" y="1735"/>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1" name="Line 574">
                  <a:extLst>
                    <a:ext uri="{FF2B5EF4-FFF2-40B4-BE49-F238E27FC236}">
                      <a16:creationId xmlns:a16="http://schemas.microsoft.com/office/drawing/2014/main" id="{0525D077-E253-4FB6-BBB1-994573CE868E}"/>
                    </a:ext>
                  </a:extLst>
                </p:cNvPr>
                <p:cNvSpPr>
                  <a:spLocks noChangeShapeType="1"/>
                </p:cNvSpPr>
                <p:nvPr/>
              </p:nvSpPr>
              <p:spPr bwMode="auto">
                <a:xfrm flipV="1">
                  <a:off x="4676" y="1390"/>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2" name="Line 575">
                  <a:extLst>
                    <a:ext uri="{FF2B5EF4-FFF2-40B4-BE49-F238E27FC236}">
                      <a16:creationId xmlns:a16="http://schemas.microsoft.com/office/drawing/2014/main" id="{58EE162D-3D95-4C76-8E1A-514A343BE0A5}"/>
                    </a:ext>
                  </a:extLst>
                </p:cNvPr>
                <p:cNvSpPr>
                  <a:spLocks noChangeShapeType="1"/>
                </p:cNvSpPr>
                <p:nvPr/>
              </p:nvSpPr>
              <p:spPr bwMode="auto">
                <a:xfrm>
                  <a:off x="5119" y="2228"/>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3" name="Line 576">
                  <a:extLst>
                    <a:ext uri="{FF2B5EF4-FFF2-40B4-BE49-F238E27FC236}">
                      <a16:creationId xmlns:a16="http://schemas.microsoft.com/office/drawing/2014/main" id="{10297A3A-351E-40D8-942F-73D81D549455}"/>
                    </a:ext>
                  </a:extLst>
                </p:cNvPr>
                <p:cNvSpPr>
                  <a:spLocks noChangeShapeType="1"/>
                </p:cNvSpPr>
                <p:nvPr/>
              </p:nvSpPr>
              <p:spPr bwMode="auto">
                <a:xfrm rot="5400000" flipH="1" flipV="1">
                  <a:off x="3396" y="987"/>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4" name="Line 577">
                  <a:extLst>
                    <a:ext uri="{FF2B5EF4-FFF2-40B4-BE49-F238E27FC236}">
                      <a16:creationId xmlns:a16="http://schemas.microsoft.com/office/drawing/2014/main" id="{F5CD86D1-4973-4509-9174-BB5A9011FF82}"/>
                    </a:ext>
                  </a:extLst>
                </p:cNvPr>
                <p:cNvSpPr>
                  <a:spLocks noChangeShapeType="1"/>
                </p:cNvSpPr>
                <p:nvPr/>
              </p:nvSpPr>
              <p:spPr bwMode="auto">
                <a:xfrm rot="5400000" flipH="1" flipV="1">
                  <a:off x="3459" y="1288"/>
                  <a:ext cx="20"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5" name="Line 578">
                  <a:extLst>
                    <a:ext uri="{FF2B5EF4-FFF2-40B4-BE49-F238E27FC236}">
                      <a16:creationId xmlns:a16="http://schemas.microsoft.com/office/drawing/2014/main" id="{047A1AD6-FBC3-409E-AA8F-C978D99AB6B2}"/>
                    </a:ext>
                  </a:extLst>
                </p:cNvPr>
                <p:cNvSpPr>
                  <a:spLocks noChangeShapeType="1"/>
                </p:cNvSpPr>
                <p:nvPr/>
              </p:nvSpPr>
              <p:spPr bwMode="auto">
                <a:xfrm>
                  <a:off x="4676" y="103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6" name="Line 579">
                  <a:extLst>
                    <a:ext uri="{FF2B5EF4-FFF2-40B4-BE49-F238E27FC236}">
                      <a16:creationId xmlns:a16="http://schemas.microsoft.com/office/drawing/2014/main" id="{70E995C5-D90A-46BC-AC51-444F2B10CF4C}"/>
                    </a:ext>
                  </a:extLst>
                </p:cNvPr>
                <p:cNvSpPr>
                  <a:spLocks noChangeShapeType="1"/>
                </p:cNvSpPr>
                <p:nvPr/>
              </p:nvSpPr>
              <p:spPr bwMode="auto">
                <a:xfrm>
                  <a:off x="4676"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7" name="Line 580">
                  <a:extLst>
                    <a:ext uri="{FF2B5EF4-FFF2-40B4-BE49-F238E27FC236}">
                      <a16:creationId xmlns:a16="http://schemas.microsoft.com/office/drawing/2014/main" id="{B93FE8C3-7D82-4685-BDC1-9A8D81F5E34B}"/>
                    </a:ext>
                  </a:extLst>
                </p:cNvPr>
                <p:cNvSpPr>
                  <a:spLocks noChangeShapeType="1"/>
                </p:cNvSpPr>
                <p:nvPr/>
              </p:nvSpPr>
              <p:spPr bwMode="auto">
                <a:xfrm>
                  <a:off x="5168" y="1037"/>
                  <a:ext cx="0" cy="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8" name="Line 581">
                  <a:extLst>
                    <a:ext uri="{FF2B5EF4-FFF2-40B4-BE49-F238E27FC236}">
                      <a16:creationId xmlns:a16="http://schemas.microsoft.com/office/drawing/2014/main" id="{EFA240A5-77BC-46B2-80D9-7546F40163CC}"/>
                    </a:ext>
                  </a:extLst>
                </p:cNvPr>
                <p:cNvSpPr>
                  <a:spLocks noChangeShapeType="1"/>
                </p:cNvSpPr>
                <p:nvPr/>
              </p:nvSpPr>
              <p:spPr bwMode="auto">
                <a:xfrm>
                  <a:off x="5168" y="1162"/>
                  <a:ext cx="28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9" name="Line 582">
                  <a:extLst>
                    <a:ext uri="{FF2B5EF4-FFF2-40B4-BE49-F238E27FC236}">
                      <a16:creationId xmlns:a16="http://schemas.microsoft.com/office/drawing/2014/main" id="{62C0E07A-E026-4725-998B-1F047A2C2C91}"/>
                    </a:ext>
                  </a:extLst>
                </p:cNvPr>
                <p:cNvSpPr>
                  <a:spLocks noChangeShapeType="1"/>
                </p:cNvSpPr>
                <p:nvPr/>
              </p:nvSpPr>
              <p:spPr bwMode="auto">
                <a:xfrm flipV="1">
                  <a:off x="5449" y="1162"/>
                  <a:ext cx="0"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0" name="Line 583">
                  <a:extLst>
                    <a:ext uri="{FF2B5EF4-FFF2-40B4-BE49-F238E27FC236}">
                      <a16:creationId xmlns:a16="http://schemas.microsoft.com/office/drawing/2014/main" id="{F58F2251-4068-49B5-89BC-A4718D7A89AC}"/>
                    </a:ext>
                  </a:extLst>
                </p:cNvPr>
                <p:cNvSpPr>
                  <a:spLocks noChangeShapeType="1"/>
                </p:cNvSpPr>
                <p:nvPr/>
              </p:nvSpPr>
              <p:spPr bwMode="auto">
                <a:xfrm>
                  <a:off x="5449" y="1587"/>
                  <a:ext cx="0" cy="3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1" name="Line 584">
                  <a:extLst>
                    <a:ext uri="{FF2B5EF4-FFF2-40B4-BE49-F238E27FC236}">
                      <a16:creationId xmlns:a16="http://schemas.microsoft.com/office/drawing/2014/main" id="{2C9194F3-060E-4221-B3E3-166327215A0E}"/>
                    </a:ext>
                  </a:extLst>
                </p:cNvPr>
                <p:cNvSpPr>
                  <a:spLocks noChangeShapeType="1"/>
                </p:cNvSpPr>
                <p:nvPr/>
              </p:nvSpPr>
              <p:spPr bwMode="auto">
                <a:xfrm>
                  <a:off x="5222" y="1735"/>
                  <a:ext cx="0" cy="2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2" name="Line 585">
                  <a:extLst>
                    <a:ext uri="{FF2B5EF4-FFF2-40B4-BE49-F238E27FC236}">
                      <a16:creationId xmlns:a16="http://schemas.microsoft.com/office/drawing/2014/main" id="{52B899CB-E2A6-405C-8EB6-68D22C43A6A9}"/>
                    </a:ext>
                  </a:extLst>
                </p:cNvPr>
                <p:cNvSpPr>
                  <a:spLocks noChangeShapeType="1"/>
                </p:cNvSpPr>
                <p:nvPr/>
              </p:nvSpPr>
              <p:spPr bwMode="auto">
                <a:xfrm>
                  <a:off x="5222" y="1970"/>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3" name="Rectangle 586">
                  <a:extLst>
                    <a:ext uri="{FF2B5EF4-FFF2-40B4-BE49-F238E27FC236}">
                      <a16:creationId xmlns:a16="http://schemas.microsoft.com/office/drawing/2014/main" id="{D964EC91-BACE-45CB-9782-94CABDCFD6C0}"/>
                    </a:ext>
                  </a:extLst>
                </p:cNvPr>
                <p:cNvSpPr>
                  <a:spLocks noChangeArrowheads="1"/>
                </p:cNvSpPr>
                <p:nvPr/>
              </p:nvSpPr>
              <p:spPr bwMode="auto">
                <a:xfrm>
                  <a:off x="164" y="338"/>
                  <a:ext cx="5431" cy="2079"/>
                </a:xfrm>
                <a:prstGeom prst="rect">
                  <a:avLst/>
                </a:prstGeom>
                <a:noFill/>
                <a:ln w="22225">
                  <a:solidFill>
                    <a:srgbClr val="00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24" name="Rectangle 587">
                  <a:extLst>
                    <a:ext uri="{FF2B5EF4-FFF2-40B4-BE49-F238E27FC236}">
                      <a16:creationId xmlns:a16="http://schemas.microsoft.com/office/drawing/2014/main" id="{C037B6AC-7F85-4C30-8F95-F7F3C2635534}"/>
                    </a:ext>
                  </a:extLst>
                </p:cNvPr>
                <p:cNvSpPr>
                  <a:spLocks noChangeArrowheads="1"/>
                </p:cNvSpPr>
                <p:nvPr/>
              </p:nvSpPr>
              <p:spPr bwMode="auto">
                <a:xfrm>
                  <a:off x="286" y="466"/>
                  <a:ext cx="2892" cy="1828"/>
                </a:xfrm>
                <a:prstGeom prst="rect">
                  <a:avLst/>
                </a:prstGeom>
                <a:noFill/>
                <a:ln w="222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25" name="Line 588">
                  <a:extLst>
                    <a:ext uri="{FF2B5EF4-FFF2-40B4-BE49-F238E27FC236}">
                      <a16:creationId xmlns:a16="http://schemas.microsoft.com/office/drawing/2014/main" id="{C893B0A7-C92E-4E83-9CC6-8D19632FD0FB}"/>
                    </a:ext>
                  </a:extLst>
                </p:cNvPr>
                <p:cNvSpPr>
                  <a:spLocks noChangeShapeType="1"/>
                </p:cNvSpPr>
                <p:nvPr/>
              </p:nvSpPr>
              <p:spPr bwMode="auto">
                <a:xfrm flipH="1">
                  <a:off x="1534" y="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6" name="Line 589">
                  <a:extLst>
                    <a:ext uri="{FF2B5EF4-FFF2-40B4-BE49-F238E27FC236}">
                      <a16:creationId xmlns:a16="http://schemas.microsoft.com/office/drawing/2014/main" id="{DACE95F1-FDED-447A-BB6E-AEE1581439F6}"/>
                    </a:ext>
                  </a:extLst>
                </p:cNvPr>
                <p:cNvSpPr>
                  <a:spLocks noChangeShapeType="1"/>
                </p:cNvSpPr>
                <p:nvPr/>
              </p:nvSpPr>
              <p:spPr bwMode="auto">
                <a:xfrm flipH="1">
                  <a:off x="2130" y="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7" name="Line 590">
                  <a:extLst>
                    <a:ext uri="{FF2B5EF4-FFF2-40B4-BE49-F238E27FC236}">
                      <a16:creationId xmlns:a16="http://schemas.microsoft.com/office/drawing/2014/main" id="{85B1CD75-88E2-4C11-B735-1FEDC2A2F2DF}"/>
                    </a:ext>
                  </a:extLst>
                </p:cNvPr>
                <p:cNvSpPr>
                  <a:spLocks noChangeShapeType="1"/>
                </p:cNvSpPr>
                <p:nvPr/>
              </p:nvSpPr>
              <p:spPr bwMode="auto">
                <a:xfrm rot="5400000" flipH="1" flipV="1">
                  <a:off x="1491" y="1874"/>
                  <a:ext cx="98"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8" name="Line 591">
                  <a:extLst>
                    <a:ext uri="{FF2B5EF4-FFF2-40B4-BE49-F238E27FC236}">
                      <a16:creationId xmlns:a16="http://schemas.microsoft.com/office/drawing/2014/main" id="{94CF1BDB-A39A-4D2E-BAFC-1DF2A2594DDF}"/>
                    </a:ext>
                  </a:extLst>
                </p:cNvPr>
                <p:cNvSpPr>
                  <a:spLocks noChangeShapeType="1"/>
                </p:cNvSpPr>
                <p:nvPr/>
              </p:nvSpPr>
              <p:spPr bwMode="auto">
                <a:xfrm rot="5400000" flipH="1" flipV="1">
                  <a:off x="900" y="1874"/>
                  <a:ext cx="98"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9" name="Line 592">
                  <a:extLst>
                    <a:ext uri="{FF2B5EF4-FFF2-40B4-BE49-F238E27FC236}">
                      <a16:creationId xmlns:a16="http://schemas.microsoft.com/office/drawing/2014/main" id="{70CE7DC5-841F-49FF-8851-8CB8B087250D}"/>
                    </a:ext>
                  </a:extLst>
                </p:cNvPr>
                <p:cNvSpPr>
                  <a:spLocks noChangeShapeType="1"/>
                </p:cNvSpPr>
                <p:nvPr/>
              </p:nvSpPr>
              <p:spPr bwMode="auto">
                <a:xfrm flipH="1">
                  <a:off x="3936" y="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30" name="Line 593">
                  <a:extLst>
                    <a:ext uri="{FF2B5EF4-FFF2-40B4-BE49-F238E27FC236}">
                      <a16:creationId xmlns:a16="http://schemas.microsoft.com/office/drawing/2014/main" id="{48586174-7387-4C1F-B40C-3C23C9896F1E}"/>
                    </a:ext>
                  </a:extLst>
                </p:cNvPr>
                <p:cNvSpPr>
                  <a:spLocks noChangeShapeType="1"/>
                </p:cNvSpPr>
                <p:nvPr/>
              </p:nvSpPr>
              <p:spPr bwMode="auto">
                <a:xfrm flipH="1">
                  <a:off x="4526" y="834"/>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31" name="Line 594">
                  <a:extLst>
                    <a:ext uri="{FF2B5EF4-FFF2-40B4-BE49-F238E27FC236}">
                      <a16:creationId xmlns:a16="http://schemas.microsoft.com/office/drawing/2014/main" id="{22A2C6F7-24E3-4810-9EB6-97FBCF5DC8CF}"/>
                    </a:ext>
                  </a:extLst>
                </p:cNvPr>
                <p:cNvSpPr>
                  <a:spLocks noChangeShapeType="1"/>
                </p:cNvSpPr>
                <p:nvPr/>
              </p:nvSpPr>
              <p:spPr bwMode="auto">
                <a:xfrm flipH="1">
                  <a:off x="4526" y="1834"/>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32" name="Line 595">
                  <a:extLst>
                    <a:ext uri="{FF2B5EF4-FFF2-40B4-BE49-F238E27FC236}">
                      <a16:creationId xmlns:a16="http://schemas.microsoft.com/office/drawing/2014/main" id="{1530CC30-9D41-4B91-A790-4126C060E0CC}"/>
                    </a:ext>
                  </a:extLst>
                </p:cNvPr>
                <p:cNvSpPr>
                  <a:spLocks noChangeShapeType="1"/>
                </p:cNvSpPr>
                <p:nvPr/>
              </p:nvSpPr>
              <p:spPr bwMode="auto">
                <a:xfrm flipH="1">
                  <a:off x="3936" y="1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33" name="Line 596">
                  <a:extLst>
                    <a:ext uri="{FF2B5EF4-FFF2-40B4-BE49-F238E27FC236}">
                      <a16:creationId xmlns:a16="http://schemas.microsoft.com/office/drawing/2014/main" id="{5B1C0147-7F4C-4197-B702-1D40FED53AAD}"/>
                    </a:ext>
                  </a:extLst>
                </p:cNvPr>
                <p:cNvSpPr>
                  <a:spLocks noChangeShapeType="1"/>
                </p:cNvSpPr>
                <p:nvPr/>
              </p:nvSpPr>
              <p:spPr bwMode="auto">
                <a:xfrm flipH="1">
                  <a:off x="5118" y="1836"/>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34" name="Line 597">
                  <a:extLst>
                    <a:ext uri="{FF2B5EF4-FFF2-40B4-BE49-F238E27FC236}">
                      <a16:creationId xmlns:a16="http://schemas.microsoft.com/office/drawing/2014/main" id="{B56DB553-6DEF-4830-83DC-18BB62D7B12E}"/>
                    </a:ext>
                  </a:extLst>
                </p:cNvPr>
                <p:cNvSpPr>
                  <a:spLocks noChangeShapeType="1"/>
                </p:cNvSpPr>
                <p:nvPr/>
              </p:nvSpPr>
              <p:spPr bwMode="auto">
                <a:xfrm flipH="1">
                  <a:off x="5448" y="1486"/>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35" name="Rectangle 598">
                  <a:extLst>
                    <a:ext uri="{FF2B5EF4-FFF2-40B4-BE49-F238E27FC236}">
                      <a16:creationId xmlns:a16="http://schemas.microsoft.com/office/drawing/2014/main" id="{79C630E8-CF74-4F9B-970B-73FC29836E83}"/>
                    </a:ext>
                  </a:extLst>
                </p:cNvPr>
                <p:cNvSpPr>
                  <a:spLocks noChangeArrowheads="1"/>
                </p:cNvSpPr>
                <p:nvPr/>
              </p:nvSpPr>
              <p:spPr bwMode="auto">
                <a:xfrm>
                  <a:off x="2532" y="516"/>
                  <a:ext cx="2982" cy="1740"/>
                </a:xfrm>
                <a:prstGeom prst="rect">
                  <a:avLst/>
                </a:prstGeom>
                <a:noFill/>
                <a:ln w="19050">
                  <a:solidFill>
                    <a:srgbClr val="99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36" name="Rectangle 599">
                  <a:extLst>
                    <a:ext uri="{FF2B5EF4-FFF2-40B4-BE49-F238E27FC236}">
                      <a16:creationId xmlns:a16="http://schemas.microsoft.com/office/drawing/2014/main" id="{E9078B10-D450-46E5-A535-877B9EBC7F7E}"/>
                    </a:ext>
                  </a:extLst>
                </p:cNvPr>
                <p:cNvSpPr>
                  <a:spLocks noChangeArrowheads="1"/>
                </p:cNvSpPr>
                <p:nvPr/>
              </p:nvSpPr>
              <p:spPr bwMode="auto">
                <a:xfrm>
                  <a:off x="474" y="1296"/>
                  <a:ext cx="4872" cy="144"/>
                </a:xfrm>
                <a:prstGeom prst="rect">
                  <a:avLst/>
                </a:prstGeom>
                <a:noFill/>
                <a:ln w="22225">
                  <a:solidFill>
                    <a:srgbClr val="00CCFF"/>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grpSp>
          <p:sp>
            <p:nvSpPr>
              <p:cNvPr id="174" name="Oval 600">
                <a:extLst>
                  <a:ext uri="{FF2B5EF4-FFF2-40B4-BE49-F238E27FC236}">
                    <a16:creationId xmlns:a16="http://schemas.microsoft.com/office/drawing/2014/main" id="{9BF2CDFE-48B1-440A-A291-B072CC02D872}"/>
                  </a:ext>
                </a:extLst>
              </p:cNvPr>
              <p:cNvSpPr>
                <a:spLocks noChangeArrowheads="1"/>
              </p:cNvSpPr>
              <p:nvPr/>
            </p:nvSpPr>
            <p:spPr bwMode="auto">
              <a:xfrm>
                <a:off x="2540" y="2968"/>
                <a:ext cx="2888" cy="1176"/>
              </a:xfrm>
              <a:prstGeom prst="ellipse">
                <a:avLst/>
              </a:prstGeom>
              <a:noFill/>
              <a:ln w="317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175" name="Line 601">
                <a:extLst>
                  <a:ext uri="{FF2B5EF4-FFF2-40B4-BE49-F238E27FC236}">
                    <a16:creationId xmlns:a16="http://schemas.microsoft.com/office/drawing/2014/main" id="{4EACCB24-A7AC-450A-BE91-F7283AB27D71}"/>
                  </a:ext>
                </a:extLst>
              </p:cNvPr>
              <p:cNvSpPr>
                <a:spLocks noChangeShapeType="1"/>
              </p:cNvSpPr>
              <p:nvPr/>
            </p:nvSpPr>
            <p:spPr bwMode="auto">
              <a:xfrm>
                <a:off x="2743" y="1791"/>
                <a:ext cx="419" cy="1276"/>
              </a:xfrm>
              <a:prstGeom prst="line">
                <a:avLst/>
              </a:prstGeom>
              <a:noFill/>
              <a:ln w="285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grpSp>
        <p:grpSp>
          <p:nvGrpSpPr>
            <p:cNvPr id="9" name="Group 602">
              <a:extLst>
                <a:ext uri="{FF2B5EF4-FFF2-40B4-BE49-F238E27FC236}">
                  <a16:creationId xmlns:a16="http://schemas.microsoft.com/office/drawing/2014/main" id="{2C248799-E07F-421B-A5F6-25FABF090470}"/>
                </a:ext>
              </a:extLst>
            </p:cNvPr>
            <p:cNvGrpSpPr>
              <a:grpSpLocks/>
            </p:cNvGrpSpPr>
            <p:nvPr/>
          </p:nvGrpSpPr>
          <p:grpSpPr bwMode="auto">
            <a:xfrm>
              <a:off x="3139" y="1932"/>
              <a:ext cx="166" cy="62"/>
              <a:chOff x="164" y="241"/>
              <a:chExt cx="5431" cy="2282"/>
            </a:xfrm>
          </p:grpSpPr>
          <p:sp>
            <p:nvSpPr>
              <p:cNvPr id="10" name="Line 603">
                <a:extLst>
                  <a:ext uri="{FF2B5EF4-FFF2-40B4-BE49-F238E27FC236}">
                    <a16:creationId xmlns:a16="http://schemas.microsoft.com/office/drawing/2014/main" id="{AE4B7AB4-46DD-4C69-B325-48F0E51A3B95}"/>
                  </a:ext>
                </a:extLst>
              </p:cNvPr>
              <p:cNvSpPr>
                <a:spLocks noChangeShapeType="1"/>
              </p:cNvSpPr>
              <p:nvPr/>
            </p:nvSpPr>
            <p:spPr bwMode="auto">
              <a:xfrm flipV="1">
                <a:off x="2837" y="978"/>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 name="Line 604">
                <a:extLst>
                  <a:ext uri="{FF2B5EF4-FFF2-40B4-BE49-F238E27FC236}">
                    <a16:creationId xmlns:a16="http://schemas.microsoft.com/office/drawing/2014/main" id="{06AF6534-CA0C-48C6-A4A9-DE5ED09168E8}"/>
                  </a:ext>
                </a:extLst>
              </p:cNvPr>
              <p:cNvSpPr>
                <a:spLocks noChangeShapeType="1"/>
              </p:cNvSpPr>
              <p:nvPr/>
            </p:nvSpPr>
            <p:spPr bwMode="auto">
              <a:xfrm>
                <a:off x="2837" y="978"/>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 name="Line 605">
                <a:extLst>
                  <a:ext uri="{FF2B5EF4-FFF2-40B4-BE49-F238E27FC236}">
                    <a16:creationId xmlns:a16="http://schemas.microsoft.com/office/drawing/2014/main" id="{722D232C-8021-43B9-8A08-7FDD4E6A66A9}"/>
                  </a:ext>
                </a:extLst>
              </p:cNvPr>
              <p:cNvSpPr>
                <a:spLocks noChangeShapeType="1"/>
              </p:cNvSpPr>
              <p:nvPr/>
            </p:nvSpPr>
            <p:spPr bwMode="auto">
              <a:xfrm>
                <a:off x="2376" y="1382"/>
                <a:ext cx="10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 name="Line 606">
                <a:extLst>
                  <a:ext uri="{FF2B5EF4-FFF2-40B4-BE49-F238E27FC236}">
                    <a16:creationId xmlns:a16="http://schemas.microsoft.com/office/drawing/2014/main" id="{5D3C45DB-26CB-4A00-B8FF-9F8CE3B6D5C6}"/>
                  </a:ext>
                </a:extLst>
              </p:cNvPr>
              <p:cNvSpPr>
                <a:spLocks noChangeShapeType="1"/>
              </p:cNvSpPr>
              <p:nvPr/>
            </p:nvSpPr>
            <p:spPr bwMode="auto">
              <a:xfrm>
                <a:off x="2376" y="1029"/>
                <a:ext cx="46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 name="Line 607">
                <a:extLst>
                  <a:ext uri="{FF2B5EF4-FFF2-40B4-BE49-F238E27FC236}">
                    <a16:creationId xmlns:a16="http://schemas.microsoft.com/office/drawing/2014/main" id="{6612C3B5-3B09-4CE8-9763-3B6E324F38F9}"/>
                  </a:ext>
                </a:extLst>
              </p:cNvPr>
              <p:cNvSpPr>
                <a:spLocks noChangeShapeType="1"/>
              </p:cNvSpPr>
              <p:nvPr/>
            </p:nvSpPr>
            <p:spPr bwMode="auto">
              <a:xfrm>
                <a:off x="2935" y="1029"/>
                <a:ext cx="46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 name="Line 608">
                <a:extLst>
                  <a:ext uri="{FF2B5EF4-FFF2-40B4-BE49-F238E27FC236}">
                    <a16:creationId xmlns:a16="http://schemas.microsoft.com/office/drawing/2014/main" id="{E5BEC0B3-6949-4795-B690-0361B9123208}"/>
                  </a:ext>
                </a:extLst>
              </p:cNvPr>
              <p:cNvSpPr>
                <a:spLocks noChangeShapeType="1"/>
              </p:cNvSpPr>
              <p:nvPr/>
            </p:nvSpPr>
            <p:spPr bwMode="auto">
              <a:xfrm>
                <a:off x="899"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7" name="Line 609">
                <a:extLst>
                  <a:ext uri="{FF2B5EF4-FFF2-40B4-BE49-F238E27FC236}">
                    <a16:creationId xmlns:a16="http://schemas.microsoft.com/office/drawing/2014/main" id="{E36F9271-D4AF-46BD-99DD-FB3BF5F2C4E8}"/>
                  </a:ext>
                </a:extLst>
              </p:cNvPr>
              <p:cNvSpPr>
                <a:spLocks noChangeShapeType="1"/>
              </p:cNvSpPr>
              <p:nvPr/>
            </p:nvSpPr>
            <p:spPr bwMode="auto">
              <a:xfrm flipV="1">
                <a:off x="899"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 name="Line 610">
                <a:extLst>
                  <a:ext uri="{FF2B5EF4-FFF2-40B4-BE49-F238E27FC236}">
                    <a16:creationId xmlns:a16="http://schemas.microsoft.com/office/drawing/2014/main" id="{D0E9A6CF-E1E4-4BDF-A7C8-F09B334274A7}"/>
                  </a:ext>
                </a:extLst>
              </p:cNvPr>
              <p:cNvSpPr>
                <a:spLocks noChangeShapeType="1"/>
              </p:cNvSpPr>
              <p:nvPr/>
            </p:nvSpPr>
            <p:spPr bwMode="auto">
              <a:xfrm>
                <a:off x="948" y="635"/>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 name="Line 611">
                <a:extLst>
                  <a:ext uri="{FF2B5EF4-FFF2-40B4-BE49-F238E27FC236}">
                    <a16:creationId xmlns:a16="http://schemas.microsoft.com/office/drawing/2014/main" id="{D119C048-BB6E-4582-8C32-B0AB5D76E8E5}"/>
                  </a:ext>
                </a:extLst>
              </p:cNvPr>
              <p:cNvSpPr>
                <a:spLocks noChangeShapeType="1"/>
              </p:cNvSpPr>
              <p:nvPr/>
            </p:nvSpPr>
            <p:spPr bwMode="auto">
              <a:xfrm flipH="1">
                <a:off x="751" y="73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 name="Line 612">
                <a:extLst>
                  <a:ext uri="{FF2B5EF4-FFF2-40B4-BE49-F238E27FC236}">
                    <a16:creationId xmlns:a16="http://schemas.microsoft.com/office/drawing/2014/main" id="{80C4A34D-B0FF-4EA9-B8DA-BEE0EDC17841}"/>
                  </a:ext>
                </a:extLst>
              </p:cNvPr>
              <p:cNvSpPr>
                <a:spLocks noChangeShapeType="1"/>
              </p:cNvSpPr>
              <p:nvPr/>
            </p:nvSpPr>
            <p:spPr bwMode="auto">
              <a:xfrm flipH="1">
                <a:off x="945" y="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 name="Line 613">
                <a:extLst>
                  <a:ext uri="{FF2B5EF4-FFF2-40B4-BE49-F238E27FC236}">
                    <a16:creationId xmlns:a16="http://schemas.microsoft.com/office/drawing/2014/main" id="{F8A0DBDE-FFB6-438B-9C95-27E743691E55}"/>
                  </a:ext>
                </a:extLst>
              </p:cNvPr>
              <p:cNvSpPr>
                <a:spLocks noChangeShapeType="1"/>
              </p:cNvSpPr>
              <p:nvPr/>
            </p:nvSpPr>
            <p:spPr bwMode="auto">
              <a:xfrm>
                <a:off x="948" y="93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 name="Line 614">
                <a:extLst>
                  <a:ext uri="{FF2B5EF4-FFF2-40B4-BE49-F238E27FC236}">
                    <a16:creationId xmlns:a16="http://schemas.microsoft.com/office/drawing/2014/main" id="{54D35246-DDA9-4853-8DFF-183429059025}"/>
                  </a:ext>
                </a:extLst>
              </p:cNvPr>
              <p:cNvSpPr>
                <a:spLocks noChangeShapeType="1"/>
              </p:cNvSpPr>
              <p:nvPr/>
            </p:nvSpPr>
            <p:spPr bwMode="auto">
              <a:xfrm>
                <a:off x="751" y="733"/>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 name="Line 615">
                <a:extLst>
                  <a:ext uri="{FF2B5EF4-FFF2-40B4-BE49-F238E27FC236}">
                    <a16:creationId xmlns:a16="http://schemas.microsoft.com/office/drawing/2014/main" id="{D419073B-5F6F-4CFC-A746-BF715B68325F}"/>
                  </a:ext>
                </a:extLst>
              </p:cNvPr>
              <p:cNvSpPr>
                <a:spLocks noChangeShapeType="1"/>
              </p:cNvSpPr>
              <p:nvPr/>
            </p:nvSpPr>
            <p:spPr bwMode="auto">
              <a:xfrm flipV="1">
                <a:off x="702" y="1177"/>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 name="Line 616">
                <a:extLst>
                  <a:ext uri="{FF2B5EF4-FFF2-40B4-BE49-F238E27FC236}">
                    <a16:creationId xmlns:a16="http://schemas.microsoft.com/office/drawing/2014/main" id="{68A9E1BE-DA66-4053-9A35-5EF6CF15FDA1}"/>
                  </a:ext>
                </a:extLst>
              </p:cNvPr>
              <p:cNvSpPr>
                <a:spLocks noChangeShapeType="1"/>
              </p:cNvSpPr>
              <p:nvPr/>
            </p:nvSpPr>
            <p:spPr bwMode="auto">
              <a:xfrm>
                <a:off x="751" y="127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 name="Line 617">
                <a:extLst>
                  <a:ext uri="{FF2B5EF4-FFF2-40B4-BE49-F238E27FC236}">
                    <a16:creationId xmlns:a16="http://schemas.microsoft.com/office/drawing/2014/main" id="{0516F54C-53A9-4926-90ED-BB66BE51B58C}"/>
                  </a:ext>
                </a:extLst>
              </p:cNvPr>
              <p:cNvSpPr>
                <a:spLocks noChangeShapeType="1"/>
              </p:cNvSpPr>
              <p:nvPr/>
            </p:nvSpPr>
            <p:spPr bwMode="auto">
              <a:xfrm>
                <a:off x="505" y="1029"/>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 name="Line 618">
                <a:extLst>
                  <a:ext uri="{FF2B5EF4-FFF2-40B4-BE49-F238E27FC236}">
                    <a16:creationId xmlns:a16="http://schemas.microsoft.com/office/drawing/2014/main" id="{86A2EDEB-0CDE-4584-88F9-C97AC6509DDC}"/>
                  </a:ext>
                </a:extLst>
              </p:cNvPr>
              <p:cNvSpPr>
                <a:spLocks noChangeShapeType="1"/>
              </p:cNvSpPr>
              <p:nvPr/>
            </p:nvSpPr>
            <p:spPr bwMode="auto">
              <a:xfrm>
                <a:off x="505" y="1374"/>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 name="Line 619">
                <a:extLst>
                  <a:ext uri="{FF2B5EF4-FFF2-40B4-BE49-F238E27FC236}">
                    <a16:creationId xmlns:a16="http://schemas.microsoft.com/office/drawing/2014/main" id="{7DC3CCEF-4C9D-4D46-BB2F-D63D69B84EE3}"/>
                  </a:ext>
                </a:extLst>
              </p:cNvPr>
              <p:cNvSpPr>
                <a:spLocks noChangeShapeType="1"/>
              </p:cNvSpPr>
              <p:nvPr/>
            </p:nvSpPr>
            <p:spPr bwMode="auto">
              <a:xfrm flipV="1">
                <a:off x="948" y="241"/>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 name="Line 620">
                <a:extLst>
                  <a:ext uri="{FF2B5EF4-FFF2-40B4-BE49-F238E27FC236}">
                    <a16:creationId xmlns:a16="http://schemas.microsoft.com/office/drawing/2014/main" id="{1E2EA9D2-0AC2-43C0-A636-F9B5AAC13D90}"/>
                  </a:ext>
                </a:extLst>
              </p:cNvPr>
              <p:cNvSpPr>
                <a:spLocks noChangeShapeType="1"/>
              </p:cNvSpPr>
              <p:nvPr/>
            </p:nvSpPr>
            <p:spPr bwMode="auto">
              <a:xfrm>
                <a:off x="1490"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 name="Line 621">
                <a:extLst>
                  <a:ext uri="{FF2B5EF4-FFF2-40B4-BE49-F238E27FC236}">
                    <a16:creationId xmlns:a16="http://schemas.microsoft.com/office/drawing/2014/main" id="{6FB0782D-2ED2-4369-9DAC-73744A09EB42}"/>
                  </a:ext>
                </a:extLst>
              </p:cNvPr>
              <p:cNvSpPr>
                <a:spLocks noChangeShapeType="1"/>
              </p:cNvSpPr>
              <p:nvPr/>
            </p:nvSpPr>
            <p:spPr bwMode="auto">
              <a:xfrm flipV="1">
                <a:off x="1490"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 name="Line 622">
                <a:extLst>
                  <a:ext uri="{FF2B5EF4-FFF2-40B4-BE49-F238E27FC236}">
                    <a16:creationId xmlns:a16="http://schemas.microsoft.com/office/drawing/2014/main" id="{D9CB9359-C845-48C0-9D83-54D77E1D21D5}"/>
                  </a:ext>
                </a:extLst>
              </p:cNvPr>
              <p:cNvSpPr>
                <a:spLocks noChangeShapeType="1"/>
              </p:cNvSpPr>
              <p:nvPr/>
            </p:nvSpPr>
            <p:spPr bwMode="auto">
              <a:xfrm>
                <a:off x="1539" y="635"/>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 name="Line 623">
                <a:extLst>
                  <a:ext uri="{FF2B5EF4-FFF2-40B4-BE49-F238E27FC236}">
                    <a16:creationId xmlns:a16="http://schemas.microsoft.com/office/drawing/2014/main" id="{E59E4C2B-1468-42E6-BF1E-71F3CEA27057}"/>
                  </a:ext>
                </a:extLst>
              </p:cNvPr>
              <p:cNvSpPr>
                <a:spLocks noChangeShapeType="1"/>
              </p:cNvSpPr>
              <p:nvPr/>
            </p:nvSpPr>
            <p:spPr bwMode="auto">
              <a:xfrm flipH="1">
                <a:off x="1342" y="73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 name="Line 624">
                <a:extLst>
                  <a:ext uri="{FF2B5EF4-FFF2-40B4-BE49-F238E27FC236}">
                    <a16:creationId xmlns:a16="http://schemas.microsoft.com/office/drawing/2014/main" id="{8861410E-5B9B-488B-9289-E7E9F2E9FA24}"/>
                  </a:ext>
                </a:extLst>
              </p:cNvPr>
              <p:cNvSpPr>
                <a:spLocks noChangeShapeType="1"/>
              </p:cNvSpPr>
              <p:nvPr/>
            </p:nvSpPr>
            <p:spPr bwMode="auto">
              <a:xfrm>
                <a:off x="1539" y="93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3" name="Line 625">
                <a:extLst>
                  <a:ext uri="{FF2B5EF4-FFF2-40B4-BE49-F238E27FC236}">
                    <a16:creationId xmlns:a16="http://schemas.microsoft.com/office/drawing/2014/main" id="{95D98A26-30D1-4447-81F1-E7C40E6C77FA}"/>
                  </a:ext>
                </a:extLst>
              </p:cNvPr>
              <p:cNvSpPr>
                <a:spLocks noChangeShapeType="1"/>
              </p:cNvSpPr>
              <p:nvPr/>
            </p:nvSpPr>
            <p:spPr bwMode="auto">
              <a:xfrm>
                <a:off x="1342" y="733"/>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4" name="Line 626">
                <a:extLst>
                  <a:ext uri="{FF2B5EF4-FFF2-40B4-BE49-F238E27FC236}">
                    <a16:creationId xmlns:a16="http://schemas.microsoft.com/office/drawing/2014/main" id="{B618FBA7-5ACD-4788-9D66-C2DCE64FEFA1}"/>
                  </a:ext>
                </a:extLst>
              </p:cNvPr>
              <p:cNvSpPr>
                <a:spLocks noChangeShapeType="1"/>
              </p:cNvSpPr>
              <p:nvPr/>
            </p:nvSpPr>
            <p:spPr bwMode="auto">
              <a:xfrm flipV="1">
                <a:off x="1293" y="1177"/>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5" name="Line 627">
                <a:extLst>
                  <a:ext uri="{FF2B5EF4-FFF2-40B4-BE49-F238E27FC236}">
                    <a16:creationId xmlns:a16="http://schemas.microsoft.com/office/drawing/2014/main" id="{345C1B0F-6817-42B4-BAAF-779CB0CFFD86}"/>
                  </a:ext>
                </a:extLst>
              </p:cNvPr>
              <p:cNvSpPr>
                <a:spLocks noChangeShapeType="1"/>
              </p:cNvSpPr>
              <p:nvPr/>
            </p:nvSpPr>
            <p:spPr bwMode="auto">
              <a:xfrm>
                <a:off x="1342" y="127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6" name="Line 628">
                <a:extLst>
                  <a:ext uri="{FF2B5EF4-FFF2-40B4-BE49-F238E27FC236}">
                    <a16:creationId xmlns:a16="http://schemas.microsoft.com/office/drawing/2014/main" id="{CD7F9618-52B3-49D1-A95E-9D6FC7253238}"/>
                  </a:ext>
                </a:extLst>
              </p:cNvPr>
              <p:cNvSpPr>
                <a:spLocks noChangeShapeType="1"/>
              </p:cNvSpPr>
              <p:nvPr/>
            </p:nvSpPr>
            <p:spPr bwMode="auto">
              <a:xfrm>
                <a:off x="1096" y="1029"/>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7" name="Line 629">
                <a:extLst>
                  <a:ext uri="{FF2B5EF4-FFF2-40B4-BE49-F238E27FC236}">
                    <a16:creationId xmlns:a16="http://schemas.microsoft.com/office/drawing/2014/main" id="{49B16EC3-C43B-4E16-8CC8-08DB6C4C5D8B}"/>
                  </a:ext>
                </a:extLst>
              </p:cNvPr>
              <p:cNvSpPr>
                <a:spLocks noChangeShapeType="1"/>
              </p:cNvSpPr>
              <p:nvPr/>
            </p:nvSpPr>
            <p:spPr bwMode="auto">
              <a:xfrm>
                <a:off x="1096" y="1374"/>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8" name="Line 630">
                <a:extLst>
                  <a:ext uri="{FF2B5EF4-FFF2-40B4-BE49-F238E27FC236}">
                    <a16:creationId xmlns:a16="http://schemas.microsoft.com/office/drawing/2014/main" id="{0649B95D-7109-495E-A3A2-4AAD297C6FDA}"/>
                  </a:ext>
                </a:extLst>
              </p:cNvPr>
              <p:cNvSpPr>
                <a:spLocks noChangeShapeType="1"/>
              </p:cNvSpPr>
              <p:nvPr/>
            </p:nvSpPr>
            <p:spPr bwMode="auto">
              <a:xfrm flipV="1">
                <a:off x="1539" y="241"/>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9" name="Line 631">
                <a:extLst>
                  <a:ext uri="{FF2B5EF4-FFF2-40B4-BE49-F238E27FC236}">
                    <a16:creationId xmlns:a16="http://schemas.microsoft.com/office/drawing/2014/main" id="{16845FB4-113D-46E5-BFDF-78BBD7697D0C}"/>
                  </a:ext>
                </a:extLst>
              </p:cNvPr>
              <p:cNvSpPr>
                <a:spLocks noChangeShapeType="1"/>
              </p:cNvSpPr>
              <p:nvPr/>
            </p:nvSpPr>
            <p:spPr bwMode="auto">
              <a:xfrm>
                <a:off x="2081"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0" name="Line 632">
                <a:extLst>
                  <a:ext uri="{FF2B5EF4-FFF2-40B4-BE49-F238E27FC236}">
                    <a16:creationId xmlns:a16="http://schemas.microsoft.com/office/drawing/2014/main" id="{5E918FD4-3085-4DA0-A975-5416077AFCC5}"/>
                  </a:ext>
                </a:extLst>
              </p:cNvPr>
              <p:cNvSpPr>
                <a:spLocks noChangeShapeType="1"/>
              </p:cNvSpPr>
              <p:nvPr/>
            </p:nvSpPr>
            <p:spPr bwMode="auto">
              <a:xfrm flipV="1">
                <a:off x="2081"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1" name="Line 633">
                <a:extLst>
                  <a:ext uri="{FF2B5EF4-FFF2-40B4-BE49-F238E27FC236}">
                    <a16:creationId xmlns:a16="http://schemas.microsoft.com/office/drawing/2014/main" id="{EE0DFCE6-8549-4AB6-8E2C-151F1469B466}"/>
                  </a:ext>
                </a:extLst>
              </p:cNvPr>
              <p:cNvSpPr>
                <a:spLocks noChangeShapeType="1"/>
              </p:cNvSpPr>
              <p:nvPr/>
            </p:nvSpPr>
            <p:spPr bwMode="auto">
              <a:xfrm>
                <a:off x="2130" y="635"/>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2" name="Line 634">
                <a:extLst>
                  <a:ext uri="{FF2B5EF4-FFF2-40B4-BE49-F238E27FC236}">
                    <a16:creationId xmlns:a16="http://schemas.microsoft.com/office/drawing/2014/main" id="{8F76B2B9-1D0E-4CB5-9305-5B279EC26A1C}"/>
                  </a:ext>
                </a:extLst>
              </p:cNvPr>
              <p:cNvSpPr>
                <a:spLocks noChangeShapeType="1"/>
              </p:cNvSpPr>
              <p:nvPr/>
            </p:nvSpPr>
            <p:spPr bwMode="auto">
              <a:xfrm flipH="1">
                <a:off x="1933" y="73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3" name="Line 635">
                <a:extLst>
                  <a:ext uri="{FF2B5EF4-FFF2-40B4-BE49-F238E27FC236}">
                    <a16:creationId xmlns:a16="http://schemas.microsoft.com/office/drawing/2014/main" id="{DFA7C56D-2E7B-4419-A9B7-0A101988FC3E}"/>
                  </a:ext>
                </a:extLst>
              </p:cNvPr>
              <p:cNvSpPr>
                <a:spLocks noChangeShapeType="1"/>
              </p:cNvSpPr>
              <p:nvPr/>
            </p:nvSpPr>
            <p:spPr bwMode="auto">
              <a:xfrm>
                <a:off x="2130" y="93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4" name="Line 636">
                <a:extLst>
                  <a:ext uri="{FF2B5EF4-FFF2-40B4-BE49-F238E27FC236}">
                    <a16:creationId xmlns:a16="http://schemas.microsoft.com/office/drawing/2014/main" id="{61563ACF-3A5D-42BB-9682-1C70ACBD9F46}"/>
                  </a:ext>
                </a:extLst>
              </p:cNvPr>
              <p:cNvSpPr>
                <a:spLocks noChangeShapeType="1"/>
              </p:cNvSpPr>
              <p:nvPr/>
            </p:nvSpPr>
            <p:spPr bwMode="auto">
              <a:xfrm>
                <a:off x="1933" y="733"/>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5" name="Line 637">
                <a:extLst>
                  <a:ext uri="{FF2B5EF4-FFF2-40B4-BE49-F238E27FC236}">
                    <a16:creationId xmlns:a16="http://schemas.microsoft.com/office/drawing/2014/main" id="{5174973A-7A59-4867-8C50-8A266B710DA6}"/>
                  </a:ext>
                </a:extLst>
              </p:cNvPr>
              <p:cNvSpPr>
                <a:spLocks noChangeShapeType="1"/>
              </p:cNvSpPr>
              <p:nvPr/>
            </p:nvSpPr>
            <p:spPr bwMode="auto">
              <a:xfrm flipV="1">
                <a:off x="1884" y="1177"/>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6" name="Line 638">
                <a:extLst>
                  <a:ext uri="{FF2B5EF4-FFF2-40B4-BE49-F238E27FC236}">
                    <a16:creationId xmlns:a16="http://schemas.microsoft.com/office/drawing/2014/main" id="{0C82B95D-9C6A-4555-921B-9BA9B3768961}"/>
                  </a:ext>
                </a:extLst>
              </p:cNvPr>
              <p:cNvSpPr>
                <a:spLocks noChangeShapeType="1"/>
              </p:cNvSpPr>
              <p:nvPr/>
            </p:nvSpPr>
            <p:spPr bwMode="auto">
              <a:xfrm>
                <a:off x="1933" y="127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7" name="Line 639">
                <a:extLst>
                  <a:ext uri="{FF2B5EF4-FFF2-40B4-BE49-F238E27FC236}">
                    <a16:creationId xmlns:a16="http://schemas.microsoft.com/office/drawing/2014/main" id="{1EE90ACF-1F8B-430D-A5B9-2FCB6B49EC95}"/>
                  </a:ext>
                </a:extLst>
              </p:cNvPr>
              <p:cNvSpPr>
                <a:spLocks noChangeShapeType="1"/>
              </p:cNvSpPr>
              <p:nvPr/>
            </p:nvSpPr>
            <p:spPr bwMode="auto">
              <a:xfrm>
                <a:off x="1687" y="1029"/>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8" name="Line 640">
                <a:extLst>
                  <a:ext uri="{FF2B5EF4-FFF2-40B4-BE49-F238E27FC236}">
                    <a16:creationId xmlns:a16="http://schemas.microsoft.com/office/drawing/2014/main" id="{A80C256B-612F-4408-A9CA-1903576A7894}"/>
                  </a:ext>
                </a:extLst>
              </p:cNvPr>
              <p:cNvSpPr>
                <a:spLocks noChangeShapeType="1"/>
              </p:cNvSpPr>
              <p:nvPr/>
            </p:nvSpPr>
            <p:spPr bwMode="auto">
              <a:xfrm>
                <a:off x="1687" y="1374"/>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9" name="Line 641">
                <a:extLst>
                  <a:ext uri="{FF2B5EF4-FFF2-40B4-BE49-F238E27FC236}">
                    <a16:creationId xmlns:a16="http://schemas.microsoft.com/office/drawing/2014/main" id="{162118E1-3658-4F3F-9814-1FE1FDD31194}"/>
                  </a:ext>
                </a:extLst>
              </p:cNvPr>
              <p:cNvSpPr>
                <a:spLocks noChangeShapeType="1"/>
              </p:cNvSpPr>
              <p:nvPr/>
            </p:nvSpPr>
            <p:spPr bwMode="auto">
              <a:xfrm flipV="1">
                <a:off x="2130" y="241"/>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0" name="Line 642">
                <a:extLst>
                  <a:ext uri="{FF2B5EF4-FFF2-40B4-BE49-F238E27FC236}">
                    <a16:creationId xmlns:a16="http://schemas.microsoft.com/office/drawing/2014/main" id="{7CFFA8D7-0A03-4187-9710-C4CF291F1000}"/>
                  </a:ext>
                </a:extLst>
              </p:cNvPr>
              <p:cNvSpPr>
                <a:spLocks noChangeShapeType="1"/>
              </p:cNvSpPr>
              <p:nvPr/>
            </p:nvSpPr>
            <p:spPr bwMode="auto">
              <a:xfrm flipV="1">
                <a:off x="899"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1" name="Line 643">
                <a:extLst>
                  <a:ext uri="{FF2B5EF4-FFF2-40B4-BE49-F238E27FC236}">
                    <a16:creationId xmlns:a16="http://schemas.microsoft.com/office/drawing/2014/main" id="{5BAF85D8-7385-41E4-9B68-AD7F61D7D940}"/>
                  </a:ext>
                </a:extLst>
              </p:cNvPr>
              <p:cNvSpPr>
                <a:spLocks noChangeShapeType="1"/>
              </p:cNvSpPr>
              <p:nvPr/>
            </p:nvSpPr>
            <p:spPr bwMode="auto">
              <a:xfrm>
                <a:off x="899"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2" name="Line 644">
                <a:extLst>
                  <a:ext uri="{FF2B5EF4-FFF2-40B4-BE49-F238E27FC236}">
                    <a16:creationId xmlns:a16="http://schemas.microsoft.com/office/drawing/2014/main" id="{1183AC4B-18F6-479C-BC86-2D61A108B19A}"/>
                  </a:ext>
                </a:extLst>
              </p:cNvPr>
              <p:cNvSpPr>
                <a:spLocks noChangeShapeType="1"/>
              </p:cNvSpPr>
              <p:nvPr/>
            </p:nvSpPr>
            <p:spPr bwMode="auto">
              <a:xfrm flipV="1">
                <a:off x="948" y="1924"/>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3" name="Line 645">
                <a:extLst>
                  <a:ext uri="{FF2B5EF4-FFF2-40B4-BE49-F238E27FC236}">
                    <a16:creationId xmlns:a16="http://schemas.microsoft.com/office/drawing/2014/main" id="{503CC740-19CA-496D-9EFF-E712FE7F82E2}"/>
                  </a:ext>
                </a:extLst>
              </p:cNvPr>
              <p:cNvSpPr>
                <a:spLocks noChangeShapeType="1"/>
              </p:cNvSpPr>
              <p:nvPr/>
            </p:nvSpPr>
            <p:spPr bwMode="auto">
              <a:xfrm flipH="1" flipV="1">
                <a:off x="751" y="202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4" name="Line 646">
                <a:extLst>
                  <a:ext uri="{FF2B5EF4-FFF2-40B4-BE49-F238E27FC236}">
                    <a16:creationId xmlns:a16="http://schemas.microsoft.com/office/drawing/2014/main" id="{70CDC522-A0B1-4DA5-8D1A-33D6CC0B6B2D}"/>
                  </a:ext>
                </a:extLst>
              </p:cNvPr>
              <p:cNvSpPr>
                <a:spLocks noChangeShapeType="1"/>
              </p:cNvSpPr>
              <p:nvPr/>
            </p:nvSpPr>
            <p:spPr bwMode="auto">
              <a:xfrm flipV="1">
                <a:off x="948" y="1727"/>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5" name="Line 647">
                <a:extLst>
                  <a:ext uri="{FF2B5EF4-FFF2-40B4-BE49-F238E27FC236}">
                    <a16:creationId xmlns:a16="http://schemas.microsoft.com/office/drawing/2014/main" id="{02856400-CBEE-4C2B-BD3F-D0CFA2FDB73E}"/>
                  </a:ext>
                </a:extLst>
              </p:cNvPr>
              <p:cNvSpPr>
                <a:spLocks noChangeShapeType="1"/>
              </p:cNvSpPr>
              <p:nvPr/>
            </p:nvSpPr>
            <p:spPr bwMode="auto">
              <a:xfrm flipV="1">
                <a:off x="751" y="1579"/>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6" name="Line 648">
                <a:extLst>
                  <a:ext uri="{FF2B5EF4-FFF2-40B4-BE49-F238E27FC236}">
                    <a16:creationId xmlns:a16="http://schemas.microsoft.com/office/drawing/2014/main" id="{426794E6-4531-4B69-AF25-D2CF89E0938B}"/>
                  </a:ext>
                </a:extLst>
              </p:cNvPr>
              <p:cNvSpPr>
                <a:spLocks noChangeShapeType="1"/>
              </p:cNvSpPr>
              <p:nvPr/>
            </p:nvSpPr>
            <p:spPr bwMode="auto">
              <a:xfrm rot="5400000">
                <a:off x="702" y="1481"/>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7" name="Line 649">
                <a:extLst>
                  <a:ext uri="{FF2B5EF4-FFF2-40B4-BE49-F238E27FC236}">
                    <a16:creationId xmlns:a16="http://schemas.microsoft.com/office/drawing/2014/main" id="{0F889527-5DDE-4B3D-A878-DF9B0798F168}"/>
                  </a:ext>
                </a:extLst>
              </p:cNvPr>
              <p:cNvSpPr>
                <a:spLocks noChangeShapeType="1"/>
              </p:cNvSpPr>
              <p:nvPr/>
            </p:nvSpPr>
            <p:spPr bwMode="auto">
              <a:xfrm flipV="1">
                <a:off x="751" y="1382"/>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8" name="Line 650">
                <a:extLst>
                  <a:ext uri="{FF2B5EF4-FFF2-40B4-BE49-F238E27FC236}">
                    <a16:creationId xmlns:a16="http://schemas.microsoft.com/office/drawing/2014/main" id="{DED6E008-CA3D-4329-B0EC-F0F52331CEC2}"/>
                  </a:ext>
                </a:extLst>
              </p:cNvPr>
              <p:cNvSpPr>
                <a:spLocks noChangeShapeType="1"/>
              </p:cNvSpPr>
              <p:nvPr/>
            </p:nvSpPr>
            <p:spPr bwMode="auto">
              <a:xfrm flipV="1">
                <a:off x="505" y="172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9" name="Line 651">
                <a:extLst>
                  <a:ext uri="{FF2B5EF4-FFF2-40B4-BE49-F238E27FC236}">
                    <a16:creationId xmlns:a16="http://schemas.microsoft.com/office/drawing/2014/main" id="{613D63BA-2CB5-47DD-B40D-CCB792E6AF2E}"/>
                  </a:ext>
                </a:extLst>
              </p:cNvPr>
              <p:cNvSpPr>
                <a:spLocks noChangeShapeType="1"/>
              </p:cNvSpPr>
              <p:nvPr/>
            </p:nvSpPr>
            <p:spPr bwMode="auto">
              <a:xfrm flipV="1">
                <a:off x="505"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0" name="Line 652">
                <a:extLst>
                  <a:ext uri="{FF2B5EF4-FFF2-40B4-BE49-F238E27FC236}">
                    <a16:creationId xmlns:a16="http://schemas.microsoft.com/office/drawing/2014/main" id="{15060472-BDCF-461A-84F4-16CFB58357C2}"/>
                  </a:ext>
                </a:extLst>
              </p:cNvPr>
              <p:cNvSpPr>
                <a:spLocks noChangeShapeType="1"/>
              </p:cNvSpPr>
              <p:nvPr/>
            </p:nvSpPr>
            <p:spPr bwMode="auto">
              <a:xfrm>
                <a:off x="948" y="2220"/>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1" name="Line 653">
                <a:extLst>
                  <a:ext uri="{FF2B5EF4-FFF2-40B4-BE49-F238E27FC236}">
                    <a16:creationId xmlns:a16="http://schemas.microsoft.com/office/drawing/2014/main" id="{F01C133C-11C6-4F6B-81C4-98F7208B8FFA}"/>
                  </a:ext>
                </a:extLst>
              </p:cNvPr>
              <p:cNvSpPr>
                <a:spLocks noChangeShapeType="1"/>
              </p:cNvSpPr>
              <p:nvPr/>
            </p:nvSpPr>
            <p:spPr bwMode="auto">
              <a:xfrm flipV="1">
                <a:off x="1490"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2" name="Line 654">
                <a:extLst>
                  <a:ext uri="{FF2B5EF4-FFF2-40B4-BE49-F238E27FC236}">
                    <a16:creationId xmlns:a16="http://schemas.microsoft.com/office/drawing/2014/main" id="{82E5C136-2216-4B3F-8AC1-0BADA9043D79}"/>
                  </a:ext>
                </a:extLst>
              </p:cNvPr>
              <p:cNvSpPr>
                <a:spLocks noChangeShapeType="1"/>
              </p:cNvSpPr>
              <p:nvPr/>
            </p:nvSpPr>
            <p:spPr bwMode="auto">
              <a:xfrm>
                <a:off x="1490"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3" name="Line 655">
                <a:extLst>
                  <a:ext uri="{FF2B5EF4-FFF2-40B4-BE49-F238E27FC236}">
                    <a16:creationId xmlns:a16="http://schemas.microsoft.com/office/drawing/2014/main" id="{0768FE83-317C-48A9-82A5-17D913BB71AE}"/>
                  </a:ext>
                </a:extLst>
              </p:cNvPr>
              <p:cNvSpPr>
                <a:spLocks noChangeShapeType="1"/>
              </p:cNvSpPr>
              <p:nvPr/>
            </p:nvSpPr>
            <p:spPr bwMode="auto">
              <a:xfrm flipV="1">
                <a:off x="1539" y="1924"/>
                <a:ext cx="0" cy="19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4" name="Line 656">
                <a:extLst>
                  <a:ext uri="{FF2B5EF4-FFF2-40B4-BE49-F238E27FC236}">
                    <a16:creationId xmlns:a16="http://schemas.microsoft.com/office/drawing/2014/main" id="{2B816A2C-89B2-48B9-BFF8-012845767D8A}"/>
                  </a:ext>
                </a:extLst>
              </p:cNvPr>
              <p:cNvSpPr>
                <a:spLocks noChangeShapeType="1"/>
              </p:cNvSpPr>
              <p:nvPr/>
            </p:nvSpPr>
            <p:spPr bwMode="auto">
              <a:xfrm flipH="1" flipV="1">
                <a:off x="1342" y="239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5" name="Line 657">
                <a:extLst>
                  <a:ext uri="{FF2B5EF4-FFF2-40B4-BE49-F238E27FC236}">
                    <a16:creationId xmlns:a16="http://schemas.microsoft.com/office/drawing/2014/main" id="{8905EA9C-D6CE-4C0D-A478-58C395B6D164}"/>
                  </a:ext>
                </a:extLst>
              </p:cNvPr>
              <p:cNvSpPr>
                <a:spLocks noChangeShapeType="1"/>
              </p:cNvSpPr>
              <p:nvPr/>
            </p:nvSpPr>
            <p:spPr bwMode="auto">
              <a:xfrm flipV="1">
                <a:off x="1539" y="1727"/>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6" name="Line 658">
                <a:extLst>
                  <a:ext uri="{FF2B5EF4-FFF2-40B4-BE49-F238E27FC236}">
                    <a16:creationId xmlns:a16="http://schemas.microsoft.com/office/drawing/2014/main" id="{7FE12671-4972-4077-9CF7-99D5652E98E2}"/>
                  </a:ext>
                </a:extLst>
              </p:cNvPr>
              <p:cNvSpPr>
                <a:spLocks noChangeShapeType="1"/>
              </p:cNvSpPr>
              <p:nvPr/>
            </p:nvSpPr>
            <p:spPr bwMode="auto">
              <a:xfrm flipV="1">
                <a:off x="1342" y="1579"/>
                <a:ext cx="0" cy="8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7" name="Line 659">
                <a:extLst>
                  <a:ext uri="{FF2B5EF4-FFF2-40B4-BE49-F238E27FC236}">
                    <a16:creationId xmlns:a16="http://schemas.microsoft.com/office/drawing/2014/main" id="{3B6D9954-5755-461C-B554-8EB4A379A4C2}"/>
                  </a:ext>
                </a:extLst>
              </p:cNvPr>
              <p:cNvSpPr>
                <a:spLocks noChangeShapeType="1"/>
              </p:cNvSpPr>
              <p:nvPr/>
            </p:nvSpPr>
            <p:spPr bwMode="auto">
              <a:xfrm rot="5400000">
                <a:off x="1293" y="1481"/>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8" name="Line 660">
                <a:extLst>
                  <a:ext uri="{FF2B5EF4-FFF2-40B4-BE49-F238E27FC236}">
                    <a16:creationId xmlns:a16="http://schemas.microsoft.com/office/drawing/2014/main" id="{6F9A793F-CE52-474A-91C4-7EA9BB338906}"/>
                  </a:ext>
                </a:extLst>
              </p:cNvPr>
              <p:cNvSpPr>
                <a:spLocks noChangeShapeType="1"/>
              </p:cNvSpPr>
              <p:nvPr/>
            </p:nvSpPr>
            <p:spPr bwMode="auto">
              <a:xfrm flipV="1">
                <a:off x="1342" y="1382"/>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9" name="Line 661">
                <a:extLst>
                  <a:ext uri="{FF2B5EF4-FFF2-40B4-BE49-F238E27FC236}">
                    <a16:creationId xmlns:a16="http://schemas.microsoft.com/office/drawing/2014/main" id="{CB940C11-3784-449A-870B-2C44F6697CE3}"/>
                  </a:ext>
                </a:extLst>
              </p:cNvPr>
              <p:cNvSpPr>
                <a:spLocks noChangeShapeType="1"/>
              </p:cNvSpPr>
              <p:nvPr/>
            </p:nvSpPr>
            <p:spPr bwMode="auto">
              <a:xfrm flipV="1">
                <a:off x="1096" y="172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0" name="Line 662">
                <a:extLst>
                  <a:ext uri="{FF2B5EF4-FFF2-40B4-BE49-F238E27FC236}">
                    <a16:creationId xmlns:a16="http://schemas.microsoft.com/office/drawing/2014/main" id="{B007D9A5-6132-4F72-8657-A14CD3E01825}"/>
                  </a:ext>
                </a:extLst>
              </p:cNvPr>
              <p:cNvSpPr>
                <a:spLocks noChangeShapeType="1"/>
              </p:cNvSpPr>
              <p:nvPr/>
            </p:nvSpPr>
            <p:spPr bwMode="auto">
              <a:xfrm flipV="1">
                <a:off x="1096"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1" name="Line 663">
                <a:extLst>
                  <a:ext uri="{FF2B5EF4-FFF2-40B4-BE49-F238E27FC236}">
                    <a16:creationId xmlns:a16="http://schemas.microsoft.com/office/drawing/2014/main" id="{7BF32542-59AD-4D93-9E85-3BE97040620F}"/>
                  </a:ext>
                </a:extLst>
              </p:cNvPr>
              <p:cNvSpPr>
                <a:spLocks noChangeShapeType="1"/>
              </p:cNvSpPr>
              <p:nvPr/>
            </p:nvSpPr>
            <p:spPr bwMode="auto">
              <a:xfrm>
                <a:off x="1539" y="2220"/>
                <a:ext cx="0" cy="1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2" name="Line 664">
                <a:extLst>
                  <a:ext uri="{FF2B5EF4-FFF2-40B4-BE49-F238E27FC236}">
                    <a16:creationId xmlns:a16="http://schemas.microsoft.com/office/drawing/2014/main" id="{8780D827-D03C-45F4-92FC-9CE601F7A94A}"/>
                  </a:ext>
                </a:extLst>
              </p:cNvPr>
              <p:cNvSpPr>
                <a:spLocks noChangeShapeType="1"/>
              </p:cNvSpPr>
              <p:nvPr/>
            </p:nvSpPr>
            <p:spPr bwMode="auto">
              <a:xfrm flipV="1">
                <a:off x="2081"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3" name="Line 665">
                <a:extLst>
                  <a:ext uri="{FF2B5EF4-FFF2-40B4-BE49-F238E27FC236}">
                    <a16:creationId xmlns:a16="http://schemas.microsoft.com/office/drawing/2014/main" id="{EB97335D-C9D1-46A4-97CB-B82A13AEF6C1}"/>
                  </a:ext>
                </a:extLst>
              </p:cNvPr>
              <p:cNvSpPr>
                <a:spLocks noChangeShapeType="1"/>
              </p:cNvSpPr>
              <p:nvPr/>
            </p:nvSpPr>
            <p:spPr bwMode="auto">
              <a:xfrm>
                <a:off x="2081"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4" name="Line 666">
                <a:extLst>
                  <a:ext uri="{FF2B5EF4-FFF2-40B4-BE49-F238E27FC236}">
                    <a16:creationId xmlns:a16="http://schemas.microsoft.com/office/drawing/2014/main" id="{84E7BB09-F9BB-4E73-B421-56BC690BCB72}"/>
                  </a:ext>
                </a:extLst>
              </p:cNvPr>
              <p:cNvSpPr>
                <a:spLocks noChangeShapeType="1"/>
              </p:cNvSpPr>
              <p:nvPr/>
            </p:nvSpPr>
            <p:spPr bwMode="auto">
              <a:xfrm flipV="1">
                <a:off x="2130" y="1924"/>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5" name="Line 667">
                <a:extLst>
                  <a:ext uri="{FF2B5EF4-FFF2-40B4-BE49-F238E27FC236}">
                    <a16:creationId xmlns:a16="http://schemas.microsoft.com/office/drawing/2014/main" id="{BCFB4689-2091-4EE7-A293-6BEA465ADA73}"/>
                  </a:ext>
                </a:extLst>
              </p:cNvPr>
              <p:cNvSpPr>
                <a:spLocks noChangeShapeType="1"/>
              </p:cNvSpPr>
              <p:nvPr/>
            </p:nvSpPr>
            <p:spPr bwMode="auto">
              <a:xfrm flipH="1" flipV="1">
                <a:off x="1933" y="202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6" name="Line 668">
                <a:extLst>
                  <a:ext uri="{FF2B5EF4-FFF2-40B4-BE49-F238E27FC236}">
                    <a16:creationId xmlns:a16="http://schemas.microsoft.com/office/drawing/2014/main" id="{BDC72DBE-1B58-45EE-9577-B47BDD297F85}"/>
                  </a:ext>
                </a:extLst>
              </p:cNvPr>
              <p:cNvSpPr>
                <a:spLocks noChangeShapeType="1"/>
              </p:cNvSpPr>
              <p:nvPr/>
            </p:nvSpPr>
            <p:spPr bwMode="auto">
              <a:xfrm rot="5400000" flipH="1" flipV="1">
                <a:off x="2079" y="1874"/>
                <a:ext cx="98"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7" name="Line 669">
                <a:extLst>
                  <a:ext uri="{FF2B5EF4-FFF2-40B4-BE49-F238E27FC236}">
                    <a16:creationId xmlns:a16="http://schemas.microsoft.com/office/drawing/2014/main" id="{C1820B6E-0BB3-43A1-9E93-1D5360AAABCA}"/>
                  </a:ext>
                </a:extLst>
              </p:cNvPr>
              <p:cNvSpPr>
                <a:spLocks noChangeShapeType="1"/>
              </p:cNvSpPr>
              <p:nvPr/>
            </p:nvSpPr>
            <p:spPr bwMode="auto">
              <a:xfrm flipV="1">
                <a:off x="2130" y="1727"/>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8" name="Line 670">
                <a:extLst>
                  <a:ext uri="{FF2B5EF4-FFF2-40B4-BE49-F238E27FC236}">
                    <a16:creationId xmlns:a16="http://schemas.microsoft.com/office/drawing/2014/main" id="{C963DFFC-20D5-44DF-9540-8E7F830D5691}"/>
                  </a:ext>
                </a:extLst>
              </p:cNvPr>
              <p:cNvSpPr>
                <a:spLocks noChangeShapeType="1"/>
              </p:cNvSpPr>
              <p:nvPr/>
            </p:nvSpPr>
            <p:spPr bwMode="auto">
              <a:xfrm flipV="1">
                <a:off x="1933" y="1579"/>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9" name="Line 671">
                <a:extLst>
                  <a:ext uri="{FF2B5EF4-FFF2-40B4-BE49-F238E27FC236}">
                    <a16:creationId xmlns:a16="http://schemas.microsoft.com/office/drawing/2014/main" id="{6DFC0F4B-38F5-4ABA-8B79-5539D374B4AD}"/>
                  </a:ext>
                </a:extLst>
              </p:cNvPr>
              <p:cNvSpPr>
                <a:spLocks noChangeShapeType="1"/>
              </p:cNvSpPr>
              <p:nvPr/>
            </p:nvSpPr>
            <p:spPr bwMode="auto">
              <a:xfrm rot="5400000">
                <a:off x="1884" y="1481"/>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0" name="Line 672">
                <a:extLst>
                  <a:ext uri="{FF2B5EF4-FFF2-40B4-BE49-F238E27FC236}">
                    <a16:creationId xmlns:a16="http://schemas.microsoft.com/office/drawing/2014/main" id="{B2ED9AA4-DB29-4661-B38B-631CA057C40A}"/>
                  </a:ext>
                </a:extLst>
              </p:cNvPr>
              <p:cNvSpPr>
                <a:spLocks noChangeShapeType="1"/>
              </p:cNvSpPr>
              <p:nvPr/>
            </p:nvSpPr>
            <p:spPr bwMode="auto">
              <a:xfrm flipV="1">
                <a:off x="1933" y="1382"/>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1" name="Line 673">
                <a:extLst>
                  <a:ext uri="{FF2B5EF4-FFF2-40B4-BE49-F238E27FC236}">
                    <a16:creationId xmlns:a16="http://schemas.microsoft.com/office/drawing/2014/main" id="{7FBB876D-580F-48AA-9C41-F8C14A6D5317}"/>
                  </a:ext>
                </a:extLst>
              </p:cNvPr>
              <p:cNvSpPr>
                <a:spLocks noChangeShapeType="1"/>
              </p:cNvSpPr>
              <p:nvPr/>
            </p:nvSpPr>
            <p:spPr bwMode="auto">
              <a:xfrm flipV="1">
                <a:off x="1687" y="172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2" name="Line 674">
                <a:extLst>
                  <a:ext uri="{FF2B5EF4-FFF2-40B4-BE49-F238E27FC236}">
                    <a16:creationId xmlns:a16="http://schemas.microsoft.com/office/drawing/2014/main" id="{879E335F-A3FF-4ADE-89D6-98B9BD2F1363}"/>
                  </a:ext>
                </a:extLst>
              </p:cNvPr>
              <p:cNvSpPr>
                <a:spLocks noChangeShapeType="1"/>
              </p:cNvSpPr>
              <p:nvPr/>
            </p:nvSpPr>
            <p:spPr bwMode="auto">
              <a:xfrm flipV="1">
                <a:off x="1687"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3" name="Line 675">
                <a:extLst>
                  <a:ext uri="{FF2B5EF4-FFF2-40B4-BE49-F238E27FC236}">
                    <a16:creationId xmlns:a16="http://schemas.microsoft.com/office/drawing/2014/main" id="{94BAA356-8966-404C-ADA6-8CFB30020649}"/>
                  </a:ext>
                </a:extLst>
              </p:cNvPr>
              <p:cNvSpPr>
                <a:spLocks noChangeShapeType="1"/>
              </p:cNvSpPr>
              <p:nvPr/>
            </p:nvSpPr>
            <p:spPr bwMode="auto">
              <a:xfrm>
                <a:off x="2130" y="2220"/>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4" name="Line 676">
                <a:extLst>
                  <a:ext uri="{FF2B5EF4-FFF2-40B4-BE49-F238E27FC236}">
                    <a16:creationId xmlns:a16="http://schemas.microsoft.com/office/drawing/2014/main" id="{944F26E2-DC4C-4E65-84A2-F2A3A7B011BD}"/>
                  </a:ext>
                </a:extLst>
              </p:cNvPr>
              <p:cNvSpPr>
                <a:spLocks noChangeShapeType="1"/>
              </p:cNvSpPr>
              <p:nvPr/>
            </p:nvSpPr>
            <p:spPr bwMode="auto">
              <a:xfrm rot="5400000" flipH="1" flipV="1">
                <a:off x="2278" y="980"/>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5" name="Line 677">
                <a:extLst>
                  <a:ext uri="{FF2B5EF4-FFF2-40B4-BE49-F238E27FC236}">
                    <a16:creationId xmlns:a16="http://schemas.microsoft.com/office/drawing/2014/main" id="{AF3D2369-A504-4F87-8762-8946EFF92CD4}"/>
                  </a:ext>
                </a:extLst>
              </p:cNvPr>
              <p:cNvSpPr>
                <a:spLocks noChangeShapeType="1"/>
              </p:cNvSpPr>
              <p:nvPr/>
            </p:nvSpPr>
            <p:spPr bwMode="auto">
              <a:xfrm rot="5400000" flipH="1" flipV="1">
                <a:off x="2344" y="1308"/>
                <a:ext cx="8" cy="1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6" name="Line 678">
                <a:extLst>
                  <a:ext uri="{FF2B5EF4-FFF2-40B4-BE49-F238E27FC236}">
                    <a16:creationId xmlns:a16="http://schemas.microsoft.com/office/drawing/2014/main" id="{CE60BF61-FCF5-42E5-AF45-07920F1972D6}"/>
                  </a:ext>
                </a:extLst>
              </p:cNvPr>
              <p:cNvSpPr>
                <a:spLocks noChangeShapeType="1"/>
              </p:cNvSpPr>
              <p:nvPr/>
            </p:nvSpPr>
            <p:spPr bwMode="auto">
              <a:xfrm rot="5400000">
                <a:off x="282" y="1534"/>
                <a:ext cx="1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7" name="Line 679">
                <a:extLst>
                  <a:ext uri="{FF2B5EF4-FFF2-40B4-BE49-F238E27FC236}">
                    <a16:creationId xmlns:a16="http://schemas.microsoft.com/office/drawing/2014/main" id="{DAD85E72-79AC-4936-87ED-FF38C5F37AF7}"/>
                  </a:ext>
                </a:extLst>
              </p:cNvPr>
              <p:cNvSpPr>
                <a:spLocks noChangeShapeType="1"/>
              </p:cNvSpPr>
              <p:nvPr/>
            </p:nvSpPr>
            <p:spPr bwMode="auto">
              <a:xfrm flipV="1">
                <a:off x="335" y="1154"/>
                <a:ext cx="0"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8" name="Line 680">
                <a:extLst>
                  <a:ext uri="{FF2B5EF4-FFF2-40B4-BE49-F238E27FC236}">
                    <a16:creationId xmlns:a16="http://schemas.microsoft.com/office/drawing/2014/main" id="{FF5325B4-4BBC-4A9F-8CC6-636D949A4B8C}"/>
                  </a:ext>
                </a:extLst>
              </p:cNvPr>
              <p:cNvSpPr>
                <a:spLocks noChangeShapeType="1"/>
              </p:cNvSpPr>
              <p:nvPr/>
            </p:nvSpPr>
            <p:spPr bwMode="auto">
              <a:xfrm>
                <a:off x="335" y="1154"/>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9" name="Line 681">
                <a:extLst>
                  <a:ext uri="{FF2B5EF4-FFF2-40B4-BE49-F238E27FC236}">
                    <a16:creationId xmlns:a16="http://schemas.microsoft.com/office/drawing/2014/main" id="{18972923-3C06-4952-BE14-F8AA0963DCBE}"/>
                  </a:ext>
                </a:extLst>
              </p:cNvPr>
              <p:cNvSpPr>
                <a:spLocks noChangeShapeType="1"/>
              </p:cNvSpPr>
              <p:nvPr/>
            </p:nvSpPr>
            <p:spPr bwMode="auto">
              <a:xfrm flipV="1">
                <a:off x="562" y="1029"/>
                <a:ext cx="0" cy="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0" name="Line 682">
                <a:extLst>
                  <a:ext uri="{FF2B5EF4-FFF2-40B4-BE49-F238E27FC236}">
                    <a16:creationId xmlns:a16="http://schemas.microsoft.com/office/drawing/2014/main" id="{F59F7B50-4941-443B-9832-27A4324621E1}"/>
                  </a:ext>
                </a:extLst>
              </p:cNvPr>
              <p:cNvSpPr>
                <a:spLocks noChangeShapeType="1"/>
              </p:cNvSpPr>
              <p:nvPr/>
            </p:nvSpPr>
            <p:spPr bwMode="auto">
              <a:xfrm>
                <a:off x="335" y="1579"/>
                <a:ext cx="0" cy="3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1" name="Line 683">
                <a:extLst>
                  <a:ext uri="{FF2B5EF4-FFF2-40B4-BE49-F238E27FC236}">
                    <a16:creationId xmlns:a16="http://schemas.microsoft.com/office/drawing/2014/main" id="{525C9C92-3602-4D86-8F00-D522E687C98D}"/>
                  </a:ext>
                </a:extLst>
              </p:cNvPr>
              <p:cNvSpPr>
                <a:spLocks noChangeShapeType="1"/>
              </p:cNvSpPr>
              <p:nvPr/>
            </p:nvSpPr>
            <p:spPr bwMode="auto">
              <a:xfrm>
                <a:off x="335" y="1962"/>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2" name="Line 684">
                <a:extLst>
                  <a:ext uri="{FF2B5EF4-FFF2-40B4-BE49-F238E27FC236}">
                    <a16:creationId xmlns:a16="http://schemas.microsoft.com/office/drawing/2014/main" id="{A2AD930C-DBA4-4550-8C4A-CCE9DD6153CE}"/>
                  </a:ext>
                </a:extLst>
              </p:cNvPr>
              <p:cNvSpPr>
                <a:spLocks noChangeShapeType="1"/>
              </p:cNvSpPr>
              <p:nvPr/>
            </p:nvSpPr>
            <p:spPr bwMode="auto">
              <a:xfrm flipV="1">
                <a:off x="562" y="1727"/>
                <a:ext cx="0" cy="2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3" name="Line 685">
                <a:extLst>
                  <a:ext uri="{FF2B5EF4-FFF2-40B4-BE49-F238E27FC236}">
                    <a16:creationId xmlns:a16="http://schemas.microsoft.com/office/drawing/2014/main" id="{DA96EC2F-3645-42F3-80F2-BB6B54EADA61}"/>
                  </a:ext>
                </a:extLst>
              </p:cNvPr>
              <p:cNvSpPr>
                <a:spLocks noChangeShapeType="1"/>
              </p:cNvSpPr>
              <p:nvPr/>
            </p:nvSpPr>
            <p:spPr bwMode="auto">
              <a:xfrm>
                <a:off x="3888" y="544"/>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4" name="Line 686">
                <a:extLst>
                  <a:ext uri="{FF2B5EF4-FFF2-40B4-BE49-F238E27FC236}">
                    <a16:creationId xmlns:a16="http://schemas.microsoft.com/office/drawing/2014/main" id="{5D845064-7684-4743-B0F2-7402ACED0949}"/>
                  </a:ext>
                </a:extLst>
              </p:cNvPr>
              <p:cNvSpPr>
                <a:spLocks noChangeShapeType="1"/>
              </p:cNvSpPr>
              <p:nvPr/>
            </p:nvSpPr>
            <p:spPr bwMode="auto">
              <a:xfrm flipV="1">
                <a:off x="3888" y="544"/>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5" name="Line 687">
                <a:extLst>
                  <a:ext uri="{FF2B5EF4-FFF2-40B4-BE49-F238E27FC236}">
                    <a16:creationId xmlns:a16="http://schemas.microsoft.com/office/drawing/2014/main" id="{2F2F78CC-6456-46B3-A263-BF94E6BB6BE6}"/>
                  </a:ext>
                </a:extLst>
              </p:cNvPr>
              <p:cNvSpPr>
                <a:spLocks noChangeShapeType="1"/>
              </p:cNvSpPr>
              <p:nvPr/>
            </p:nvSpPr>
            <p:spPr bwMode="auto">
              <a:xfrm>
                <a:off x="3937" y="643"/>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6" name="Line 688">
                <a:extLst>
                  <a:ext uri="{FF2B5EF4-FFF2-40B4-BE49-F238E27FC236}">
                    <a16:creationId xmlns:a16="http://schemas.microsoft.com/office/drawing/2014/main" id="{59115F8A-756B-4F5E-8E6A-71DD8A19FC37}"/>
                  </a:ext>
                </a:extLst>
              </p:cNvPr>
              <p:cNvSpPr>
                <a:spLocks noChangeShapeType="1"/>
              </p:cNvSpPr>
              <p:nvPr/>
            </p:nvSpPr>
            <p:spPr bwMode="auto">
              <a:xfrm flipH="1">
                <a:off x="3740" y="741"/>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7" name="Line 689">
                <a:extLst>
                  <a:ext uri="{FF2B5EF4-FFF2-40B4-BE49-F238E27FC236}">
                    <a16:creationId xmlns:a16="http://schemas.microsoft.com/office/drawing/2014/main" id="{6D0AAA4A-6E22-48FF-A3AC-5548A347F9BB}"/>
                  </a:ext>
                </a:extLst>
              </p:cNvPr>
              <p:cNvSpPr>
                <a:spLocks noChangeShapeType="1"/>
              </p:cNvSpPr>
              <p:nvPr/>
            </p:nvSpPr>
            <p:spPr bwMode="auto">
              <a:xfrm>
                <a:off x="3937" y="938"/>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8" name="Line 690">
                <a:extLst>
                  <a:ext uri="{FF2B5EF4-FFF2-40B4-BE49-F238E27FC236}">
                    <a16:creationId xmlns:a16="http://schemas.microsoft.com/office/drawing/2014/main" id="{3A98C1BA-A0B1-43E6-9682-475BDB1BC967}"/>
                  </a:ext>
                </a:extLst>
              </p:cNvPr>
              <p:cNvSpPr>
                <a:spLocks noChangeShapeType="1"/>
              </p:cNvSpPr>
              <p:nvPr/>
            </p:nvSpPr>
            <p:spPr bwMode="auto">
              <a:xfrm>
                <a:off x="3740" y="741"/>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9" name="Line 691">
                <a:extLst>
                  <a:ext uri="{FF2B5EF4-FFF2-40B4-BE49-F238E27FC236}">
                    <a16:creationId xmlns:a16="http://schemas.microsoft.com/office/drawing/2014/main" id="{C257B214-ED81-475A-B825-94F99D5E5756}"/>
                  </a:ext>
                </a:extLst>
              </p:cNvPr>
              <p:cNvSpPr>
                <a:spLocks noChangeShapeType="1"/>
              </p:cNvSpPr>
              <p:nvPr/>
            </p:nvSpPr>
            <p:spPr bwMode="auto">
              <a:xfrm flipV="1">
                <a:off x="3691" y="1185"/>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0" name="Line 692">
                <a:extLst>
                  <a:ext uri="{FF2B5EF4-FFF2-40B4-BE49-F238E27FC236}">
                    <a16:creationId xmlns:a16="http://schemas.microsoft.com/office/drawing/2014/main" id="{3B8F9151-29CA-45A6-974C-9E782199EE7E}"/>
                  </a:ext>
                </a:extLst>
              </p:cNvPr>
              <p:cNvSpPr>
                <a:spLocks noChangeShapeType="1"/>
              </p:cNvSpPr>
              <p:nvPr/>
            </p:nvSpPr>
            <p:spPr bwMode="auto">
              <a:xfrm>
                <a:off x="3740" y="1283"/>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1" name="Line 693">
                <a:extLst>
                  <a:ext uri="{FF2B5EF4-FFF2-40B4-BE49-F238E27FC236}">
                    <a16:creationId xmlns:a16="http://schemas.microsoft.com/office/drawing/2014/main" id="{B30E726D-96F9-40EC-AE91-4467E0136419}"/>
                  </a:ext>
                </a:extLst>
              </p:cNvPr>
              <p:cNvSpPr>
                <a:spLocks noChangeShapeType="1"/>
              </p:cNvSpPr>
              <p:nvPr/>
            </p:nvSpPr>
            <p:spPr bwMode="auto">
              <a:xfrm>
                <a:off x="3494" y="103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2" name="Line 694">
                <a:extLst>
                  <a:ext uri="{FF2B5EF4-FFF2-40B4-BE49-F238E27FC236}">
                    <a16:creationId xmlns:a16="http://schemas.microsoft.com/office/drawing/2014/main" id="{9305D43B-03AA-44FA-8371-25B6925FD0AD}"/>
                  </a:ext>
                </a:extLst>
              </p:cNvPr>
              <p:cNvSpPr>
                <a:spLocks noChangeShapeType="1"/>
              </p:cNvSpPr>
              <p:nvPr/>
            </p:nvSpPr>
            <p:spPr bwMode="auto">
              <a:xfrm>
                <a:off x="3494"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3" name="Line 695">
                <a:extLst>
                  <a:ext uri="{FF2B5EF4-FFF2-40B4-BE49-F238E27FC236}">
                    <a16:creationId xmlns:a16="http://schemas.microsoft.com/office/drawing/2014/main" id="{BC71786A-EF77-475A-80C2-396A15C60EAF}"/>
                  </a:ext>
                </a:extLst>
              </p:cNvPr>
              <p:cNvSpPr>
                <a:spLocks noChangeShapeType="1"/>
              </p:cNvSpPr>
              <p:nvPr/>
            </p:nvSpPr>
            <p:spPr bwMode="auto">
              <a:xfrm flipV="1">
                <a:off x="3937" y="249"/>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4" name="Line 696">
                <a:extLst>
                  <a:ext uri="{FF2B5EF4-FFF2-40B4-BE49-F238E27FC236}">
                    <a16:creationId xmlns:a16="http://schemas.microsoft.com/office/drawing/2014/main" id="{5D8525CA-BDF1-45FB-B015-144F04FE77C7}"/>
                  </a:ext>
                </a:extLst>
              </p:cNvPr>
              <p:cNvSpPr>
                <a:spLocks noChangeShapeType="1"/>
              </p:cNvSpPr>
              <p:nvPr/>
            </p:nvSpPr>
            <p:spPr bwMode="auto">
              <a:xfrm>
                <a:off x="4479" y="544"/>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5" name="Line 697">
                <a:extLst>
                  <a:ext uri="{FF2B5EF4-FFF2-40B4-BE49-F238E27FC236}">
                    <a16:creationId xmlns:a16="http://schemas.microsoft.com/office/drawing/2014/main" id="{4BC3AE14-DADA-4105-8631-FAB75F926B3A}"/>
                  </a:ext>
                </a:extLst>
              </p:cNvPr>
              <p:cNvSpPr>
                <a:spLocks noChangeShapeType="1"/>
              </p:cNvSpPr>
              <p:nvPr/>
            </p:nvSpPr>
            <p:spPr bwMode="auto">
              <a:xfrm flipV="1">
                <a:off x="4479" y="544"/>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6" name="Line 698">
                <a:extLst>
                  <a:ext uri="{FF2B5EF4-FFF2-40B4-BE49-F238E27FC236}">
                    <a16:creationId xmlns:a16="http://schemas.microsoft.com/office/drawing/2014/main" id="{1E02DFD2-0349-4F94-A625-FF178282DB3E}"/>
                  </a:ext>
                </a:extLst>
              </p:cNvPr>
              <p:cNvSpPr>
                <a:spLocks noChangeShapeType="1"/>
              </p:cNvSpPr>
              <p:nvPr/>
            </p:nvSpPr>
            <p:spPr bwMode="auto">
              <a:xfrm>
                <a:off x="4528" y="643"/>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7" name="Line 699">
                <a:extLst>
                  <a:ext uri="{FF2B5EF4-FFF2-40B4-BE49-F238E27FC236}">
                    <a16:creationId xmlns:a16="http://schemas.microsoft.com/office/drawing/2014/main" id="{F7422EDC-E7BB-4FEA-AEDB-063ED1797EB0}"/>
                  </a:ext>
                </a:extLst>
              </p:cNvPr>
              <p:cNvSpPr>
                <a:spLocks noChangeShapeType="1"/>
              </p:cNvSpPr>
              <p:nvPr/>
            </p:nvSpPr>
            <p:spPr bwMode="auto">
              <a:xfrm flipH="1">
                <a:off x="4331" y="741"/>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8" name="Line 700">
                <a:extLst>
                  <a:ext uri="{FF2B5EF4-FFF2-40B4-BE49-F238E27FC236}">
                    <a16:creationId xmlns:a16="http://schemas.microsoft.com/office/drawing/2014/main" id="{90C5571D-CE10-45F8-B6AE-2C2C5066074A}"/>
                  </a:ext>
                </a:extLst>
              </p:cNvPr>
              <p:cNvSpPr>
                <a:spLocks noChangeShapeType="1"/>
              </p:cNvSpPr>
              <p:nvPr/>
            </p:nvSpPr>
            <p:spPr bwMode="auto">
              <a:xfrm>
                <a:off x="4528" y="938"/>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9" name="Line 701">
                <a:extLst>
                  <a:ext uri="{FF2B5EF4-FFF2-40B4-BE49-F238E27FC236}">
                    <a16:creationId xmlns:a16="http://schemas.microsoft.com/office/drawing/2014/main" id="{2CE10837-C04B-4C81-8F49-A39AAA869FB2}"/>
                  </a:ext>
                </a:extLst>
              </p:cNvPr>
              <p:cNvSpPr>
                <a:spLocks noChangeShapeType="1"/>
              </p:cNvSpPr>
              <p:nvPr/>
            </p:nvSpPr>
            <p:spPr bwMode="auto">
              <a:xfrm>
                <a:off x="4331" y="741"/>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0" name="Line 702">
                <a:extLst>
                  <a:ext uri="{FF2B5EF4-FFF2-40B4-BE49-F238E27FC236}">
                    <a16:creationId xmlns:a16="http://schemas.microsoft.com/office/drawing/2014/main" id="{F599D253-B960-4DE6-9247-C68C2EED6428}"/>
                  </a:ext>
                </a:extLst>
              </p:cNvPr>
              <p:cNvSpPr>
                <a:spLocks noChangeShapeType="1"/>
              </p:cNvSpPr>
              <p:nvPr/>
            </p:nvSpPr>
            <p:spPr bwMode="auto">
              <a:xfrm flipV="1">
                <a:off x="4282" y="1185"/>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1" name="Line 703">
                <a:extLst>
                  <a:ext uri="{FF2B5EF4-FFF2-40B4-BE49-F238E27FC236}">
                    <a16:creationId xmlns:a16="http://schemas.microsoft.com/office/drawing/2014/main" id="{3EEFCD3D-B659-45F0-A74E-F4BA78749FEE}"/>
                  </a:ext>
                </a:extLst>
              </p:cNvPr>
              <p:cNvSpPr>
                <a:spLocks noChangeShapeType="1"/>
              </p:cNvSpPr>
              <p:nvPr/>
            </p:nvSpPr>
            <p:spPr bwMode="auto">
              <a:xfrm>
                <a:off x="4331" y="1283"/>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2" name="Line 704">
                <a:extLst>
                  <a:ext uri="{FF2B5EF4-FFF2-40B4-BE49-F238E27FC236}">
                    <a16:creationId xmlns:a16="http://schemas.microsoft.com/office/drawing/2014/main" id="{C94C71AF-2CE7-4803-8E94-9E26BF62F523}"/>
                  </a:ext>
                </a:extLst>
              </p:cNvPr>
              <p:cNvSpPr>
                <a:spLocks noChangeShapeType="1"/>
              </p:cNvSpPr>
              <p:nvPr/>
            </p:nvSpPr>
            <p:spPr bwMode="auto">
              <a:xfrm>
                <a:off x="4085" y="103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3" name="Line 705">
                <a:extLst>
                  <a:ext uri="{FF2B5EF4-FFF2-40B4-BE49-F238E27FC236}">
                    <a16:creationId xmlns:a16="http://schemas.microsoft.com/office/drawing/2014/main" id="{6ABADE1B-B94E-4005-A569-D5E8493317A8}"/>
                  </a:ext>
                </a:extLst>
              </p:cNvPr>
              <p:cNvSpPr>
                <a:spLocks noChangeShapeType="1"/>
              </p:cNvSpPr>
              <p:nvPr/>
            </p:nvSpPr>
            <p:spPr bwMode="auto">
              <a:xfrm>
                <a:off x="4085"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4" name="Line 706">
                <a:extLst>
                  <a:ext uri="{FF2B5EF4-FFF2-40B4-BE49-F238E27FC236}">
                    <a16:creationId xmlns:a16="http://schemas.microsoft.com/office/drawing/2014/main" id="{CFA9DB59-1BDA-4EC9-8A47-95EBAC37C4D6}"/>
                  </a:ext>
                </a:extLst>
              </p:cNvPr>
              <p:cNvSpPr>
                <a:spLocks noChangeShapeType="1"/>
              </p:cNvSpPr>
              <p:nvPr/>
            </p:nvSpPr>
            <p:spPr bwMode="auto">
              <a:xfrm flipV="1">
                <a:off x="4528" y="249"/>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5" name="Line 707">
                <a:extLst>
                  <a:ext uri="{FF2B5EF4-FFF2-40B4-BE49-F238E27FC236}">
                    <a16:creationId xmlns:a16="http://schemas.microsoft.com/office/drawing/2014/main" id="{365D02A2-AFE4-478F-97D3-B604C09A5A91}"/>
                  </a:ext>
                </a:extLst>
              </p:cNvPr>
              <p:cNvSpPr>
                <a:spLocks noChangeShapeType="1"/>
              </p:cNvSpPr>
              <p:nvPr/>
            </p:nvSpPr>
            <p:spPr bwMode="auto">
              <a:xfrm flipV="1">
                <a:off x="3888"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6" name="Line 708">
                <a:extLst>
                  <a:ext uri="{FF2B5EF4-FFF2-40B4-BE49-F238E27FC236}">
                    <a16:creationId xmlns:a16="http://schemas.microsoft.com/office/drawing/2014/main" id="{C97537D8-7B68-4DBD-B236-12B563BDCA1B}"/>
                  </a:ext>
                </a:extLst>
              </p:cNvPr>
              <p:cNvSpPr>
                <a:spLocks noChangeShapeType="1"/>
              </p:cNvSpPr>
              <p:nvPr/>
            </p:nvSpPr>
            <p:spPr bwMode="auto">
              <a:xfrm>
                <a:off x="3888"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7" name="Line 709">
                <a:extLst>
                  <a:ext uri="{FF2B5EF4-FFF2-40B4-BE49-F238E27FC236}">
                    <a16:creationId xmlns:a16="http://schemas.microsoft.com/office/drawing/2014/main" id="{D206041F-3376-42CF-9080-8420E29EA869}"/>
                  </a:ext>
                </a:extLst>
              </p:cNvPr>
              <p:cNvSpPr>
                <a:spLocks noChangeShapeType="1"/>
              </p:cNvSpPr>
              <p:nvPr/>
            </p:nvSpPr>
            <p:spPr bwMode="auto">
              <a:xfrm flipV="1">
                <a:off x="3937" y="1932"/>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8" name="Line 710">
                <a:extLst>
                  <a:ext uri="{FF2B5EF4-FFF2-40B4-BE49-F238E27FC236}">
                    <a16:creationId xmlns:a16="http://schemas.microsoft.com/office/drawing/2014/main" id="{19E43DFE-2613-47F1-A844-277F3C4F3EE2}"/>
                  </a:ext>
                </a:extLst>
              </p:cNvPr>
              <p:cNvSpPr>
                <a:spLocks noChangeShapeType="1"/>
              </p:cNvSpPr>
              <p:nvPr/>
            </p:nvSpPr>
            <p:spPr bwMode="auto">
              <a:xfrm flipH="1" flipV="1">
                <a:off x="3740" y="2031"/>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9" name="Line 711">
                <a:extLst>
                  <a:ext uri="{FF2B5EF4-FFF2-40B4-BE49-F238E27FC236}">
                    <a16:creationId xmlns:a16="http://schemas.microsoft.com/office/drawing/2014/main" id="{9A256E14-1456-445F-9D5F-703C17F58E22}"/>
                  </a:ext>
                </a:extLst>
              </p:cNvPr>
              <p:cNvSpPr>
                <a:spLocks noChangeShapeType="1"/>
              </p:cNvSpPr>
              <p:nvPr/>
            </p:nvSpPr>
            <p:spPr bwMode="auto">
              <a:xfrm flipV="1">
                <a:off x="3937" y="173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0" name="Line 712">
                <a:extLst>
                  <a:ext uri="{FF2B5EF4-FFF2-40B4-BE49-F238E27FC236}">
                    <a16:creationId xmlns:a16="http://schemas.microsoft.com/office/drawing/2014/main" id="{A065B1C0-1298-4FC0-B2B6-B4A4398CA71E}"/>
                  </a:ext>
                </a:extLst>
              </p:cNvPr>
              <p:cNvSpPr>
                <a:spLocks noChangeShapeType="1"/>
              </p:cNvSpPr>
              <p:nvPr/>
            </p:nvSpPr>
            <p:spPr bwMode="auto">
              <a:xfrm flipV="1">
                <a:off x="3740" y="1587"/>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1" name="Line 713">
                <a:extLst>
                  <a:ext uri="{FF2B5EF4-FFF2-40B4-BE49-F238E27FC236}">
                    <a16:creationId xmlns:a16="http://schemas.microsoft.com/office/drawing/2014/main" id="{F96192CA-F2B7-4895-9375-4349D8D06A26}"/>
                  </a:ext>
                </a:extLst>
              </p:cNvPr>
              <p:cNvSpPr>
                <a:spLocks noChangeShapeType="1"/>
              </p:cNvSpPr>
              <p:nvPr/>
            </p:nvSpPr>
            <p:spPr bwMode="auto">
              <a:xfrm rot="5400000">
                <a:off x="3691" y="1489"/>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2" name="Line 714">
                <a:extLst>
                  <a:ext uri="{FF2B5EF4-FFF2-40B4-BE49-F238E27FC236}">
                    <a16:creationId xmlns:a16="http://schemas.microsoft.com/office/drawing/2014/main" id="{796CDB0B-0457-4003-AD17-F3E13040E2B0}"/>
                  </a:ext>
                </a:extLst>
              </p:cNvPr>
              <p:cNvSpPr>
                <a:spLocks noChangeShapeType="1"/>
              </p:cNvSpPr>
              <p:nvPr/>
            </p:nvSpPr>
            <p:spPr bwMode="auto">
              <a:xfrm flipV="1">
                <a:off x="3740" y="139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3" name="Line 715">
                <a:extLst>
                  <a:ext uri="{FF2B5EF4-FFF2-40B4-BE49-F238E27FC236}">
                    <a16:creationId xmlns:a16="http://schemas.microsoft.com/office/drawing/2014/main" id="{C3C0FE83-98AE-47EC-A640-B2DB3FB1C20C}"/>
                  </a:ext>
                </a:extLst>
              </p:cNvPr>
              <p:cNvSpPr>
                <a:spLocks noChangeShapeType="1"/>
              </p:cNvSpPr>
              <p:nvPr/>
            </p:nvSpPr>
            <p:spPr bwMode="auto">
              <a:xfrm flipV="1">
                <a:off x="3494" y="1735"/>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4" name="Line 716">
                <a:extLst>
                  <a:ext uri="{FF2B5EF4-FFF2-40B4-BE49-F238E27FC236}">
                    <a16:creationId xmlns:a16="http://schemas.microsoft.com/office/drawing/2014/main" id="{E1347815-6318-4DF7-BEDD-3989BA215AC6}"/>
                  </a:ext>
                </a:extLst>
              </p:cNvPr>
              <p:cNvSpPr>
                <a:spLocks noChangeShapeType="1"/>
              </p:cNvSpPr>
              <p:nvPr/>
            </p:nvSpPr>
            <p:spPr bwMode="auto">
              <a:xfrm flipV="1">
                <a:off x="3494" y="1390"/>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5" name="Line 717">
                <a:extLst>
                  <a:ext uri="{FF2B5EF4-FFF2-40B4-BE49-F238E27FC236}">
                    <a16:creationId xmlns:a16="http://schemas.microsoft.com/office/drawing/2014/main" id="{1ADA2E44-22ED-4766-A1B2-47BF94AD8807}"/>
                  </a:ext>
                </a:extLst>
              </p:cNvPr>
              <p:cNvSpPr>
                <a:spLocks noChangeShapeType="1"/>
              </p:cNvSpPr>
              <p:nvPr/>
            </p:nvSpPr>
            <p:spPr bwMode="auto">
              <a:xfrm>
                <a:off x="3937" y="2228"/>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6" name="Line 718">
                <a:extLst>
                  <a:ext uri="{FF2B5EF4-FFF2-40B4-BE49-F238E27FC236}">
                    <a16:creationId xmlns:a16="http://schemas.microsoft.com/office/drawing/2014/main" id="{D50AC829-7B18-4972-9F11-435282BDB6CB}"/>
                  </a:ext>
                </a:extLst>
              </p:cNvPr>
              <p:cNvSpPr>
                <a:spLocks noChangeShapeType="1"/>
              </p:cNvSpPr>
              <p:nvPr/>
            </p:nvSpPr>
            <p:spPr bwMode="auto">
              <a:xfrm flipV="1">
                <a:off x="4479"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7" name="Line 719">
                <a:extLst>
                  <a:ext uri="{FF2B5EF4-FFF2-40B4-BE49-F238E27FC236}">
                    <a16:creationId xmlns:a16="http://schemas.microsoft.com/office/drawing/2014/main" id="{01477FED-E003-4597-9116-429D0CE7CDE9}"/>
                  </a:ext>
                </a:extLst>
              </p:cNvPr>
              <p:cNvSpPr>
                <a:spLocks noChangeShapeType="1"/>
              </p:cNvSpPr>
              <p:nvPr/>
            </p:nvSpPr>
            <p:spPr bwMode="auto">
              <a:xfrm>
                <a:off x="4479"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8" name="Line 720">
                <a:extLst>
                  <a:ext uri="{FF2B5EF4-FFF2-40B4-BE49-F238E27FC236}">
                    <a16:creationId xmlns:a16="http://schemas.microsoft.com/office/drawing/2014/main" id="{1F263251-6515-400B-B0BA-FB770861236D}"/>
                  </a:ext>
                </a:extLst>
              </p:cNvPr>
              <p:cNvSpPr>
                <a:spLocks noChangeShapeType="1"/>
              </p:cNvSpPr>
              <p:nvPr/>
            </p:nvSpPr>
            <p:spPr bwMode="auto">
              <a:xfrm flipV="1">
                <a:off x="4528" y="1932"/>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9" name="Line 721">
                <a:extLst>
                  <a:ext uri="{FF2B5EF4-FFF2-40B4-BE49-F238E27FC236}">
                    <a16:creationId xmlns:a16="http://schemas.microsoft.com/office/drawing/2014/main" id="{A327ADA5-B1E1-49DE-83F7-BF2369C7979E}"/>
                  </a:ext>
                </a:extLst>
              </p:cNvPr>
              <p:cNvSpPr>
                <a:spLocks noChangeShapeType="1"/>
              </p:cNvSpPr>
              <p:nvPr/>
            </p:nvSpPr>
            <p:spPr bwMode="auto">
              <a:xfrm flipH="1" flipV="1">
                <a:off x="4331" y="2400"/>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0" name="Line 722">
                <a:extLst>
                  <a:ext uri="{FF2B5EF4-FFF2-40B4-BE49-F238E27FC236}">
                    <a16:creationId xmlns:a16="http://schemas.microsoft.com/office/drawing/2014/main" id="{41CC3853-0656-456B-AE7F-A3DCA649CEFB}"/>
                  </a:ext>
                </a:extLst>
              </p:cNvPr>
              <p:cNvSpPr>
                <a:spLocks noChangeShapeType="1"/>
              </p:cNvSpPr>
              <p:nvPr/>
            </p:nvSpPr>
            <p:spPr bwMode="auto">
              <a:xfrm flipV="1">
                <a:off x="4528" y="173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1" name="Line 723">
                <a:extLst>
                  <a:ext uri="{FF2B5EF4-FFF2-40B4-BE49-F238E27FC236}">
                    <a16:creationId xmlns:a16="http://schemas.microsoft.com/office/drawing/2014/main" id="{B5AFE429-5572-4554-9CF0-0825216EA7F3}"/>
                  </a:ext>
                </a:extLst>
              </p:cNvPr>
              <p:cNvSpPr>
                <a:spLocks noChangeShapeType="1"/>
              </p:cNvSpPr>
              <p:nvPr/>
            </p:nvSpPr>
            <p:spPr bwMode="auto">
              <a:xfrm flipV="1">
                <a:off x="4331" y="1587"/>
                <a:ext cx="0" cy="8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2" name="Line 724">
                <a:extLst>
                  <a:ext uri="{FF2B5EF4-FFF2-40B4-BE49-F238E27FC236}">
                    <a16:creationId xmlns:a16="http://schemas.microsoft.com/office/drawing/2014/main" id="{0F05ACD9-A7D8-44DA-A2BF-3E9460DAD7CF}"/>
                  </a:ext>
                </a:extLst>
              </p:cNvPr>
              <p:cNvSpPr>
                <a:spLocks noChangeShapeType="1"/>
              </p:cNvSpPr>
              <p:nvPr/>
            </p:nvSpPr>
            <p:spPr bwMode="auto">
              <a:xfrm rot="5400000">
                <a:off x="4282" y="1489"/>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3" name="Line 725">
                <a:extLst>
                  <a:ext uri="{FF2B5EF4-FFF2-40B4-BE49-F238E27FC236}">
                    <a16:creationId xmlns:a16="http://schemas.microsoft.com/office/drawing/2014/main" id="{73AC8AA2-513F-4CF7-86CB-A1F4A37AADFF}"/>
                  </a:ext>
                </a:extLst>
              </p:cNvPr>
              <p:cNvSpPr>
                <a:spLocks noChangeShapeType="1"/>
              </p:cNvSpPr>
              <p:nvPr/>
            </p:nvSpPr>
            <p:spPr bwMode="auto">
              <a:xfrm flipV="1">
                <a:off x="4331" y="139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4" name="Line 726">
                <a:extLst>
                  <a:ext uri="{FF2B5EF4-FFF2-40B4-BE49-F238E27FC236}">
                    <a16:creationId xmlns:a16="http://schemas.microsoft.com/office/drawing/2014/main" id="{36ACD4B1-AAB2-43C8-B0C2-1CDB22A059DF}"/>
                  </a:ext>
                </a:extLst>
              </p:cNvPr>
              <p:cNvSpPr>
                <a:spLocks noChangeShapeType="1"/>
              </p:cNvSpPr>
              <p:nvPr/>
            </p:nvSpPr>
            <p:spPr bwMode="auto">
              <a:xfrm flipV="1">
                <a:off x="4085" y="1735"/>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5" name="Line 727">
                <a:extLst>
                  <a:ext uri="{FF2B5EF4-FFF2-40B4-BE49-F238E27FC236}">
                    <a16:creationId xmlns:a16="http://schemas.microsoft.com/office/drawing/2014/main" id="{8B2F9AC3-BAE2-41CC-96A6-00FED4EB1A73}"/>
                  </a:ext>
                </a:extLst>
              </p:cNvPr>
              <p:cNvSpPr>
                <a:spLocks noChangeShapeType="1"/>
              </p:cNvSpPr>
              <p:nvPr/>
            </p:nvSpPr>
            <p:spPr bwMode="auto">
              <a:xfrm flipV="1">
                <a:off x="4085" y="1390"/>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6" name="Line 728">
                <a:extLst>
                  <a:ext uri="{FF2B5EF4-FFF2-40B4-BE49-F238E27FC236}">
                    <a16:creationId xmlns:a16="http://schemas.microsoft.com/office/drawing/2014/main" id="{3893F98F-1068-4CA2-A362-B81097A76D0A}"/>
                  </a:ext>
                </a:extLst>
              </p:cNvPr>
              <p:cNvSpPr>
                <a:spLocks noChangeShapeType="1"/>
              </p:cNvSpPr>
              <p:nvPr/>
            </p:nvSpPr>
            <p:spPr bwMode="auto">
              <a:xfrm>
                <a:off x="4528" y="2228"/>
                <a:ext cx="0" cy="1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7" name="Line 729">
                <a:extLst>
                  <a:ext uri="{FF2B5EF4-FFF2-40B4-BE49-F238E27FC236}">
                    <a16:creationId xmlns:a16="http://schemas.microsoft.com/office/drawing/2014/main" id="{B285D39A-848E-401E-B3A4-0CD3CD12CC2E}"/>
                  </a:ext>
                </a:extLst>
              </p:cNvPr>
              <p:cNvSpPr>
                <a:spLocks noChangeShapeType="1"/>
              </p:cNvSpPr>
              <p:nvPr/>
            </p:nvSpPr>
            <p:spPr bwMode="auto">
              <a:xfrm flipV="1">
                <a:off x="5070"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8" name="Line 730">
                <a:extLst>
                  <a:ext uri="{FF2B5EF4-FFF2-40B4-BE49-F238E27FC236}">
                    <a16:creationId xmlns:a16="http://schemas.microsoft.com/office/drawing/2014/main" id="{6C29B766-AC15-49B8-98CD-92165E2D047B}"/>
                  </a:ext>
                </a:extLst>
              </p:cNvPr>
              <p:cNvSpPr>
                <a:spLocks noChangeShapeType="1"/>
              </p:cNvSpPr>
              <p:nvPr/>
            </p:nvSpPr>
            <p:spPr bwMode="auto">
              <a:xfrm>
                <a:off x="5070"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9" name="Line 731">
                <a:extLst>
                  <a:ext uri="{FF2B5EF4-FFF2-40B4-BE49-F238E27FC236}">
                    <a16:creationId xmlns:a16="http://schemas.microsoft.com/office/drawing/2014/main" id="{30C49E0F-5039-42C3-A92E-3A6C1062C764}"/>
                  </a:ext>
                </a:extLst>
              </p:cNvPr>
              <p:cNvSpPr>
                <a:spLocks noChangeShapeType="1"/>
              </p:cNvSpPr>
              <p:nvPr/>
            </p:nvSpPr>
            <p:spPr bwMode="auto">
              <a:xfrm flipV="1">
                <a:off x="5119" y="1932"/>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0" name="Line 732">
                <a:extLst>
                  <a:ext uri="{FF2B5EF4-FFF2-40B4-BE49-F238E27FC236}">
                    <a16:creationId xmlns:a16="http://schemas.microsoft.com/office/drawing/2014/main" id="{9A77BCA4-A7ED-40FE-A4B6-2BD02BBA6A52}"/>
                  </a:ext>
                </a:extLst>
              </p:cNvPr>
              <p:cNvSpPr>
                <a:spLocks noChangeShapeType="1"/>
              </p:cNvSpPr>
              <p:nvPr/>
            </p:nvSpPr>
            <p:spPr bwMode="auto">
              <a:xfrm flipH="1" flipV="1">
                <a:off x="4922" y="2031"/>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1" name="Line 733">
                <a:extLst>
                  <a:ext uri="{FF2B5EF4-FFF2-40B4-BE49-F238E27FC236}">
                    <a16:creationId xmlns:a16="http://schemas.microsoft.com/office/drawing/2014/main" id="{47547541-761D-4C63-A6D6-9AD6A2D48149}"/>
                  </a:ext>
                </a:extLst>
              </p:cNvPr>
              <p:cNvSpPr>
                <a:spLocks noChangeShapeType="1"/>
              </p:cNvSpPr>
              <p:nvPr/>
            </p:nvSpPr>
            <p:spPr bwMode="auto">
              <a:xfrm flipV="1">
                <a:off x="5119" y="173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2" name="Line 734">
                <a:extLst>
                  <a:ext uri="{FF2B5EF4-FFF2-40B4-BE49-F238E27FC236}">
                    <a16:creationId xmlns:a16="http://schemas.microsoft.com/office/drawing/2014/main" id="{AB3F4F85-4BC0-4013-8325-8398D397E84E}"/>
                  </a:ext>
                </a:extLst>
              </p:cNvPr>
              <p:cNvSpPr>
                <a:spLocks noChangeShapeType="1"/>
              </p:cNvSpPr>
              <p:nvPr/>
            </p:nvSpPr>
            <p:spPr bwMode="auto">
              <a:xfrm flipV="1">
                <a:off x="4922" y="1587"/>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3" name="Line 735">
                <a:extLst>
                  <a:ext uri="{FF2B5EF4-FFF2-40B4-BE49-F238E27FC236}">
                    <a16:creationId xmlns:a16="http://schemas.microsoft.com/office/drawing/2014/main" id="{551AC5A0-7BFC-432F-9A8D-B8645ED15F10}"/>
                  </a:ext>
                </a:extLst>
              </p:cNvPr>
              <p:cNvSpPr>
                <a:spLocks noChangeShapeType="1"/>
              </p:cNvSpPr>
              <p:nvPr/>
            </p:nvSpPr>
            <p:spPr bwMode="auto">
              <a:xfrm rot="5400000">
                <a:off x="4873" y="1489"/>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4" name="Line 736">
                <a:extLst>
                  <a:ext uri="{FF2B5EF4-FFF2-40B4-BE49-F238E27FC236}">
                    <a16:creationId xmlns:a16="http://schemas.microsoft.com/office/drawing/2014/main" id="{F7932A6F-7986-4213-8601-62B1E86DF90A}"/>
                  </a:ext>
                </a:extLst>
              </p:cNvPr>
              <p:cNvSpPr>
                <a:spLocks noChangeShapeType="1"/>
              </p:cNvSpPr>
              <p:nvPr/>
            </p:nvSpPr>
            <p:spPr bwMode="auto">
              <a:xfrm flipV="1">
                <a:off x="4922" y="139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5" name="Line 737">
                <a:extLst>
                  <a:ext uri="{FF2B5EF4-FFF2-40B4-BE49-F238E27FC236}">
                    <a16:creationId xmlns:a16="http://schemas.microsoft.com/office/drawing/2014/main" id="{BF933360-A9F0-45BD-9B71-8E0A43EDC7EA}"/>
                  </a:ext>
                </a:extLst>
              </p:cNvPr>
              <p:cNvSpPr>
                <a:spLocks noChangeShapeType="1"/>
              </p:cNvSpPr>
              <p:nvPr/>
            </p:nvSpPr>
            <p:spPr bwMode="auto">
              <a:xfrm flipV="1">
                <a:off x="4676" y="1735"/>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6" name="Line 738">
                <a:extLst>
                  <a:ext uri="{FF2B5EF4-FFF2-40B4-BE49-F238E27FC236}">
                    <a16:creationId xmlns:a16="http://schemas.microsoft.com/office/drawing/2014/main" id="{A82C769D-172D-4EC6-94EB-2E5557CCF8A5}"/>
                  </a:ext>
                </a:extLst>
              </p:cNvPr>
              <p:cNvSpPr>
                <a:spLocks noChangeShapeType="1"/>
              </p:cNvSpPr>
              <p:nvPr/>
            </p:nvSpPr>
            <p:spPr bwMode="auto">
              <a:xfrm flipV="1">
                <a:off x="4676" y="1390"/>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7" name="Line 739">
                <a:extLst>
                  <a:ext uri="{FF2B5EF4-FFF2-40B4-BE49-F238E27FC236}">
                    <a16:creationId xmlns:a16="http://schemas.microsoft.com/office/drawing/2014/main" id="{A2E37775-BB3F-4F2A-8965-E514751A7FC2}"/>
                  </a:ext>
                </a:extLst>
              </p:cNvPr>
              <p:cNvSpPr>
                <a:spLocks noChangeShapeType="1"/>
              </p:cNvSpPr>
              <p:nvPr/>
            </p:nvSpPr>
            <p:spPr bwMode="auto">
              <a:xfrm>
                <a:off x="5119" y="2228"/>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8" name="Line 740">
                <a:extLst>
                  <a:ext uri="{FF2B5EF4-FFF2-40B4-BE49-F238E27FC236}">
                    <a16:creationId xmlns:a16="http://schemas.microsoft.com/office/drawing/2014/main" id="{2D8B4610-A202-43B6-883A-023B149DE119}"/>
                  </a:ext>
                </a:extLst>
              </p:cNvPr>
              <p:cNvSpPr>
                <a:spLocks noChangeShapeType="1"/>
              </p:cNvSpPr>
              <p:nvPr/>
            </p:nvSpPr>
            <p:spPr bwMode="auto">
              <a:xfrm rot="5400000" flipH="1" flipV="1">
                <a:off x="3396" y="987"/>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9" name="Line 741">
                <a:extLst>
                  <a:ext uri="{FF2B5EF4-FFF2-40B4-BE49-F238E27FC236}">
                    <a16:creationId xmlns:a16="http://schemas.microsoft.com/office/drawing/2014/main" id="{382DD096-DD00-423C-9441-3887AC6A5DC7}"/>
                  </a:ext>
                </a:extLst>
              </p:cNvPr>
              <p:cNvSpPr>
                <a:spLocks noChangeShapeType="1"/>
              </p:cNvSpPr>
              <p:nvPr/>
            </p:nvSpPr>
            <p:spPr bwMode="auto">
              <a:xfrm rot="5400000" flipH="1" flipV="1">
                <a:off x="3459" y="1288"/>
                <a:ext cx="20"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0" name="Line 742">
                <a:extLst>
                  <a:ext uri="{FF2B5EF4-FFF2-40B4-BE49-F238E27FC236}">
                    <a16:creationId xmlns:a16="http://schemas.microsoft.com/office/drawing/2014/main" id="{461880F4-74F3-4B96-9E48-572FABE8DEA2}"/>
                  </a:ext>
                </a:extLst>
              </p:cNvPr>
              <p:cNvSpPr>
                <a:spLocks noChangeShapeType="1"/>
              </p:cNvSpPr>
              <p:nvPr/>
            </p:nvSpPr>
            <p:spPr bwMode="auto">
              <a:xfrm>
                <a:off x="4676" y="103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1" name="Line 743">
                <a:extLst>
                  <a:ext uri="{FF2B5EF4-FFF2-40B4-BE49-F238E27FC236}">
                    <a16:creationId xmlns:a16="http://schemas.microsoft.com/office/drawing/2014/main" id="{A2883163-0CE1-47B7-AEAE-00D2138B9611}"/>
                  </a:ext>
                </a:extLst>
              </p:cNvPr>
              <p:cNvSpPr>
                <a:spLocks noChangeShapeType="1"/>
              </p:cNvSpPr>
              <p:nvPr/>
            </p:nvSpPr>
            <p:spPr bwMode="auto">
              <a:xfrm>
                <a:off x="4676"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2" name="Line 744">
                <a:extLst>
                  <a:ext uri="{FF2B5EF4-FFF2-40B4-BE49-F238E27FC236}">
                    <a16:creationId xmlns:a16="http://schemas.microsoft.com/office/drawing/2014/main" id="{6CE91F87-4868-42EE-9420-CA55E539ED9C}"/>
                  </a:ext>
                </a:extLst>
              </p:cNvPr>
              <p:cNvSpPr>
                <a:spLocks noChangeShapeType="1"/>
              </p:cNvSpPr>
              <p:nvPr/>
            </p:nvSpPr>
            <p:spPr bwMode="auto">
              <a:xfrm>
                <a:off x="5168" y="1037"/>
                <a:ext cx="0" cy="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3" name="Line 745">
                <a:extLst>
                  <a:ext uri="{FF2B5EF4-FFF2-40B4-BE49-F238E27FC236}">
                    <a16:creationId xmlns:a16="http://schemas.microsoft.com/office/drawing/2014/main" id="{4FF9EF33-FE0E-49D7-B40D-28A3F49B6B4E}"/>
                  </a:ext>
                </a:extLst>
              </p:cNvPr>
              <p:cNvSpPr>
                <a:spLocks noChangeShapeType="1"/>
              </p:cNvSpPr>
              <p:nvPr/>
            </p:nvSpPr>
            <p:spPr bwMode="auto">
              <a:xfrm>
                <a:off x="5168" y="1162"/>
                <a:ext cx="28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4" name="Line 746">
                <a:extLst>
                  <a:ext uri="{FF2B5EF4-FFF2-40B4-BE49-F238E27FC236}">
                    <a16:creationId xmlns:a16="http://schemas.microsoft.com/office/drawing/2014/main" id="{86836721-BF00-401B-8B36-7B84BD37473A}"/>
                  </a:ext>
                </a:extLst>
              </p:cNvPr>
              <p:cNvSpPr>
                <a:spLocks noChangeShapeType="1"/>
              </p:cNvSpPr>
              <p:nvPr/>
            </p:nvSpPr>
            <p:spPr bwMode="auto">
              <a:xfrm flipV="1">
                <a:off x="5449" y="1162"/>
                <a:ext cx="0"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5" name="Line 747">
                <a:extLst>
                  <a:ext uri="{FF2B5EF4-FFF2-40B4-BE49-F238E27FC236}">
                    <a16:creationId xmlns:a16="http://schemas.microsoft.com/office/drawing/2014/main" id="{D4761C52-2330-42D9-A58C-423CD741A312}"/>
                  </a:ext>
                </a:extLst>
              </p:cNvPr>
              <p:cNvSpPr>
                <a:spLocks noChangeShapeType="1"/>
              </p:cNvSpPr>
              <p:nvPr/>
            </p:nvSpPr>
            <p:spPr bwMode="auto">
              <a:xfrm>
                <a:off x="5449" y="1587"/>
                <a:ext cx="0" cy="3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6" name="Line 748">
                <a:extLst>
                  <a:ext uri="{FF2B5EF4-FFF2-40B4-BE49-F238E27FC236}">
                    <a16:creationId xmlns:a16="http://schemas.microsoft.com/office/drawing/2014/main" id="{028CF653-FC29-40C6-B7E0-111AFD7F6747}"/>
                  </a:ext>
                </a:extLst>
              </p:cNvPr>
              <p:cNvSpPr>
                <a:spLocks noChangeShapeType="1"/>
              </p:cNvSpPr>
              <p:nvPr/>
            </p:nvSpPr>
            <p:spPr bwMode="auto">
              <a:xfrm>
                <a:off x="5222" y="1735"/>
                <a:ext cx="0" cy="2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7" name="Line 749">
                <a:extLst>
                  <a:ext uri="{FF2B5EF4-FFF2-40B4-BE49-F238E27FC236}">
                    <a16:creationId xmlns:a16="http://schemas.microsoft.com/office/drawing/2014/main" id="{CF824267-93D2-4310-8D83-7EC56C2563CB}"/>
                  </a:ext>
                </a:extLst>
              </p:cNvPr>
              <p:cNvSpPr>
                <a:spLocks noChangeShapeType="1"/>
              </p:cNvSpPr>
              <p:nvPr/>
            </p:nvSpPr>
            <p:spPr bwMode="auto">
              <a:xfrm>
                <a:off x="5222" y="1970"/>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8" name="Rectangle 750">
                <a:extLst>
                  <a:ext uri="{FF2B5EF4-FFF2-40B4-BE49-F238E27FC236}">
                    <a16:creationId xmlns:a16="http://schemas.microsoft.com/office/drawing/2014/main" id="{30F006F1-E15E-4E90-B1C0-E3C4D76FB7A3}"/>
                  </a:ext>
                </a:extLst>
              </p:cNvPr>
              <p:cNvSpPr>
                <a:spLocks noChangeArrowheads="1"/>
              </p:cNvSpPr>
              <p:nvPr/>
            </p:nvSpPr>
            <p:spPr bwMode="auto">
              <a:xfrm>
                <a:off x="164" y="338"/>
                <a:ext cx="5431" cy="2079"/>
              </a:xfrm>
              <a:prstGeom prst="rect">
                <a:avLst/>
              </a:prstGeom>
              <a:noFill/>
              <a:ln w="22225">
                <a:solidFill>
                  <a:srgbClr val="00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159" name="Rectangle 751">
                <a:extLst>
                  <a:ext uri="{FF2B5EF4-FFF2-40B4-BE49-F238E27FC236}">
                    <a16:creationId xmlns:a16="http://schemas.microsoft.com/office/drawing/2014/main" id="{E338D821-FA9A-4BAC-8745-296FCA936345}"/>
                  </a:ext>
                </a:extLst>
              </p:cNvPr>
              <p:cNvSpPr>
                <a:spLocks noChangeArrowheads="1"/>
              </p:cNvSpPr>
              <p:nvPr/>
            </p:nvSpPr>
            <p:spPr bwMode="auto">
              <a:xfrm>
                <a:off x="286" y="466"/>
                <a:ext cx="2892" cy="1828"/>
              </a:xfrm>
              <a:prstGeom prst="rect">
                <a:avLst/>
              </a:prstGeom>
              <a:noFill/>
              <a:ln w="222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160" name="Line 752">
                <a:extLst>
                  <a:ext uri="{FF2B5EF4-FFF2-40B4-BE49-F238E27FC236}">
                    <a16:creationId xmlns:a16="http://schemas.microsoft.com/office/drawing/2014/main" id="{3345E709-A304-4449-9C7D-88D34C0C80F9}"/>
                  </a:ext>
                </a:extLst>
              </p:cNvPr>
              <p:cNvSpPr>
                <a:spLocks noChangeShapeType="1"/>
              </p:cNvSpPr>
              <p:nvPr/>
            </p:nvSpPr>
            <p:spPr bwMode="auto">
              <a:xfrm flipH="1">
                <a:off x="1534" y="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1" name="Line 753">
                <a:extLst>
                  <a:ext uri="{FF2B5EF4-FFF2-40B4-BE49-F238E27FC236}">
                    <a16:creationId xmlns:a16="http://schemas.microsoft.com/office/drawing/2014/main" id="{B4D903F9-0C80-4293-99F2-B673FA969599}"/>
                  </a:ext>
                </a:extLst>
              </p:cNvPr>
              <p:cNvSpPr>
                <a:spLocks noChangeShapeType="1"/>
              </p:cNvSpPr>
              <p:nvPr/>
            </p:nvSpPr>
            <p:spPr bwMode="auto">
              <a:xfrm flipH="1">
                <a:off x="2130" y="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2" name="Line 754">
                <a:extLst>
                  <a:ext uri="{FF2B5EF4-FFF2-40B4-BE49-F238E27FC236}">
                    <a16:creationId xmlns:a16="http://schemas.microsoft.com/office/drawing/2014/main" id="{5C7290A3-E2A2-4499-AB7C-93EA2D75BF33}"/>
                  </a:ext>
                </a:extLst>
              </p:cNvPr>
              <p:cNvSpPr>
                <a:spLocks noChangeShapeType="1"/>
              </p:cNvSpPr>
              <p:nvPr/>
            </p:nvSpPr>
            <p:spPr bwMode="auto">
              <a:xfrm rot="5400000" flipH="1" flipV="1">
                <a:off x="1491" y="1874"/>
                <a:ext cx="98"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3" name="Line 755">
                <a:extLst>
                  <a:ext uri="{FF2B5EF4-FFF2-40B4-BE49-F238E27FC236}">
                    <a16:creationId xmlns:a16="http://schemas.microsoft.com/office/drawing/2014/main" id="{3061686C-BC3E-421D-8346-54F78C32FBD4}"/>
                  </a:ext>
                </a:extLst>
              </p:cNvPr>
              <p:cNvSpPr>
                <a:spLocks noChangeShapeType="1"/>
              </p:cNvSpPr>
              <p:nvPr/>
            </p:nvSpPr>
            <p:spPr bwMode="auto">
              <a:xfrm rot="5400000" flipH="1" flipV="1">
                <a:off x="900" y="1874"/>
                <a:ext cx="98"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4" name="Line 756">
                <a:extLst>
                  <a:ext uri="{FF2B5EF4-FFF2-40B4-BE49-F238E27FC236}">
                    <a16:creationId xmlns:a16="http://schemas.microsoft.com/office/drawing/2014/main" id="{996703E5-C086-4E7E-B159-EF92B9460DD9}"/>
                  </a:ext>
                </a:extLst>
              </p:cNvPr>
              <p:cNvSpPr>
                <a:spLocks noChangeShapeType="1"/>
              </p:cNvSpPr>
              <p:nvPr/>
            </p:nvSpPr>
            <p:spPr bwMode="auto">
              <a:xfrm flipH="1">
                <a:off x="3936" y="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5" name="Line 757">
                <a:extLst>
                  <a:ext uri="{FF2B5EF4-FFF2-40B4-BE49-F238E27FC236}">
                    <a16:creationId xmlns:a16="http://schemas.microsoft.com/office/drawing/2014/main" id="{32C619FB-DD22-4E21-9052-DAC69001BEB6}"/>
                  </a:ext>
                </a:extLst>
              </p:cNvPr>
              <p:cNvSpPr>
                <a:spLocks noChangeShapeType="1"/>
              </p:cNvSpPr>
              <p:nvPr/>
            </p:nvSpPr>
            <p:spPr bwMode="auto">
              <a:xfrm flipH="1">
                <a:off x="4526" y="834"/>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6" name="Line 758">
                <a:extLst>
                  <a:ext uri="{FF2B5EF4-FFF2-40B4-BE49-F238E27FC236}">
                    <a16:creationId xmlns:a16="http://schemas.microsoft.com/office/drawing/2014/main" id="{13B2325D-247D-47F7-B0FD-87FA037EB75C}"/>
                  </a:ext>
                </a:extLst>
              </p:cNvPr>
              <p:cNvSpPr>
                <a:spLocks noChangeShapeType="1"/>
              </p:cNvSpPr>
              <p:nvPr/>
            </p:nvSpPr>
            <p:spPr bwMode="auto">
              <a:xfrm flipH="1">
                <a:off x="4526" y="1834"/>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7" name="Line 759">
                <a:extLst>
                  <a:ext uri="{FF2B5EF4-FFF2-40B4-BE49-F238E27FC236}">
                    <a16:creationId xmlns:a16="http://schemas.microsoft.com/office/drawing/2014/main" id="{70F7423D-CB51-43D9-9131-12F5433C6E40}"/>
                  </a:ext>
                </a:extLst>
              </p:cNvPr>
              <p:cNvSpPr>
                <a:spLocks noChangeShapeType="1"/>
              </p:cNvSpPr>
              <p:nvPr/>
            </p:nvSpPr>
            <p:spPr bwMode="auto">
              <a:xfrm flipH="1">
                <a:off x="3936" y="1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8" name="Line 760">
                <a:extLst>
                  <a:ext uri="{FF2B5EF4-FFF2-40B4-BE49-F238E27FC236}">
                    <a16:creationId xmlns:a16="http://schemas.microsoft.com/office/drawing/2014/main" id="{8C67E512-F4F0-461A-9992-105E410E2EC7}"/>
                  </a:ext>
                </a:extLst>
              </p:cNvPr>
              <p:cNvSpPr>
                <a:spLocks noChangeShapeType="1"/>
              </p:cNvSpPr>
              <p:nvPr/>
            </p:nvSpPr>
            <p:spPr bwMode="auto">
              <a:xfrm flipH="1">
                <a:off x="5118" y="1836"/>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9" name="Line 761">
                <a:extLst>
                  <a:ext uri="{FF2B5EF4-FFF2-40B4-BE49-F238E27FC236}">
                    <a16:creationId xmlns:a16="http://schemas.microsoft.com/office/drawing/2014/main" id="{3329A46B-A8EC-480C-A647-1A06FAB1E9FF}"/>
                  </a:ext>
                </a:extLst>
              </p:cNvPr>
              <p:cNvSpPr>
                <a:spLocks noChangeShapeType="1"/>
              </p:cNvSpPr>
              <p:nvPr/>
            </p:nvSpPr>
            <p:spPr bwMode="auto">
              <a:xfrm flipH="1">
                <a:off x="5448" y="1486"/>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70" name="Rectangle 762">
                <a:extLst>
                  <a:ext uri="{FF2B5EF4-FFF2-40B4-BE49-F238E27FC236}">
                    <a16:creationId xmlns:a16="http://schemas.microsoft.com/office/drawing/2014/main" id="{67A9071B-1212-4AE0-90B0-C7AB243EB8B9}"/>
                  </a:ext>
                </a:extLst>
              </p:cNvPr>
              <p:cNvSpPr>
                <a:spLocks noChangeArrowheads="1"/>
              </p:cNvSpPr>
              <p:nvPr/>
            </p:nvSpPr>
            <p:spPr bwMode="auto">
              <a:xfrm>
                <a:off x="2532" y="516"/>
                <a:ext cx="2982" cy="1740"/>
              </a:xfrm>
              <a:prstGeom prst="rect">
                <a:avLst/>
              </a:prstGeom>
              <a:noFill/>
              <a:ln w="19050">
                <a:solidFill>
                  <a:srgbClr val="99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171" name="Rectangle 763">
                <a:extLst>
                  <a:ext uri="{FF2B5EF4-FFF2-40B4-BE49-F238E27FC236}">
                    <a16:creationId xmlns:a16="http://schemas.microsoft.com/office/drawing/2014/main" id="{0A05C34A-CE07-40A1-BDE2-A61B61D04F22}"/>
                  </a:ext>
                </a:extLst>
              </p:cNvPr>
              <p:cNvSpPr>
                <a:spLocks noChangeArrowheads="1"/>
              </p:cNvSpPr>
              <p:nvPr/>
            </p:nvSpPr>
            <p:spPr bwMode="auto">
              <a:xfrm>
                <a:off x="474" y="1296"/>
                <a:ext cx="4872" cy="144"/>
              </a:xfrm>
              <a:prstGeom prst="rect">
                <a:avLst/>
              </a:prstGeom>
              <a:noFill/>
              <a:ln w="22225">
                <a:solidFill>
                  <a:srgbClr val="00CCFF"/>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grpSp>
      </p:grpSp>
      <p:sp>
        <p:nvSpPr>
          <p:cNvPr id="4" name="TextBox 3">
            <a:extLst>
              <a:ext uri="{FF2B5EF4-FFF2-40B4-BE49-F238E27FC236}">
                <a16:creationId xmlns:a16="http://schemas.microsoft.com/office/drawing/2014/main" id="{292D9F4F-0A92-4496-A410-0842ABE4F2DF}"/>
              </a:ext>
            </a:extLst>
          </p:cNvPr>
          <p:cNvSpPr txBox="1"/>
          <p:nvPr/>
        </p:nvSpPr>
        <p:spPr>
          <a:xfrm>
            <a:off x="413029" y="2948921"/>
            <a:ext cx="2202019" cy="1015663"/>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Basic architecture for numerical busbar protection.</a:t>
            </a:r>
          </a:p>
        </p:txBody>
      </p:sp>
      <p:sp>
        <p:nvSpPr>
          <p:cNvPr id="337" name="Rectangle 377">
            <a:extLst>
              <a:ext uri="{FF2B5EF4-FFF2-40B4-BE49-F238E27FC236}">
                <a16:creationId xmlns:a16="http://schemas.microsoft.com/office/drawing/2014/main" id="{0A2C5A7B-304A-4A02-BBA3-B5336DA7F040}"/>
              </a:ext>
            </a:extLst>
          </p:cNvPr>
          <p:cNvSpPr>
            <a:spLocks noChangeArrowheads="1"/>
          </p:cNvSpPr>
          <p:nvPr/>
        </p:nvSpPr>
        <p:spPr bwMode="auto">
          <a:xfrm>
            <a:off x="689064" y="5162598"/>
            <a:ext cx="216556" cy="234919"/>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5" name="TextBox 4">
            <a:extLst>
              <a:ext uri="{FF2B5EF4-FFF2-40B4-BE49-F238E27FC236}">
                <a16:creationId xmlns:a16="http://schemas.microsoft.com/office/drawing/2014/main" id="{048180E8-F600-4387-8399-485C36381F9E}"/>
              </a:ext>
            </a:extLst>
          </p:cNvPr>
          <p:cNvSpPr txBox="1"/>
          <p:nvPr/>
        </p:nvSpPr>
        <p:spPr>
          <a:xfrm>
            <a:off x="2304134" y="5057901"/>
            <a:ext cx="1621536" cy="400110"/>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Field Units</a:t>
            </a:r>
          </a:p>
        </p:txBody>
      </p:sp>
      <p:sp>
        <p:nvSpPr>
          <p:cNvPr id="339" name="Rectangle 373">
            <a:extLst>
              <a:ext uri="{FF2B5EF4-FFF2-40B4-BE49-F238E27FC236}">
                <a16:creationId xmlns:a16="http://schemas.microsoft.com/office/drawing/2014/main" id="{997007D3-E5E1-457F-8944-03D0F11A3DE8}"/>
              </a:ext>
            </a:extLst>
          </p:cNvPr>
          <p:cNvSpPr>
            <a:spLocks noChangeArrowheads="1"/>
          </p:cNvSpPr>
          <p:nvPr/>
        </p:nvSpPr>
        <p:spPr bwMode="auto">
          <a:xfrm>
            <a:off x="689064" y="5776409"/>
            <a:ext cx="1233671" cy="384022"/>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6" name="TextBox 5">
            <a:extLst>
              <a:ext uri="{FF2B5EF4-FFF2-40B4-BE49-F238E27FC236}">
                <a16:creationId xmlns:a16="http://schemas.microsoft.com/office/drawing/2014/main" id="{BCE36A92-59CE-4A99-8303-2A6369347A77}"/>
              </a:ext>
            </a:extLst>
          </p:cNvPr>
          <p:cNvSpPr txBox="1"/>
          <p:nvPr/>
        </p:nvSpPr>
        <p:spPr>
          <a:xfrm>
            <a:off x="2314404" y="5784706"/>
            <a:ext cx="1902106" cy="400110"/>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Central Unit</a:t>
            </a:r>
          </a:p>
        </p:txBody>
      </p:sp>
    </p:spTree>
    <p:extLst>
      <p:ext uri="{BB962C8B-B14F-4D97-AF65-F5344CB8AC3E}">
        <p14:creationId xmlns:p14="http://schemas.microsoft.com/office/powerpoint/2010/main" val="252218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0" animBg="1"/>
      <p:bldP spid="5" grpId="0"/>
      <p:bldP spid="339" grpId="0" animBg="1"/>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7525"/>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806171" y="1137097"/>
            <a:ext cx="5753017"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Busbar Protection</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75</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654CD3A-93DD-410E-93FB-49ED3C27D633}"/>
              </a:ext>
            </a:extLst>
          </p:cNvPr>
          <p:cNvPicPr>
            <a:picLocks noChangeAspect="1"/>
          </p:cNvPicPr>
          <p:nvPr/>
        </p:nvPicPr>
        <p:blipFill>
          <a:blip r:embed="rId3"/>
          <a:stretch>
            <a:fillRect/>
          </a:stretch>
        </p:blipFill>
        <p:spPr>
          <a:xfrm>
            <a:off x="662194" y="1595695"/>
            <a:ext cx="4418091" cy="2996697"/>
          </a:xfrm>
          <a:prstGeom prst="rect">
            <a:avLst/>
          </a:prstGeom>
        </p:spPr>
      </p:pic>
      <p:sp>
        <p:nvSpPr>
          <p:cNvPr id="6" name="Rectangle 3">
            <a:extLst>
              <a:ext uri="{FF2B5EF4-FFF2-40B4-BE49-F238E27FC236}">
                <a16:creationId xmlns:a16="http://schemas.microsoft.com/office/drawing/2014/main" id="{DEE93CBE-E5FA-4DCE-971F-2ECE5F1DB610}"/>
              </a:ext>
            </a:extLst>
          </p:cNvPr>
          <p:cNvSpPr>
            <a:spLocks noChangeArrowheads="1"/>
          </p:cNvSpPr>
          <p:nvPr/>
        </p:nvSpPr>
        <p:spPr bwMode="auto">
          <a:xfrm>
            <a:off x="915630" y="4504563"/>
            <a:ext cx="5306052" cy="194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3602" rIns="0" bIns="33602"/>
          <a:lstStyle>
            <a:lvl1pPr marL="342900" indent="-342900">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marL="0" indent="0">
              <a:spcBef>
                <a:spcPct val="20000"/>
              </a:spcBef>
              <a:buSzPct val="100000"/>
            </a:pPr>
            <a:r>
              <a:rPr lang="de-DE" altLang="en-US" sz="2400" dirty="0">
                <a:solidFill>
                  <a:schemeClr val="tx2"/>
                </a:solidFill>
                <a:latin typeface="Calibri" panose="020F0502020204030204" pitchFamily="34" charset="0"/>
                <a:cs typeface="Calibri" panose="020F0502020204030204" pitchFamily="34" charset="0"/>
              </a:rPr>
              <a:t>Field Unit</a:t>
            </a:r>
          </a:p>
          <a:p>
            <a:pPr>
              <a:spcBef>
                <a:spcPct val="20000"/>
              </a:spcBef>
              <a:buSzPct val="100000"/>
              <a:buFontTx/>
              <a:buChar char="•"/>
            </a:pPr>
            <a:r>
              <a:rPr lang="de-DE" altLang="en-US" sz="2000" dirty="0">
                <a:solidFill>
                  <a:schemeClr val="tx2"/>
                </a:solidFill>
                <a:latin typeface="Calibri" panose="020F0502020204030204" pitchFamily="34" charset="0"/>
                <a:cs typeface="Calibri" panose="020F0502020204030204" pitchFamily="34" charset="0"/>
              </a:rPr>
              <a:t>CTs permanently connected.</a:t>
            </a:r>
          </a:p>
          <a:p>
            <a:pPr>
              <a:spcBef>
                <a:spcPct val="20000"/>
              </a:spcBef>
              <a:buSzPct val="100000"/>
              <a:buFontTx/>
              <a:buChar char="•"/>
            </a:pPr>
            <a:r>
              <a:rPr lang="de-DE" altLang="en-US" sz="2000" dirty="0">
                <a:solidFill>
                  <a:schemeClr val="tx2"/>
                </a:solidFill>
                <a:latin typeface="Calibri" panose="020F0502020204030204" pitchFamily="34" charset="0"/>
                <a:cs typeface="Calibri" panose="020F0502020204030204" pitchFamily="34" charset="0"/>
              </a:rPr>
              <a:t>Simple tripping conection.</a:t>
            </a:r>
          </a:p>
          <a:p>
            <a:pPr>
              <a:spcBef>
                <a:spcPct val="20000"/>
              </a:spcBef>
              <a:buSzPct val="100000"/>
              <a:buFontTx/>
              <a:buChar char="•"/>
            </a:pPr>
            <a:r>
              <a:rPr lang="de-DE" altLang="en-US" sz="2000" dirty="0">
                <a:solidFill>
                  <a:schemeClr val="tx2"/>
                </a:solidFill>
                <a:latin typeface="Calibri" panose="020F0502020204030204" pitchFamily="34" charset="0"/>
                <a:cs typeface="Calibri" panose="020F0502020204030204" pitchFamily="34" charset="0"/>
              </a:rPr>
              <a:t>Monitor switches via double pole indication.</a:t>
            </a:r>
          </a:p>
          <a:p>
            <a:pPr>
              <a:spcBef>
                <a:spcPct val="20000"/>
              </a:spcBef>
              <a:buSzPct val="100000"/>
              <a:buFontTx/>
              <a:buChar char="•"/>
            </a:pPr>
            <a:r>
              <a:rPr lang="de-DE" altLang="en-US" sz="2000" dirty="0">
                <a:solidFill>
                  <a:schemeClr val="tx2"/>
                </a:solidFill>
                <a:latin typeface="Calibri" panose="020F0502020204030204" pitchFamily="34" charset="0"/>
                <a:cs typeface="Calibri" panose="020F0502020204030204" pitchFamily="34" charset="0"/>
              </a:rPr>
              <a:t>Often contain other protection functions.</a:t>
            </a:r>
          </a:p>
        </p:txBody>
      </p:sp>
      <p:grpSp>
        <p:nvGrpSpPr>
          <p:cNvPr id="7" name="Group 435">
            <a:extLst>
              <a:ext uri="{FF2B5EF4-FFF2-40B4-BE49-F238E27FC236}">
                <a16:creationId xmlns:a16="http://schemas.microsoft.com/office/drawing/2014/main" id="{65ECB8A6-C096-49DD-9CA6-AACA4EA8F87D}"/>
              </a:ext>
            </a:extLst>
          </p:cNvPr>
          <p:cNvGrpSpPr>
            <a:grpSpLocks/>
          </p:cNvGrpSpPr>
          <p:nvPr/>
        </p:nvGrpSpPr>
        <p:grpSpPr bwMode="auto">
          <a:xfrm>
            <a:off x="6967738" y="0"/>
            <a:ext cx="4418091" cy="3190994"/>
            <a:chOff x="3116" y="1932"/>
            <a:chExt cx="2271" cy="1771"/>
          </a:xfrm>
        </p:grpSpPr>
        <p:grpSp>
          <p:nvGrpSpPr>
            <p:cNvPr id="8" name="Group 436">
              <a:extLst>
                <a:ext uri="{FF2B5EF4-FFF2-40B4-BE49-F238E27FC236}">
                  <a16:creationId xmlns:a16="http://schemas.microsoft.com/office/drawing/2014/main" id="{4AB65EB0-A2B3-4CA6-AE50-E9BC20AD3991}"/>
                </a:ext>
              </a:extLst>
            </p:cNvPr>
            <p:cNvGrpSpPr>
              <a:grpSpLocks/>
            </p:cNvGrpSpPr>
            <p:nvPr/>
          </p:nvGrpSpPr>
          <p:grpSpPr bwMode="auto">
            <a:xfrm>
              <a:off x="3116" y="2871"/>
              <a:ext cx="2271" cy="832"/>
              <a:chOff x="2540" y="2968"/>
              <a:chExt cx="2888" cy="1176"/>
            </a:xfrm>
          </p:grpSpPr>
          <p:grpSp>
            <p:nvGrpSpPr>
              <p:cNvPr id="173" name="Group 438">
                <a:extLst>
                  <a:ext uri="{FF2B5EF4-FFF2-40B4-BE49-F238E27FC236}">
                    <a16:creationId xmlns:a16="http://schemas.microsoft.com/office/drawing/2014/main" id="{15E1D55A-A328-4F7E-8673-6F241490D549}"/>
                  </a:ext>
                </a:extLst>
              </p:cNvPr>
              <p:cNvGrpSpPr>
                <a:grpSpLocks/>
              </p:cNvGrpSpPr>
              <p:nvPr/>
            </p:nvGrpSpPr>
            <p:grpSpPr bwMode="auto">
              <a:xfrm>
                <a:off x="3162" y="3204"/>
                <a:ext cx="1819" cy="764"/>
                <a:chOff x="164" y="241"/>
                <a:chExt cx="5431" cy="2282"/>
              </a:xfrm>
            </p:grpSpPr>
            <p:sp>
              <p:nvSpPr>
                <p:cNvPr id="176" name="Line 439">
                  <a:extLst>
                    <a:ext uri="{FF2B5EF4-FFF2-40B4-BE49-F238E27FC236}">
                      <a16:creationId xmlns:a16="http://schemas.microsoft.com/office/drawing/2014/main" id="{994F60C3-AB78-4835-9193-7E2FA0B7E816}"/>
                    </a:ext>
                  </a:extLst>
                </p:cNvPr>
                <p:cNvSpPr>
                  <a:spLocks noChangeShapeType="1"/>
                </p:cNvSpPr>
                <p:nvPr/>
              </p:nvSpPr>
              <p:spPr bwMode="auto">
                <a:xfrm flipV="1">
                  <a:off x="2837" y="978"/>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77" name="Line 440">
                  <a:extLst>
                    <a:ext uri="{FF2B5EF4-FFF2-40B4-BE49-F238E27FC236}">
                      <a16:creationId xmlns:a16="http://schemas.microsoft.com/office/drawing/2014/main" id="{BC9CCFA6-0517-422A-AD32-59CBD5CCAC74}"/>
                    </a:ext>
                  </a:extLst>
                </p:cNvPr>
                <p:cNvSpPr>
                  <a:spLocks noChangeShapeType="1"/>
                </p:cNvSpPr>
                <p:nvPr/>
              </p:nvSpPr>
              <p:spPr bwMode="auto">
                <a:xfrm>
                  <a:off x="2837" y="978"/>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78" name="Line 441">
                  <a:extLst>
                    <a:ext uri="{FF2B5EF4-FFF2-40B4-BE49-F238E27FC236}">
                      <a16:creationId xmlns:a16="http://schemas.microsoft.com/office/drawing/2014/main" id="{5922999C-1A1B-421E-80C5-BCB6C60919C6}"/>
                    </a:ext>
                  </a:extLst>
                </p:cNvPr>
                <p:cNvSpPr>
                  <a:spLocks noChangeShapeType="1"/>
                </p:cNvSpPr>
                <p:nvPr/>
              </p:nvSpPr>
              <p:spPr bwMode="auto">
                <a:xfrm>
                  <a:off x="2376" y="1382"/>
                  <a:ext cx="10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79" name="Line 442">
                  <a:extLst>
                    <a:ext uri="{FF2B5EF4-FFF2-40B4-BE49-F238E27FC236}">
                      <a16:creationId xmlns:a16="http://schemas.microsoft.com/office/drawing/2014/main" id="{31DA5955-9B46-4CE3-BC93-CE5A5B6578FA}"/>
                    </a:ext>
                  </a:extLst>
                </p:cNvPr>
                <p:cNvSpPr>
                  <a:spLocks noChangeShapeType="1"/>
                </p:cNvSpPr>
                <p:nvPr/>
              </p:nvSpPr>
              <p:spPr bwMode="auto">
                <a:xfrm>
                  <a:off x="2376" y="1029"/>
                  <a:ext cx="46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0" name="Line 443">
                  <a:extLst>
                    <a:ext uri="{FF2B5EF4-FFF2-40B4-BE49-F238E27FC236}">
                      <a16:creationId xmlns:a16="http://schemas.microsoft.com/office/drawing/2014/main" id="{15A1FB39-C3C1-4817-913E-A79C80BDD8E7}"/>
                    </a:ext>
                  </a:extLst>
                </p:cNvPr>
                <p:cNvSpPr>
                  <a:spLocks noChangeShapeType="1"/>
                </p:cNvSpPr>
                <p:nvPr/>
              </p:nvSpPr>
              <p:spPr bwMode="auto">
                <a:xfrm>
                  <a:off x="2935" y="1029"/>
                  <a:ext cx="46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1" name="Line 444">
                  <a:extLst>
                    <a:ext uri="{FF2B5EF4-FFF2-40B4-BE49-F238E27FC236}">
                      <a16:creationId xmlns:a16="http://schemas.microsoft.com/office/drawing/2014/main" id="{68C4A24E-25D4-42D4-B65D-91B6C92E49D5}"/>
                    </a:ext>
                  </a:extLst>
                </p:cNvPr>
                <p:cNvSpPr>
                  <a:spLocks noChangeShapeType="1"/>
                </p:cNvSpPr>
                <p:nvPr/>
              </p:nvSpPr>
              <p:spPr bwMode="auto">
                <a:xfrm>
                  <a:off x="899"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2" name="Line 445">
                  <a:extLst>
                    <a:ext uri="{FF2B5EF4-FFF2-40B4-BE49-F238E27FC236}">
                      <a16:creationId xmlns:a16="http://schemas.microsoft.com/office/drawing/2014/main" id="{FF4C2F8A-F9B0-48A6-8436-223374180524}"/>
                    </a:ext>
                  </a:extLst>
                </p:cNvPr>
                <p:cNvSpPr>
                  <a:spLocks noChangeShapeType="1"/>
                </p:cNvSpPr>
                <p:nvPr/>
              </p:nvSpPr>
              <p:spPr bwMode="auto">
                <a:xfrm flipV="1">
                  <a:off x="899"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3" name="Line 446">
                  <a:extLst>
                    <a:ext uri="{FF2B5EF4-FFF2-40B4-BE49-F238E27FC236}">
                      <a16:creationId xmlns:a16="http://schemas.microsoft.com/office/drawing/2014/main" id="{8B4268A7-5BCC-415D-A680-80D8632F980B}"/>
                    </a:ext>
                  </a:extLst>
                </p:cNvPr>
                <p:cNvSpPr>
                  <a:spLocks noChangeShapeType="1"/>
                </p:cNvSpPr>
                <p:nvPr/>
              </p:nvSpPr>
              <p:spPr bwMode="auto">
                <a:xfrm>
                  <a:off x="948" y="635"/>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4" name="Line 447">
                  <a:extLst>
                    <a:ext uri="{FF2B5EF4-FFF2-40B4-BE49-F238E27FC236}">
                      <a16:creationId xmlns:a16="http://schemas.microsoft.com/office/drawing/2014/main" id="{DF0B1546-90BB-4345-9E26-CAA9704987C5}"/>
                    </a:ext>
                  </a:extLst>
                </p:cNvPr>
                <p:cNvSpPr>
                  <a:spLocks noChangeShapeType="1"/>
                </p:cNvSpPr>
                <p:nvPr/>
              </p:nvSpPr>
              <p:spPr bwMode="auto">
                <a:xfrm flipH="1">
                  <a:off x="751" y="73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5" name="Line 448">
                  <a:extLst>
                    <a:ext uri="{FF2B5EF4-FFF2-40B4-BE49-F238E27FC236}">
                      <a16:creationId xmlns:a16="http://schemas.microsoft.com/office/drawing/2014/main" id="{6173482E-60F2-4D87-9BBB-800AE6C5FF0D}"/>
                    </a:ext>
                  </a:extLst>
                </p:cNvPr>
                <p:cNvSpPr>
                  <a:spLocks noChangeShapeType="1"/>
                </p:cNvSpPr>
                <p:nvPr/>
              </p:nvSpPr>
              <p:spPr bwMode="auto">
                <a:xfrm flipH="1">
                  <a:off x="945" y="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6" name="Line 449">
                  <a:extLst>
                    <a:ext uri="{FF2B5EF4-FFF2-40B4-BE49-F238E27FC236}">
                      <a16:creationId xmlns:a16="http://schemas.microsoft.com/office/drawing/2014/main" id="{B6634279-C3C4-4C01-8FD9-902E19260346}"/>
                    </a:ext>
                  </a:extLst>
                </p:cNvPr>
                <p:cNvSpPr>
                  <a:spLocks noChangeShapeType="1"/>
                </p:cNvSpPr>
                <p:nvPr/>
              </p:nvSpPr>
              <p:spPr bwMode="auto">
                <a:xfrm>
                  <a:off x="948" y="93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7" name="Line 450">
                  <a:extLst>
                    <a:ext uri="{FF2B5EF4-FFF2-40B4-BE49-F238E27FC236}">
                      <a16:creationId xmlns:a16="http://schemas.microsoft.com/office/drawing/2014/main" id="{6A953DFD-8339-451D-9197-C5CE8B3811D5}"/>
                    </a:ext>
                  </a:extLst>
                </p:cNvPr>
                <p:cNvSpPr>
                  <a:spLocks noChangeShapeType="1"/>
                </p:cNvSpPr>
                <p:nvPr/>
              </p:nvSpPr>
              <p:spPr bwMode="auto">
                <a:xfrm>
                  <a:off x="751" y="733"/>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8" name="Line 451">
                  <a:extLst>
                    <a:ext uri="{FF2B5EF4-FFF2-40B4-BE49-F238E27FC236}">
                      <a16:creationId xmlns:a16="http://schemas.microsoft.com/office/drawing/2014/main" id="{8AC3A640-7BC2-4ECD-9076-A0265E925F15}"/>
                    </a:ext>
                  </a:extLst>
                </p:cNvPr>
                <p:cNvSpPr>
                  <a:spLocks noChangeShapeType="1"/>
                </p:cNvSpPr>
                <p:nvPr/>
              </p:nvSpPr>
              <p:spPr bwMode="auto">
                <a:xfrm flipV="1">
                  <a:off x="702" y="1177"/>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9" name="Line 452">
                  <a:extLst>
                    <a:ext uri="{FF2B5EF4-FFF2-40B4-BE49-F238E27FC236}">
                      <a16:creationId xmlns:a16="http://schemas.microsoft.com/office/drawing/2014/main" id="{48368892-74ED-497E-A357-42C0BBBE0704}"/>
                    </a:ext>
                  </a:extLst>
                </p:cNvPr>
                <p:cNvSpPr>
                  <a:spLocks noChangeShapeType="1"/>
                </p:cNvSpPr>
                <p:nvPr/>
              </p:nvSpPr>
              <p:spPr bwMode="auto">
                <a:xfrm>
                  <a:off x="751" y="127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0" name="Line 453">
                  <a:extLst>
                    <a:ext uri="{FF2B5EF4-FFF2-40B4-BE49-F238E27FC236}">
                      <a16:creationId xmlns:a16="http://schemas.microsoft.com/office/drawing/2014/main" id="{9D8C28C3-3C75-4E9E-A694-0A72938E0814}"/>
                    </a:ext>
                  </a:extLst>
                </p:cNvPr>
                <p:cNvSpPr>
                  <a:spLocks noChangeShapeType="1"/>
                </p:cNvSpPr>
                <p:nvPr/>
              </p:nvSpPr>
              <p:spPr bwMode="auto">
                <a:xfrm>
                  <a:off x="505" y="1029"/>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1" name="Line 454">
                  <a:extLst>
                    <a:ext uri="{FF2B5EF4-FFF2-40B4-BE49-F238E27FC236}">
                      <a16:creationId xmlns:a16="http://schemas.microsoft.com/office/drawing/2014/main" id="{AF1B44B5-2239-43B0-B94D-C5A36C009B5A}"/>
                    </a:ext>
                  </a:extLst>
                </p:cNvPr>
                <p:cNvSpPr>
                  <a:spLocks noChangeShapeType="1"/>
                </p:cNvSpPr>
                <p:nvPr/>
              </p:nvSpPr>
              <p:spPr bwMode="auto">
                <a:xfrm>
                  <a:off x="505" y="1374"/>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2" name="Line 455">
                  <a:extLst>
                    <a:ext uri="{FF2B5EF4-FFF2-40B4-BE49-F238E27FC236}">
                      <a16:creationId xmlns:a16="http://schemas.microsoft.com/office/drawing/2014/main" id="{1FDA444C-B6DF-4340-9724-C387DDB829F6}"/>
                    </a:ext>
                  </a:extLst>
                </p:cNvPr>
                <p:cNvSpPr>
                  <a:spLocks noChangeShapeType="1"/>
                </p:cNvSpPr>
                <p:nvPr/>
              </p:nvSpPr>
              <p:spPr bwMode="auto">
                <a:xfrm flipV="1">
                  <a:off x="948" y="241"/>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3" name="Line 456">
                  <a:extLst>
                    <a:ext uri="{FF2B5EF4-FFF2-40B4-BE49-F238E27FC236}">
                      <a16:creationId xmlns:a16="http://schemas.microsoft.com/office/drawing/2014/main" id="{C8492F80-B5BF-4172-B4E8-3678E76D6CEC}"/>
                    </a:ext>
                  </a:extLst>
                </p:cNvPr>
                <p:cNvSpPr>
                  <a:spLocks noChangeShapeType="1"/>
                </p:cNvSpPr>
                <p:nvPr/>
              </p:nvSpPr>
              <p:spPr bwMode="auto">
                <a:xfrm>
                  <a:off x="1490"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4" name="Line 457">
                  <a:extLst>
                    <a:ext uri="{FF2B5EF4-FFF2-40B4-BE49-F238E27FC236}">
                      <a16:creationId xmlns:a16="http://schemas.microsoft.com/office/drawing/2014/main" id="{EDCB6C73-4F02-4B66-94ED-CF84FEEE64EB}"/>
                    </a:ext>
                  </a:extLst>
                </p:cNvPr>
                <p:cNvSpPr>
                  <a:spLocks noChangeShapeType="1"/>
                </p:cNvSpPr>
                <p:nvPr/>
              </p:nvSpPr>
              <p:spPr bwMode="auto">
                <a:xfrm flipV="1">
                  <a:off x="1490"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5" name="Line 458">
                  <a:extLst>
                    <a:ext uri="{FF2B5EF4-FFF2-40B4-BE49-F238E27FC236}">
                      <a16:creationId xmlns:a16="http://schemas.microsoft.com/office/drawing/2014/main" id="{AC3190C0-38D5-4D68-A530-A249034736E0}"/>
                    </a:ext>
                  </a:extLst>
                </p:cNvPr>
                <p:cNvSpPr>
                  <a:spLocks noChangeShapeType="1"/>
                </p:cNvSpPr>
                <p:nvPr/>
              </p:nvSpPr>
              <p:spPr bwMode="auto">
                <a:xfrm>
                  <a:off x="1539" y="635"/>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6" name="Line 459">
                  <a:extLst>
                    <a:ext uri="{FF2B5EF4-FFF2-40B4-BE49-F238E27FC236}">
                      <a16:creationId xmlns:a16="http://schemas.microsoft.com/office/drawing/2014/main" id="{19F9F519-9F83-4CB2-BFC1-758706F55E71}"/>
                    </a:ext>
                  </a:extLst>
                </p:cNvPr>
                <p:cNvSpPr>
                  <a:spLocks noChangeShapeType="1"/>
                </p:cNvSpPr>
                <p:nvPr/>
              </p:nvSpPr>
              <p:spPr bwMode="auto">
                <a:xfrm flipH="1">
                  <a:off x="1342" y="73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7" name="Line 460">
                  <a:extLst>
                    <a:ext uri="{FF2B5EF4-FFF2-40B4-BE49-F238E27FC236}">
                      <a16:creationId xmlns:a16="http://schemas.microsoft.com/office/drawing/2014/main" id="{95AB7DBB-210C-4D88-BE89-D1492C7B3CB1}"/>
                    </a:ext>
                  </a:extLst>
                </p:cNvPr>
                <p:cNvSpPr>
                  <a:spLocks noChangeShapeType="1"/>
                </p:cNvSpPr>
                <p:nvPr/>
              </p:nvSpPr>
              <p:spPr bwMode="auto">
                <a:xfrm>
                  <a:off x="1539" y="93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8" name="Line 461">
                  <a:extLst>
                    <a:ext uri="{FF2B5EF4-FFF2-40B4-BE49-F238E27FC236}">
                      <a16:creationId xmlns:a16="http://schemas.microsoft.com/office/drawing/2014/main" id="{8CBB3E4E-30DC-4945-AF07-B0C0B3AB91C4}"/>
                    </a:ext>
                  </a:extLst>
                </p:cNvPr>
                <p:cNvSpPr>
                  <a:spLocks noChangeShapeType="1"/>
                </p:cNvSpPr>
                <p:nvPr/>
              </p:nvSpPr>
              <p:spPr bwMode="auto">
                <a:xfrm>
                  <a:off x="1342" y="733"/>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9" name="Line 462">
                  <a:extLst>
                    <a:ext uri="{FF2B5EF4-FFF2-40B4-BE49-F238E27FC236}">
                      <a16:creationId xmlns:a16="http://schemas.microsoft.com/office/drawing/2014/main" id="{F4E4ADD8-D126-496B-8A0A-527A455A4F81}"/>
                    </a:ext>
                  </a:extLst>
                </p:cNvPr>
                <p:cNvSpPr>
                  <a:spLocks noChangeShapeType="1"/>
                </p:cNvSpPr>
                <p:nvPr/>
              </p:nvSpPr>
              <p:spPr bwMode="auto">
                <a:xfrm flipV="1">
                  <a:off x="1293" y="1177"/>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0" name="Line 463">
                  <a:extLst>
                    <a:ext uri="{FF2B5EF4-FFF2-40B4-BE49-F238E27FC236}">
                      <a16:creationId xmlns:a16="http://schemas.microsoft.com/office/drawing/2014/main" id="{45AB472C-3E53-414F-8FBC-B9D3150D3830}"/>
                    </a:ext>
                  </a:extLst>
                </p:cNvPr>
                <p:cNvSpPr>
                  <a:spLocks noChangeShapeType="1"/>
                </p:cNvSpPr>
                <p:nvPr/>
              </p:nvSpPr>
              <p:spPr bwMode="auto">
                <a:xfrm>
                  <a:off x="1342" y="127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1" name="Line 464">
                  <a:extLst>
                    <a:ext uri="{FF2B5EF4-FFF2-40B4-BE49-F238E27FC236}">
                      <a16:creationId xmlns:a16="http://schemas.microsoft.com/office/drawing/2014/main" id="{ACC106D9-E32F-4DF0-844E-7D371F144765}"/>
                    </a:ext>
                  </a:extLst>
                </p:cNvPr>
                <p:cNvSpPr>
                  <a:spLocks noChangeShapeType="1"/>
                </p:cNvSpPr>
                <p:nvPr/>
              </p:nvSpPr>
              <p:spPr bwMode="auto">
                <a:xfrm>
                  <a:off x="1096" y="1029"/>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2" name="Line 465">
                  <a:extLst>
                    <a:ext uri="{FF2B5EF4-FFF2-40B4-BE49-F238E27FC236}">
                      <a16:creationId xmlns:a16="http://schemas.microsoft.com/office/drawing/2014/main" id="{F3AA905A-DD49-4B9E-89CA-8EAA0B5ECA26}"/>
                    </a:ext>
                  </a:extLst>
                </p:cNvPr>
                <p:cNvSpPr>
                  <a:spLocks noChangeShapeType="1"/>
                </p:cNvSpPr>
                <p:nvPr/>
              </p:nvSpPr>
              <p:spPr bwMode="auto">
                <a:xfrm>
                  <a:off x="1096" y="1374"/>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3" name="Line 466">
                  <a:extLst>
                    <a:ext uri="{FF2B5EF4-FFF2-40B4-BE49-F238E27FC236}">
                      <a16:creationId xmlns:a16="http://schemas.microsoft.com/office/drawing/2014/main" id="{CE4E341E-A069-4C08-AA45-8C3F62D9473E}"/>
                    </a:ext>
                  </a:extLst>
                </p:cNvPr>
                <p:cNvSpPr>
                  <a:spLocks noChangeShapeType="1"/>
                </p:cNvSpPr>
                <p:nvPr/>
              </p:nvSpPr>
              <p:spPr bwMode="auto">
                <a:xfrm flipV="1">
                  <a:off x="1539" y="241"/>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4" name="Line 467">
                  <a:extLst>
                    <a:ext uri="{FF2B5EF4-FFF2-40B4-BE49-F238E27FC236}">
                      <a16:creationId xmlns:a16="http://schemas.microsoft.com/office/drawing/2014/main" id="{EE1DE4B1-8982-4766-8DC1-64563FF106F1}"/>
                    </a:ext>
                  </a:extLst>
                </p:cNvPr>
                <p:cNvSpPr>
                  <a:spLocks noChangeShapeType="1"/>
                </p:cNvSpPr>
                <p:nvPr/>
              </p:nvSpPr>
              <p:spPr bwMode="auto">
                <a:xfrm>
                  <a:off x="2081"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5" name="Line 468">
                  <a:extLst>
                    <a:ext uri="{FF2B5EF4-FFF2-40B4-BE49-F238E27FC236}">
                      <a16:creationId xmlns:a16="http://schemas.microsoft.com/office/drawing/2014/main" id="{70093042-81C3-42C6-A819-E9CF10A4A5B7}"/>
                    </a:ext>
                  </a:extLst>
                </p:cNvPr>
                <p:cNvSpPr>
                  <a:spLocks noChangeShapeType="1"/>
                </p:cNvSpPr>
                <p:nvPr/>
              </p:nvSpPr>
              <p:spPr bwMode="auto">
                <a:xfrm flipV="1">
                  <a:off x="2081"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6" name="Line 469">
                  <a:extLst>
                    <a:ext uri="{FF2B5EF4-FFF2-40B4-BE49-F238E27FC236}">
                      <a16:creationId xmlns:a16="http://schemas.microsoft.com/office/drawing/2014/main" id="{58536997-5C02-4DE4-AC52-C4AB09D49E14}"/>
                    </a:ext>
                  </a:extLst>
                </p:cNvPr>
                <p:cNvSpPr>
                  <a:spLocks noChangeShapeType="1"/>
                </p:cNvSpPr>
                <p:nvPr/>
              </p:nvSpPr>
              <p:spPr bwMode="auto">
                <a:xfrm>
                  <a:off x="2130" y="635"/>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7" name="Line 470">
                  <a:extLst>
                    <a:ext uri="{FF2B5EF4-FFF2-40B4-BE49-F238E27FC236}">
                      <a16:creationId xmlns:a16="http://schemas.microsoft.com/office/drawing/2014/main" id="{539308A9-FC07-40F6-8646-AD54185A54F1}"/>
                    </a:ext>
                  </a:extLst>
                </p:cNvPr>
                <p:cNvSpPr>
                  <a:spLocks noChangeShapeType="1"/>
                </p:cNvSpPr>
                <p:nvPr/>
              </p:nvSpPr>
              <p:spPr bwMode="auto">
                <a:xfrm flipH="1">
                  <a:off x="1933" y="73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8" name="Line 471">
                  <a:extLst>
                    <a:ext uri="{FF2B5EF4-FFF2-40B4-BE49-F238E27FC236}">
                      <a16:creationId xmlns:a16="http://schemas.microsoft.com/office/drawing/2014/main" id="{B214A4B5-2CD4-42F4-BA97-A118144C287A}"/>
                    </a:ext>
                  </a:extLst>
                </p:cNvPr>
                <p:cNvSpPr>
                  <a:spLocks noChangeShapeType="1"/>
                </p:cNvSpPr>
                <p:nvPr/>
              </p:nvSpPr>
              <p:spPr bwMode="auto">
                <a:xfrm>
                  <a:off x="2130" y="93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9" name="Line 472">
                  <a:extLst>
                    <a:ext uri="{FF2B5EF4-FFF2-40B4-BE49-F238E27FC236}">
                      <a16:creationId xmlns:a16="http://schemas.microsoft.com/office/drawing/2014/main" id="{CE4566CF-29B7-44D3-98BA-CCE6891CE00C}"/>
                    </a:ext>
                  </a:extLst>
                </p:cNvPr>
                <p:cNvSpPr>
                  <a:spLocks noChangeShapeType="1"/>
                </p:cNvSpPr>
                <p:nvPr/>
              </p:nvSpPr>
              <p:spPr bwMode="auto">
                <a:xfrm>
                  <a:off x="1933" y="733"/>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0" name="Line 473">
                  <a:extLst>
                    <a:ext uri="{FF2B5EF4-FFF2-40B4-BE49-F238E27FC236}">
                      <a16:creationId xmlns:a16="http://schemas.microsoft.com/office/drawing/2014/main" id="{C4588A77-FD3B-4D50-AE82-735D98307A34}"/>
                    </a:ext>
                  </a:extLst>
                </p:cNvPr>
                <p:cNvSpPr>
                  <a:spLocks noChangeShapeType="1"/>
                </p:cNvSpPr>
                <p:nvPr/>
              </p:nvSpPr>
              <p:spPr bwMode="auto">
                <a:xfrm flipV="1">
                  <a:off x="1884" y="1177"/>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1" name="Line 474">
                  <a:extLst>
                    <a:ext uri="{FF2B5EF4-FFF2-40B4-BE49-F238E27FC236}">
                      <a16:creationId xmlns:a16="http://schemas.microsoft.com/office/drawing/2014/main" id="{BB406C2B-ECFB-43D9-BB60-C80ADFA924C4}"/>
                    </a:ext>
                  </a:extLst>
                </p:cNvPr>
                <p:cNvSpPr>
                  <a:spLocks noChangeShapeType="1"/>
                </p:cNvSpPr>
                <p:nvPr/>
              </p:nvSpPr>
              <p:spPr bwMode="auto">
                <a:xfrm>
                  <a:off x="1933" y="127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2" name="Line 475">
                  <a:extLst>
                    <a:ext uri="{FF2B5EF4-FFF2-40B4-BE49-F238E27FC236}">
                      <a16:creationId xmlns:a16="http://schemas.microsoft.com/office/drawing/2014/main" id="{2F5EF67A-D291-4496-A964-BF9481BB3B99}"/>
                    </a:ext>
                  </a:extLst>
                </p:cNvPr>
                <p:cNvSpPr>
                  <a:spLocks noChangeShapeType="1"/>
                </p:cNvSpPr>
                <p:nvPr/>
              </p:nvSpPr>
              <p:spPr bwMode="auto">
                <a:xfrm>
                  <a:off x="1687" y="1029"/>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3" name="Line 476">
                  <a:extLst>
                    <a:ext uri="{FF2B5EF4-FFF2-40B4-BE49-F238E27FC236}">
                      <a16:creationId xmlns:a16="http://schemas.microsoft.com/office/drawing/2014/main" id="{AA0E041A-2DBB-4A59-8635-967E77E28BA3}"/>
                    </a:ext>
                  </a:extLst>
                </p:cNvPr>
                <p:cNvSpPr>
                  <a:spLocks noChangeShapeType="1"/>
                </p:cNvSpPr>
                <p:nvPr/>
              </p:nvSpPr>
              <p:spPr bwMode="auto">
                <a:xfrm>
                  <a:off x="1687" y="1374"/>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4" name="Line 477">
                  <a:extLst>
                    <a:ext uri="{FF2B5EF4-FFF2-40B4-BE49-F238E27FC236}">
                      <a16:creationId xmlns:a16="http://schemas.microsoft.com/office/drawing/2014/main" id="{3A0432EB-5764-4BEB-BE2D-BD0D68C7F1F3}"/>
                    </a:ext>
                  </a:extLst>
                </p:cNvPr>
                <p:cNvSpPr>
                  <a:spLocks noChangeShapeType="1"/>
                </p:cNvSpPr>
                <p:nvPr/>
              </p:nvSpPr>
              <p:spPr bwMode="auto">
                <a:xfrm flipV="1">
                  <a:off x="2130" y="241"/>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5" name="Line 478">
                  <a:extLst>
                    <a:ext uri="{FF2B5EF4-FFF2-40B4-BE49-F238E27FC236}">
                      <a16:creationId xmlns:a16="http://schemas.microsoft.com/office/drawing/2014/main" id="{7A031075-593D-4285-9DE0-7B06D95DE175}"/>
                    </a:ext>
                  </a:extLst>
                </p:cNvPr>
                <p:cNvSpPr>
                  <a:spLocks noChangeShapeType="1"/>
                </p:cNvSpPr>
                <p:nvPr/>
              </p:nvSpPr>
              <p:spPr bwMode="auto">
                <a:xfrm flipV="1">
                  <a:off x="899"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6" name="Line 479">
                  <a:extLst>
                    <a:ext uri="{FF2B5EF4-FFF2-40B4-BE49-F238E27FC236}">
                      <a16:creationId xmlns:a16="http://schemas.microsoft.com/office/drawing/2014/main" id="{BEE038FE-1CCB-4B48-A051-D58A62B0B744}"/>
                    </a:ext>
                  </a:extLst>
                </p:cNvPr>
                <p:cNvSpPr>
                  <a:spLocks noChangeShapeType="1"/>
                </p:cNvSpPr>
                <p:nvPr/>
              </p:nvSpPr>
              <p:spPr bwMode="auto">
                <a:xfrm>
                  <a:off x="899"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7" name="Line 480">
                  <a:extLst>
                    <a:ext uri="{FF2B5EF4-FFF2-40B4-BE49-F238E27FC236}">
                      <a16:creationId xmlns:a16="http://schemas.microsoft.com/office/drawing/2014/main" id="{5EF1DF21-5786-4A03-A215-4B80737442AC}"/>
                    </a:ext>
                  </a:extLst>
                </p:cNvPr>
                <p:cNvSpPr>
                  <a:spLocks noChangeShapeType="1"/>
                </p:cNvSpPr>
                <p:nvPr/>
              </p:nvSpPr>
              <p:spPr bwMode="auto">
                <a:xfrm flipV="1">
                  <a:off x="948" y="1924"/>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8" name="Line 481">
                  <a:extLst>
                    <a:ext uri="{FF2B5EF4-FFF2-40B4-BE49-F238E27FC236}">
                      <a16:creationId xmlns:a16="http://schemas.microsoft.com/office/drawing/2014/main" id="{7AEB956F-E3EE-4CCC-8B98-9E4D681C4AD4}"/>
                    </a:ext>
                  </a:extLst>
                </p:cNvPr>
                <p:cNvSpPr>
                  <a:spLocks noChangeShapeType="1"/>
                </p:cNvSpPr>
                <p:nvPr/>
              </p:nvSpPr>
              <p:spPr bwMode="auto">
                <a:xfrm flipH="1" flipV="1">
                  <a:off x="751" y="202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9" name="Line 482">
                  <a:extLst>
                    <a:ext uri="{FF2B5EF4-FFF2-40B4-BE49-F238E27FC236}">
                      <a16:creationId xmlns:a16="http://schemas.microsoft.com/office/drawing/2014/main" id="{9992CDB6-7758-4038-A4FE-A577B81BDD64}"/>
                    </a:ext>
                  </a:extLst>
                </p:cNvPr>
                <p:cNvSpPr>
                  <a:spLocks noChangeShapeType="1"/>
                </p:cNvSpPr>
                <p:nvPr/>
              </p:nvSpPr>
              <p:spPr bwMode="auto">
                <a:xfrm flipV="1">
                  <a:off x="948" y="1727"/>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0" name="Line 483">
                  <a:extLst>
                    <a:ext uri="{FF2B5EF4-FFF2-40B4-BE49-F238E27FC236}">
                      <a16:creationId xmlns:a16="http://schemas.microsoft.com/office/drawing/2014/main" id="{E00516B7-B0A4-406B-A75F-5F0FE351F329}"/>
                    </a:ext>
                  </a:extLst>
                </p:cNvPr>
                <p:cNvSpPr>
                  <a:spLocks noChangeShapeType="1"/>
                </p:cNvSpPr>
                <p:nvPr/>
              </p:nvSpPr>
              <p:spPr bwMode="auto">
                <a:xfrm flipV="1">
                  <a:off x="751" y="1579"/>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1" name="Line 484">
                  <a:extLst>
                    <a:ext uri="{FF2B5EF4-FFF2-40B4-BE49-F238E27FC236}">
                      <a16:creationId xmlns:a16="http://schemas.microsoft.com/office/drawing/2014/main" id="{C9F35A94-5C79-4473-9F66-2AF58097C8C2}"/>
                    </a:ext>
                  </a:extLst>
                </p:cNvPr>
                <p:cNvSpPr>
                  <a:spLocks noChangeShapeType="1"/>
                </p:cNvSpPr>
                <p:nvPr/>
              </p:nvSpPr>
              <p:spPr bwMode="auto">
                <a:xfrm rot="5400000">
                  <a:off x="702" y="1481"/>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2" name="Line 485">
                  <a:extLst>
                    <a:ext uri="{FF2B5EF4-FFF2-40B4-BE49-F238E27FC236}">
                      <a16:creationId xmlns:a16="http://schemas.microsoft.com/office/drawing/2014/main" id="{515421C5-AC15-49F3-98C3-3BFCBE6EAA98}"/>
                    </a:ext>
                  </a:extLst>
                </p:cNvPr>
                <p:cNvSpPr>
                  <a:spLocks noChangeShapeType="1"/>
                </p:cNvSpPr>
                <p:nvPr/>
              </p:nvSpPr>
              <p:spPr bwMode="auto">
                <a:xfrm flipV="1">
                  <a:off x="751" y="1382"/>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3" name="Line 486">
                  <a:extLst>
                    <a:ext uri="{FF2B5EF4-FFF2-40B4-BE49-F238E27FC236}">
                      <a16:creationId xmlns:a16="http://schemas.microsoft.com/office/drawing/2014/main" id="{9331B13F-51CA-4D33-A606-D55669750CAC}"/>
                    </a:ext>
                  </a:extLst>
                </p:cNvPr>
                <p:cNvSpPr>
                  <a:spLocks noChangeShapeType="1"/>
                </p:cNvSpPr>
                <p:nvPr/>
              </p:nvSpPr>
              <p:spPr bwMode="auto">
                <a:xfrm flipV="1">
                  <a:off x="505" y="172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4" name="Line 487">
                  <a:extLst>
                    <a:ext uri="{FF2B5EF4-FFF2-40B4-BE49-F238E27FC236}">
                      <a16:creationId xmlns:a16="http://schemas.microsoft.com/office/drawing/2014/main" id="{ACB6B8D4-9966-4E29-9108-D8C4D0BFCB1C}"/>
                    </a:ext>
                  </a:extLst>
                </p:cNvPr>
                <p:cNvSpPr>
                  <a:spLocks noChangeShapeType="1"/>
                </p:cNvSpPr>
                <p:nvPr/>
              </p:nvSpPr>
              <p:spPr bwMode="auto">
                <a:xfrm flipV="1">
                  <a:off x="505"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5" name="Line 488">
                  <a:extLst>
                    <a:ext uri="{FF2B5EF4-FFF2-40B4-BE49-F238E27FC236}">
                      <a16:creationId xmlns:a16="http://schemas.microsoft.com/office/drawing/2014/main" id="{81BCCFFE-065B-42FF-AB8C-DF630766C25B}"/>
                    </a:ext>
                  </a:extLst>
                </p:cNvPr>
                <p:cNvSpPr>
                  <a:spLocks noChangeShapeType="1"/>
                </p:cNvSpPr>
                <p:nvPr/>
              </p:nvSpPr>
              <p:spPr bwMode="auto">
                <a:xfrm>
                  <a:off x="948" y="2220"/>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6" name="Line 489">
                  <a:extLst>
                    <a:ext uri="{FF2B5EF4-FFF2-40B4-BE49-F238E27FC236}">
                      <a16:creationId xmlns:a16="http://schemas.microsoft.com/office/drawing/2014/main" id="{B0BFF886-A9B9-4859-8855-01ABF072F291}"/>
                    </a:ext>
                  </a:extLst>
                </p:cNvPr>
                <p:cNvSpPr>
                  <a:spLocks noChangeShapeType="1"/>
                </p:cNvSpPr>
                <p:nvPr/>
              </p:nvSpPr>
              <p:spPr bwMode="auto">
                <a:xfrm flipV="1">
                  <a:off x="1490"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7" name="Line 490">
                  <a:extLst>
                    <a:ext uri="{FF2B5EF4-FFF2-40B4-BE49-F238E27FC236}">
                      <a16:creationId xmlns:a16="http://schemas.microsoft.com/office/drawing/2014/main" id="{184FE30A-2D07-4D88-B690-DD16F0171929}"/>
                    </a:ext>
                  </a:extLst>
                </p:cNvPr>
                <p:cNvSpPr>
                  <a:spLocks noChangeShapeType="1"/>
                </p:cNvSpPr>
                <p:nvPr/>
              </p:nvSpPr>
              <p:spPr bwMode="auto">
                <a:xfrm>
                  <a:off x="1490"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8" name="Line 491">
                  <a:extLst>
                    <a:ext uri="{FF2B5EF4-FFF2-40B4-BE49-F238E27FC236}">
                      <a16:creationId xmlns:a16="http://schemas.microsoft.com/office/drawing/2014/main" id="{2C899BF2-58A6-4639-887B-84D3FE266A4B}"/>
                    </a:ext>
                  </a:extLst>
                </p:cNvPr>
                <p:cNvSpPr>
                  <a:spLocks noChangeShapeType="1"/>
                </p:cNvSpPr>
                <p:nvPr/>
              </p:nvSpPr>
              <p:spPr bwMode="auto">
                <a:xfrm flipV="1">
                  <a:off x="1539" y="1924"/>
                  <a:ext cx="0" cy="19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9" name="Line 492">
                  <a:extLst>
                    <a:ext uri="{FF2B5EF4-FFF2-40B4-BE49-F238E27FC236}">
                      <a16:creationId xmlns:a16="http://schemas.microsoft.com/office/drawing/2014/main" id="{F6354943-F716-48A7-8382-500DEE66F0F1}"/>
                    </a:ext>
                  </a:extLst>
                </p:cNvPr>
                <p:cNvSpPr>
                  <a:spLocks noChangeShapeType="1"/>
                </p:cNvSpPr>
                <p:nvPr/>
              </p:nvSpPr>
              <p:spPr bwMode="auto">
                <a:xfrm flipH="1" flipV="1">
                  <a:off x="1342" y="239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0" name="Line 493">
                  <a:extLst>
                    <a:ext uri="{FF2B5EF4-FFF2-40B4-BE49-F238E27FC236}">
                      <a16:creationId xmlns:a16="http://schemas.microsoft.com/office/drawing/2014/main" id="{D3A5F0FC-4713-41C4-B160-73DC03105993}"/>
                    </a:ext>
                  </a:extLst>
                </p:cNvPr>
                <p:cNvSpPr>
                  <a:spLocks noChangeShapeType="1"/>
                </p:cNvSpPr>
                <p:nvPr/>
              </p:nvSpPr>
              <p:spPr bwMode="auto">
                <a:xfrm flipV="1">
                  <a:off x="1539" y="1727"/>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1" name="Line 494">
                  <a:extLst>
                    <a:ext uri="{FF2B5EF4-FFF2-40B4-BE49-F238E27FC236}">
                      <a16:creationId xmlns:a16="http://schemas.microsoft.com/office/drawing/2014/main" id="{A7BEB252-F270-4598-855A-B37B4B2F4797}"/>
                    </a:ext>
                  </a:extLst>
                </p:cNvPr>
                <p:cNvSpPr>
                  <a:spLocks noChangeShapeType="1"/>
                </p:cNvSpPr>
                <p:nvPr/>
              </p:nvSpPr>
              <p:spPr bwMode="auto">
                <a:xfrm flipV="1">
                  <a:off x="1342" y="1579"/>
                  <a:ext cx="0" cy="8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2" name="Line 495">
                  <a:extLst>
                    <a:ext uri="{FF2B5EF4-FFF2-40B4-BE49-F238E27FC236}">
                      <a16:creationId xmlns:a16="http://schemas.microsoft.com/office/drawing/2014/main" id="{37E7CBF8-FC85-4B36-8DCA-DF843BEC72C0}"/>
                    </a:ext>
                  </a:extLst>
                </p:cNvPr>
                <p:cNvSpPr>
                  <a:spLocks noChangeShapeType="1"/>
                </p:cNvSpPr>
                <p:nvPr/>
              </p:nvSpPr>
              <p:spPr bwMode="auto">
                <a:xfrm rot="5400000">
                  <a:off x="1293" y="1481"/>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3" name="Line 496">
                  <a:extLst>
                    <a:ext uri="{FF2B5EF4-FFF2-40B4-BE49-F238E27FC236}">
                      <a16:creationId xmlns:a16="http://schemas.microsoft.com/office/drawing/2014/main" id="{4ED58496-5246-4910-8FE2-5BBC74E6E139}"/>
                    </a:ext>
                  </a:extLst>
                </p:cNvPr>
                <p:cNvSpPr>
                  <a:spLocks noChangeShapeType="1"/>
                </p:cNvSpPr>
                <p:nvPr/>
              </p:nvSpPr>
              <p:spPr bwMode="auto">
                <a:xfrm flipV="1">
                  <a:off x="1342" y="1382"/>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4" name="Line 497">
                  <a:extLst>
                    <a:ext uri="{FF2B5EF4-FFF2-40B4-BE49-F238E27FC236}">
                      <a16:creationId xmlns:a16="http://schemas.microsoft.com/office/drawing/2014/main" id="{C467D663-38A7-4B36-938A-A13115B70B50}"/>
                    </a:ext>
                  </a:extLst>
                </p:cNvPr>
                <p:cNvSpPr>
                  <a:spLocks noChangeShapeType="1"/>
                </p:cNvSpPr>
                <p:nvPr/>
              </p:nvSpPr>
              <p:spPr bwMode="auto">
                <a:xfrm flipV="1">
                  <a:off x="1096" y="172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5" name="Line 498">
                  <a:extLst>
                    <a:ext uri="{FF2B5EF4-FFF2-40B4-BE49-F238E27FC236}">
                      <a16:creationId xmlns:a16="http://schemas.microsoft.com/office/drawing/2014/main" id="{F7287CDB-487E-4AA7-BA80-F20EE876B4D2}"/>
                    </a:ext>
                  </a:extLst>
                </p:cNvPr>
                <p:cNvSpPr>
                  <a:spLocks noChangeShapeType="1"/>
                </p:cNvSpPr>
                <p:nvPr/>
              </p:nvSpPr>
              <p:spPr bwMode="auto">
                <a:xfrm flipV="1">
                  <a:off x="1096"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6" name="Line 499">
                  <a:extLst>
                    <a:ext uri="{FF2B5EF4-FFF2-40B4-BE49-F238E27FC236}">
                      <a16:creationId xmlns:a16="http://schemas.microsoft.com/office/drawing/2014/main" id="{8EC4B820-DB2A-433D-BF36-322FE552AA6D}"/>
                    </a:ext>
                  </a:extLst>
                </p:cNvPr>
                <p:cNvSpPr>
                  <a:spLocks noChangeShapeType="1"/>
                </p:cNvSpPr>
                <p:nvPr/>
              </p:nvSpPr>
              <p:spPr bwMode="auto">
                <a:xfrm>
                  <a:off x="1539" y="2220"/>
                  <a:ext cx="0" cy="1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7" name="Line 500">
                  <a:extLst>
                    <a:ext uri="{FF2B5EF4-FFF2-40B4-BE49-F238E27FC236}">
                      <a16:creationId xmlns:a16="http://schemas.microsoft.com/office/drawing/2014/main" id="{35816AF5-7883-4230-A652-E42D93E499FD}"/>
                    </a:ext>
                  </a:extLst>
                </p:cNvPr>
                <p:cNvSpPr>
                  <a:spLocks noChangeShapeType="1"/>
                </p:cNvSpPr>
                <p:nvPr/>
              </p:nvSpPr>
              <p:spPr bwMode="auto">
                <a:xfrm flipV="1">
                  <a:off x="2081"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8" name="Line 501">
                  <a:extLst>
                    <a:ext uri="{FF2B5EF4-FFF2-40B4-BE49-F238E27FC236}">
                      <a16:creationId xmlns:a16="http://schemas.microsoft.com/office/drawing/2014/main" id="{46388970-3AA3-4F56-B32C-90A19D517689}"/>
                    </a:ext>
                  </a:extLst>
                </p:cNvPr>
                <p:cNvSpPr>
                  <a:spLocks noChangeShapeType="1"/>
                </p:cNvSpPr>
                <p:nvPr/>
              </p:nvSpPr>
              <p:spPr bwMode="auto">
                <a:xfrm>
                  <a:off x="2081"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9" name="Line 502">
                  <a:extLst>
                    <a:ext uri="{FF2B5EF4-FFF2-40B4-BE49-F238E27FC236}">
                      <a16:creationId xmlns:a16="http://schemas.microsoft.com/office/drawing/2014/main" id="{E4DC64CC-A2A0-46D0-A8F8-2D34B1C035A5}"/>
                    </a:ext>
                  </a:extLst>
                </p:cNvPr>
                <p:cNvSpPr>
                  <a:spLocks noChangeShapeType="1"/>
                </p:cNvSpPr>
                <p:nvPr/>
              </p:nvSpPr>
              <p:spPr bwMode="auto">
                <a:xfrm flipV="1">
                  <a:off x="2130" y="1924"/>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0" name="Line 503">
                  <a:extLst>
                    <a:ext uri="{FF2B5EF4-FFF2-40B4-BE49-F238E27FC236}">
                      <a16:creationId xmlns:a16="http://schemas.microsoft.com/office/drawing/2014/main" id="{60F3369C-2E01-4212-8EA3-922D42CBEB26}"/>
                    </a:ext>
                  </a:extLst>
                </p:cNvPr>
                <p:cNvSpPr>
                  <a:spLocks noChangeShapeType="1"/>
                </p:cNvSpPr>
                <p:nvPr/>
              </p:nvSpPr>
              <p:spPr bwMode="auto">
                <a:xfrm flipH="1" flipV="1">
                  <a:off x="1933" y="202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1" name="Line 504">
                  <a:extLst>
                    <a:ext uri="{FF2B5EF4-FFF2-40B4-BE49-F238E27FC236}">
                      <a16:creationId xmlns:a16="http://schemas.microsoft.com/office/drawing/2014/main" id="{5678EF85-7DEA-4E65-B7CA-9B3507B6AC8C}"/>
                    </a:ext>
                  </a:extLst>
                </p:cNvPr>
                <p:cNvSpPr>
                  <a:spLocks noChangeShapeType="1"/>
                </p:cNvSpPr>
                <p:nvPr/>
              </p:nvSpPr>
              <p:spPr bwMode="auto">
                <a:xfrm rot="5400000" flipH="1" flipV="1">
                  <a:off x="2079" y="1874"/>
                  <a:ext cx="98"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2" name="Line 505">
                  <a:extLst>
                    <a:ext uri="{FF2B5EF4-FFF2-40B4-BE49-F238E27FC236}">
                      <a16:creationId xmlns:a16="http://schemas.microsoft.com/office/drawing/2014/main" id="{1E413BBB-F43D-4A37-93EE-2A821C4DAA8D}"/>
                    </a:ext>
                  </a:extLst>
                </p:cNvPr>
                <p:cNvSpPr>
                  <a:spLocks noChangeShapeType="1"/>
                </p:cNvSpPr>
                <p:nvPr/>
              </p:nvSpPr>
              <p:spPr bwMode="auto">
                <a:xfrm flipV="1">
                  <a:off x="2130" y="1727"/>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3" name="Line 506">
                  <a:extLst>
                    <a:ext uri="{FF2B5EF4-FFF2-40B4-BE49-F238E27FC236}">
                      <a16:creationId xmlns:a16="http://schemas.microsoft.com/office/drawing/2014/main" id="{542CE204-CD52-4D61-8165-8217C3F67986}"/>
                    </a:ext>
                  </a:extLst>
                </p:cNvPr>
                <p:cNvSpPr>
                  <a:spLocks noChangeShapeType="1"/>
                </p:cNvSpPr>
                <p:nvPr/>
              </p:nvSpPr>
              <p:spPr bwMode="auto">
                <a:xfrm flipV="1">
                  <a:off x="1933" y="1579"/>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4" name="Line 507">
                  <a:extLst>
                    <a:ext uri="{FF2B5EF4-FFF2-40B4-BE49-F238E27FC236}">
                      <a16:creationId xmlns:a16="http://schemas.microsoft.com/office/drawing/2014/main" id="{A2A22888-9953-4F5C-A6CE-E735931D754C}"/>
                    </a:ext>
                  </a:extLst>
                </p:cNvPr>
                <p:cNvSpPr>
                  <a:spLocks noChangeShapeType="1"/>
                </p:cNvSpPr>
                <p:nvPr/>
              </p:nvSpPr>
              <p:spPr bwMode="auto">
                <a:xfrm rot="5400000">
                  <a:off x="1884" y="1481"/>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5" name="Line 508">
                  <a:extLst>
                    <a:ext uri="{FF2B5EF4-FFF2-40B4-BE49-F238E27FC236}">
                      <a16:creationId xmlns:a16="http://schemas.microsoft.com/office/drawing/2014/main" id="{E9768C4F-5D73-4963-B958-5C88E3B31353}"/>
                    </a:ext>
                  </a:extLst>
                </p:cNvPr>
                <p:cNvSpPr>
                  <a:spLocks noChangeShapeType="1"/>
                </p:cNvSpPr>
                <p:nvPr/>
              </p:nvSpPr>
              <p:spPr bwMode="auto">
                <a:xfrm flipV="1">
                  <a:off x="1933" y="1382"/>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6" name="Line 509">
                  <a:extLst>
                    <a:ext uri="{FF2B5EF4-FFF2-40B4-BE49-F238E27FC236}">
                      <a16:creationId xmlns:a16="http://schemas.microsoft.com/office/drawing/2014/main" id="{F6A46BE7-7D11-4CCA-9098-2F21FB3BA2C7}"/>
                    </a:ext>
                  </a:extLst>
                </p:cNvPr>
                <p:cNvSpPr>
                  <a:spLocks noChangeShapeType="1"/>
                </p:cNvSpPr>
                <p:nvPr/>
              </p:nvSpPr>
              <p:spPr bwMode="auto">
                <a:xfrm flipV="1">
                  <a:off x="1687" y="172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7" name="Line 510">
                  <a:extLst>
                    <a:ext uri="{FF2B5EF4-FFF2-40B4-BE49-F238E27FC236}">
                      <a16:creationId xmlns:a16="http://schemas.microsoft.com/office/drawing/2014/main" id="{DD0DA0D7-3075-4090-977D-DA76032561D5}"/>
                    </a:ext>
                  </a:extLst>
                </p:cNvPr>
                <p:cNvSpPr>
                  <a:spLocks noChangeShapeType="1"/>
                </p:cNvSpPr>
                <p:nvPr/>
              </p:nvSpPr>
              <p:spPr bwMode="auto">
                <a:xfrm flipV="1">
                  <a:off x="1687"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8" name="Line 511">
                  <a:extLst>
                    <a:ext uri="{FF2B5EF4-FFF2-40B4-BE49-F238E27FC236}">
                      <a16:creationId xmlns:a16="http://schemas.microsoft.com/office/drawing/2014/main" id="{90F92139-B7B0-4BA0-97E6-47CA05C0E10E}"/>
                    </a:ext>
                  </a:extLst>
                </p:cNvPr>
                <p:cNvSpPr>
                  <a:spLocks noChangeShapeType="1"/>
                </p:cNvSpPr>
                <p:nvPr/>
              </p:nvSpPr>
              <p:spPr bwMode="auto">
                <a:xfrm>
                  <a:off x="2130" y="2220"/>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9" name="Line 512">
                  <a:extLst>
                    <a:ext uri="{FF2B5EF4-FFF2-40B4-BE49-F238E27FC236}">
                      <a16:creationId xmlns:a16="http://schemas.microsoft.com/office/drawing/2014/main" id="{2E7948F3-1972-407C-99D8-E23232BC25D1}"/>
                    </a:ext>
                  </a:extLst>
                </p:cNvPr>
                <p:cNvSpPr>
                  <a:spLocks noChangeShapeType="1"/>
                </p:cNvSpPr>
                <p:nvPr/>
              </p:nvSpPr>
              <p:spPr bwMode="auto">
                <a:xfrm rot="5400000" flipH="1" flipV="1">
                  <a:off x="2278" y="980"/>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0" name="Line 513">
                  <a:extLst>
                    <a:ext uri="{FF2B5EF4-FFF2-40B4-BE49-F238E27FC236}">
                      <a16:creationId xmlns:a16="http://schemas.microsoft.com/office/drawing/2014/main" id="{7A1134E8-55D9-447A-AA65-2B907C82E18F}"/>
                    </a:ext>
                  </a:extLst>
                </p:cNvPr>
                <p:cNvSpPr>
                  <a:spLocks noChangeShapeType="1"/>
                </p:cNvSpPr>
                <p:nvPr/>
              </p:nvSpPr>
              <p:spPr bwMode="auto">
                <a:xfrm rot="5400000" flipH="1" flipV="1">
                  <a:off x="2344" y="1308"/>
                  <a:ext cx="8" cy="1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1" name="Line 514">
                  <a:extLst>
                    <a:ext uri="{FF2B5EF4-FFF2-40B4-BE49-F238E27FC236}">
                      <a16:creationId xmlns:a16="http://schemas.microsoft.com/office/drawing/2014/main" id="{F70F0E3A-A264-4CA7-9707-CA460B774E90}"/>
                    </a:ext>
                  </a:extLst>
                </p:cNvPr>
                <p:cNvSpPr>
                  <a:spLocks noChangeShapeType="1"/>
                </p:cNvSpPr>
                <p:nvPr/>
              </p:nvSpPr>
              <p:spPr bwMode="auto">
                <a:xfrm rot="5400000">
                  <a:off x="282" y="1534"/>
                  <a:ext cx="1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2" name="Line 515">
                  <a:extLst>
                    <a:ext uri="{FF2B5EF4-FFF2-40B4-BE49-F238E27FC236}">
                      <a16:creationId xmlns:a16="http://schemas.microsoft.com/office/drawing/2014/main" id="{07C4DAE1-ACEA-428E-9020-A45E049A6878}"/>
                    </a:ext>
                  </a:extLst>
                </p:cNvPr>
                <p:cNvSpPr>
                  <a:spLocks noChangeShapeType="1"/>
                </p:cNvSpPr>
                <p:nvPr/>
              </p:nvSpPr>
              <p:spPr bwMode="auto">
                <a:xfrm flipV="1">
                  <a:off x="335" y="1154"/>
                  <a:ext cx="0"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3" name="Line 516">
                  <a:extLst>
                    <a:ext uri="{FF2B5EF4-FFF2-40B4-BE49-F238E27FC236}">
                      <a16:creationId xmlns:a16="http://schemas.microsoft.com/office/drawing/2014/main" id="{DD2A47C5-D5B8-44F8-8597-CC804295B590}"/>
                    </a:ext>
                  </a:extLst>
                </p:cNvPr>
                <p:cNvSpPr>
                  <a:spLocks noChangeShapeType="1"/>
                </p:cNvSpPr>
                <p:nvPr/>
              </p:nvSpPr>
              <p:spPr bwMode="auto">
                <a:xfrm>
                  <a:off x="335" y="1154"/>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4" name="Line 517">
                  <a:extLst>
                    <a:ext uri="{FF2B5EF4-FFF2-40B4-BE49-F238E27FC236}">
                      <a16:creationId xmlns:a16="http://schemas.microsoft.com/office/drawing/2014/main" id="{2FFCAAEF-90AD-4799-ABE1-2A9BB6ADA731}"/>
                    </a:ext>
                  </a:extLst>
                </p:cNvPr>
                <p:cNvSpPr>
                  <a:spLocks noChangeShapeType="1"/>
                </p:cNvSpPr>
                <p:nvPr/>
              </p:nvSpPr>
              <p:spPr bwMode="auto">
                <a:xfrm flipV="1">
                  <a:off x="562" y="1029"/>
                  <a:ext cx="0" cy="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5" name="Line 518">
                  <a:extLst>
                    <a:ext uri="{FF2B5EF4-FFF2-40B4-BE49-F238E27FC236}">
                      <a16:creationId xmlns:a16="http://schemas.microsoft.com/office/drawing/2014/main" id="{77DA6335-B1D3-4E64-83AF-27FC135DA83C}"/>
                    </a:ext>
                  </a:extLst>
                </p:cNvPr>
                <p:cNvSpPr>
                  <a:spLocks noChangeShapeType="1"/>
                </p:cNvSpPr>
                <p:nvPr/>
              </p:nvSpPr>
              <p:spPr bwMode="auto">
                <a:xfrm>
                  <a:off x="335" y="1579"/>
                  <a:ext cx="0" cy="3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6" name="Line 519">
                  <a:extLst>
                    <a:ext uri="{FF2B5EF4-FFF2-40B4-BE49-F238E27FC236}">
                      <a16:creationId xmlns:a16="http://schemas.microsoft.com/office/drawing/2014/main" id="{4375EF35-75DF-4578-A8FA-2A8CC542E503}"/>
                    </a:ext>
                  </a:extLst>
                </p:cNvPr>
                <p:cNvSpPr>
                  <a:spLocks noChangeShapeType="1"/>
                </p:cNvSpPr>
                <p:nvPr/>
              </p:nvSpPr>
              <p:spPr bwMode="auto">
                <a:xfrm>
                  <a:off x="335" y="1962"/>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7" name="Line 520">
                  <a:extLst>
                    <a:ext uri="{FF2B5EF4-FFF2-40B4-BE49-F238E27FC236}">
                      <a16:creationId xmlns:a16="http://schemas.microsoft.com/office/drawing/2014/main" id="{602AAB24-59C5-44E0-A025-99A7D9734D0F}"/>
                    </a:ext>
                  </a:extLst>
                </p:cNvPr>
                <p:cNvSpPr>
                  <a:spLocks noChangeShapeType="1"/>
                </p:cNvSpPr>
                <p:nvPr/>
              </p:nvSpPr>
              <p:spPr bwMode="auto">
                <a:xfrm flipV="1">
                  <a:off x="562" y="1727"/>
                  <a:ext cx="0" cy="2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8" name="Line 521">
                  <a:extLst>
                    <a:ext uri="{FF2B5EF4-FFF2-40B4-BE49-F238E27FC236}">
                      <a16:creationId xmlns:a16="http://schemas.microsoft.com/office/drawing/2014/main" id="{44C4F19B-4FE7-4EAD-AC1D-005074B14ED9}"/>
                    </a:ext>
                  </a:extLst>
                </p:cNvPr>
                <p:cNvSpPr>
                  <a:spLocks noChangeShapeType="1"/>
                </p:cNvSpPr>
                <p:nvPr/>
              </p:nvSpPr>
              <p:spPr bwMode="auto">
                <a:xfrm>
                  <a:off x="3888" y="544"/>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9" name="Line 522">
                  <a:extLst>
                    <a:ext uri="{FF2B5EF4-FFF2-40B4-BE49-F238E27FC236}">
                      <a16:creationId xmlns:a16="http://schemas.microsoft.com/office/drawing/2014/main" id="{B4045991-88D6-477E-989C-8EAC4ADC7790}"/>
                    </a:ext>
                  </a:extLst>
                </p:cNvPr>
                <p:cNvSpPr>
                  <a:spLocks noChangeShapeType="1"/>
                </p:cNvSpPr>
                <p:nvPr/>
              </p:nvSpPr>
              <p:spPr bwMode="auto">
                <a:xfrm flipV="1">
                  <a:off x="3888" y="544"/>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0" name="Line 523">
                  <a:extLst>
                    <a:ext uri="{FF2B5EF4-FFF2-40B4-BE49-F238E27FC236}">
                      <a16:creationId xmlns:a16="http://schemas.microsoft.com/office/drawing/2014/main" id="{E4F92D51-71AA-4895-9A50-CABFFBCDBE47}"/>
                    </a:ext>
                  </a:extLst>
                </p:cNvPr>
                <p:cNvSpPr>
                  <a:spLocks noChangeShapeType="1"/>
                </p:cNvSpPr>
                <p:nvPr/>
              </p:nvSpPr>
              <p:spPr bwMode="auto">
                <a:xfrm>
                  <a:off x="3937" y="643"/>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1" name="Line 524">
                  <a:extLst>
                    <a:ext uri="{FF2B5EF4-FFF2-40B4-BE49-F238E27FC236}">
                      <a16:creationId xmlns:a16="http://schemas.microsoft.com/office/drawing/2014/main" id="{20FEB4D8-A549-47DE-9487-04B90AF02EA0}"/>
                    </a:ext>
                  </a:extLst>
                </p:cNvPr>
                <p:cNvSpPr>
                  <a:spLocks noChangeShapeType="1"/>
                </p:cNvSpPr>
                <p:nvPr/>
              </p:nvSpPr>
              <p:spPr bwMode="auto">
                <a:xfrm flipH="1">
                  <a:off x="3740" y="741"/>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2" name="Line 525">
                  <a:extLst>
                    <a:ext uri="{FF2B5EF4-FFF2-40B4-BE49-F238E27FC236}">
                      <a16:creationId xmlns:a16="http://schemas.microsoft.com/office/drawing/2014/main" id="{6495AA8C-EC27-4CDE-B2BF-3A9959D85442}"/>
                    </a:ext>
                  </a:extLst>
                </p:cNvPr>
                <p:cNvSpPr>
                  <a:spLocks noChangeShapeType="1"/>
                </p:cNvSpPr>
                <p:nvPr/>
              </p:nvSpPr>
              <p:spPr bwMode="auto">
                <a:xfrm>
                  <a:off x="3937" y="938"/>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3" name="Line 526">
                  <a:extLst>
                    <a:ext uri="{FF2B5EF4-FFF2-40B4-BE49-F238E27FC236}">
                      <a16:creationId xmlns:a16="http://schemas.microsoft.com/office/drawing/2014/main" id="{EC5309E2-10D3-47BC-8ACB-D952B9E311C1}"/>
                    </a:ext>
                  </a:extLst>
                </p:cNvPr>
                <p:cNvSpPr>
                  <a:spLocks noChangeShapeType="1"/>
                </p:cNvSpPr>
                <p:nvPr/>
              </p:nvSpPr>
              <p:spPr bwMode="auto">
                <a:xfrm>
                  <a:off x="3740" y="741"/>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4" name="Line 527">
                  <a:extLst>
                    <a:ext uri="{FF2B5EF4-FFF2-40B4-BE49-F238E27FC236}">
                      <a16:creationId xmlns:a16="http://schemas.microsoft.com/office/drawing/2014/main" id="{98AC4C36-8325-4B73-885B-0BACA1E825F7}"/>
                    </a:ext>
                  </a:extLst>
                </p:cNvPr>
                <p:cNvSpPr>
                  <a:spLocks noChangeShapeType="1"/>
                </p:cNvSpPr>
                <p:nvPr/>
              </p:nvSpPr>
              <p:spPr bwMode="auto">
                <a:xfrm flipV="1">
                  <a:off x="3691" y="1185"/>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5" name="Line 528">
                  <a:extLst>
                    <a:ext uri="{FF2B5EF4-FFF2-40B4-BE49-F238E27FC236}">
                      <a16:creationId xmlns:a16="http://schemas.microsoft.com/office/drawing/2014/main" id="{6F2CA843-4DA1-4ED8-80F4-D05FA3E1B848}"/>
                    </a:ext>
                  </a:extLst>
                </p:cNvPr>
                <p:cNvSpPr>
                  <a:spLocks noChangeShapeType="1"/>
                </p:cNvSpPr>
                <p:nvPr/>
              </p:nvSpPr>
              <p:spPr bwMode="auto">
                <a:xfrm>
                  <a:off x="3740" y="1283"/>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6" name="Line 529">
                  <a:extLst>
                    <a:ext uri="{FF2B5EF4-FFF2-40B4-BE49-F238E27FC236}">
                      <a16:creationId xmlns:a16="http://schemas.microsoft.com/office/drawing/2014/main" id="{2AA39D23-8AA0-413C-8B63-090F2A82CB41}"/>
                    </a:ext>
                  </a:extLst>
                </p:cNvPr>
                <p:cNvSpPr>
                  <a:spLocks noChangeShapeType="1"/>
                </p:cNvSpPr>
                <p:nvPr/>
              </p:nvSpPr>
              <p:spPr bwMode="auto">
                <a:xfrm>
                  <a:off x="3494" y="103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7" name="Line 530">
                  <a:extLst>
                    <a:ext uri="{FF2B5EF4-FFF2-40B4-BE49-F238E27FC236}">
                      <a16:creationId xmlns:a16="http://schemas.microsoft.com/office/drawing/2014/main" id="{1B82AE5F-8B09-490C-A8F1-5006659FFCD1}"/>
                    </a:ext>
                  </a:extLst>
                </p:cNvPr>
                <p:cNvSpPr>
                  <a:spLocks noChangeShapeType="1"/>
                </p:cNvSpPr>
                <p:nvPr/>
              </p:nvSpPr>
              <p:spPr bwMode="auto">
                <a:xfrm>
                  <a:off x="3494"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8" name="Line 531">
                  <a:extLst>
                    <a:ext uri="{FF2B5EF4-FFF2-40B4-BE49-F238E27FC236}">
                      <a16:creationId xmlns:a16="http://schemas.microsoft.com/office/drawing/2014/main" id="{09AEC4F8-3798-4D5E-A76D-7617A7AF16B1}"/>
                    </a:ext>
                  </a:extLst>
                </p:cNvPr>
                <p:cNvSpPr>
                  <a:spLocks noChangeShapeType="1"/>
                </p:cNvSpPr>
                <p:nvPr/>
              </p:nvSpPr>
              <p:spPr bwMode="auto">
                <a:xfrm flipV="1">
                  <a:off x="3937" y="249"/>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9" name="Line 532">
                  <a:extLst>
                    <a:ext uri="{FF2B5EF4-FFF2-40B4-BE49-F238E27FC236}">
                      <a16:creationId xmlns:a16="http://schemas.microsoft.com/office/drawing/2014/main" id="{DD884937-FDBA-44F7-990A-DDB3AFA1197C}"/>
                    </a:ext>
                  </a:extLst>
                </p:cNvPr>
                <p:cNvSpPr>
                  <a:spLocks noChangeShapeType="1"/>
                </p:cNvSpPr>
                <p:nvPr/>
              </p:nvSpPr>
              <p:spPr bwMode="auto">
                <a:xfrm>
                  <a:off x="4479" y="544"/>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0" name="Line 533">
                  <a:extLst>
                    <a:ext uri="{FF2B5EF4-FFF2-40B4-BE49-F238E27FC236}">
                      <a16:creationId xmlns:a16="http://schemas.microsoft.com/office/drawing/2014/main" id="{2E820C11-6D3C-4B1D-A60C-313E8C2D42A5}"/>
                    </a:ext>
                  </a:extLst>
                </p:cNvPr>
                <p:cNvSpPr>
                  <a:spLocks noChangeShapeType="1"/>
                </p:cNvSpPr>
                <p:nvPr/>
              </p:nvSpPr>
              <p:spPr bwMode="auto">
                <a:xfrm flipV="1">
                  <a:off x="4479" y="544"/>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1" name="Line 534">
                  <a:extLst>
                    <a:ext uri="{FF2B5EF4-FFF2-40B4-BE49-F238E27FC236}">
                      <a16:creationId xmlns:a16="http://schemas.microsoft.com/office/drawing/2014/main" id="{C1A02F36-6269-4DAF-8361-91B79E573F26}"/>
                    </a:ext>
                  </a:extLst>
                </p:cNvPr>
                <p:cNvSpPr>
                  <a:spLocks noChangeShapeType="1"/>
                </p:cNvSpPr>
                <p:nvPr/>
              </p:nvSpPr>
              <p:spPr bwMode="auto">
                <a:xfrm>
                  <a:off x="4528" y="643"/>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2" name="Line 535">
                  <a:extLst>
                    <a:ext uri="{FF2B5EF4-FFF2-40B4-BE49-F238E27FC236}">
                      <a16:creationId xmlns:a16="http://schemas.microsoft.com/office/drawing/2014/main" id="{76DC784A-37CA-4962-B15F-23969E7A7865}"/>
                    </a:ext>
                  </a:extLst>
                </p:cNvPr>
                <p:cNvSpPr>
                  <a:spLocks noChangeShapeType="1"/>
                </p:cNvSpPr>
                <p:nvPr/>
              </p:nvSpPr>
              <p:spPr bwMode="auto">
                <a:xfrm flipH="1">
                  <a:off x="4331" y="741"/>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3" name="Line 536">
                  <a:extLst>
                    <a:ext uri="{FF2B5EF4-FFF2-40B4-BE49-F238E27FC236}">
                      <a16:creationId xmlns:a16="http://schemas.microsoft.com/office/drawing/2014/main" id="{D845A25A-6468-48C4-A911-226BE9D3C28B}"/>
                    </a:ext>
                  </a:extLst>
                </p:cNvPr>
                <p:cNvSpPr>
                  <a:spLocks noChangeShapeType="1"/>
                </p:cNvSpPr>
                <p:nvPr/>
              </p:nvSpPr>
              <p:spPr bwMode="auto">
                <a:xfrm>
                  <a:off x="4528" y="938"/>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4" name="Line 537">
                  <a:extLst>
                    <a:ext uri="{FF2B5EF4-FFF2-40B4-BE49-F238E27FC236}">
                      <a16:creationId xmlns:a16="http://schemas.microsoft.com/office/drawing/2014/main" id="{3C961E01-15C2-43FA-BEC6-94D278BA757F}"/>
                    </a:ext>
                  </a:extLst>
                </p:cNvPr>
                <p:cNvSpPr>
                  <a:spLocks noChangeShapeType="1"/>
                </p:cNvSpPr>
                <p:nvPr/>
              </p:nvSpPr>
              <p:spPr bwMode="auto">
                <a:xfrm>
                  <a:off x="4331" y="741"/>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5" name="Line 538">
                  <a:extLst>
                    <a:ext uri="{FF2B5EF4-FFF2-40B4-BE49-F238E27FC236}">
                      <a16:creationId xmlns:a16="http://schemas.microsoft.com/office/drawing/2014/main" id="{A8A4C80D-3B4C-4598-AEAE-604B35F78AF3}"/>
                    </a:ext>
                  </a:extLst>
                </p:cNvPr>
                <p:cNvSpPr>
                  <a:spLocks noChangeShapeType="1"/>
                </p:cNvSpPr>
                <p:nvPr/>
              </p:nvSpPr>
              <p:spPr bwMode="auto">
                <a:xfrm flipV="1">
                  <a:off x="4282" y="1185"/>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6" name="Line 539">
                  <a:extLst>
                    <a:ext uri="{FF2B5EF4-FFF2-40B4-BE49-F238E27FC236}">
                      <a16:creationId xmlns:a16="http://schemas.microsoft.com/office/drawing/2014/main" id="{62B2C4D7-B16C-483B-AAF7-9DF45D533726}"/>
                    </a:ext>
                  </a:extLst>
                </p:cNvPr>
                <p:cNvSpPr>
                  <a:spLocks noChangeShapeType="1"/>
                </p:cNvSpPr>
                <p:nvPr/>
              </p:nvSpPr>
              <p:spPr bwMode="auto">
                <a:xfrm>
                  <a:off x="4331" y="1283"/>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7" name="Line 540">
                  <a:extLst>
                    <a:ext uri="{FF2B5EF4-FFF2-40B4-BE49-F238E27FC236}">
                      <a16:creationId xmlns:a16="http://schemas.microsoft.com/office/drawing/2014/main" id="{E7637840-D001-4B08-8F30-B53DE86276EE}"/>
                    </a:ext>
                  </a:extLst>
                </p:cNvPr>
                <p:cNvSpPr>
                  <a:spLocks noChangeShapeType="1"/>
                </p:cNvSpPr>
                <p:nvPr/>
              </p:nvSpPr>
              <p:spPr bwMode="auto">
                <a:xfrm>
                  <a:off x="4085" y="103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8" name="Line 541">
                  <a:extLst>
                    <a:ext uri="{FF2B5EF4-FFF2-40B4-BE49-F238E27FC236}">
                      <a16:creationId xmlns:a16="http://schemas.microsoft.com/office/drawing/2014/main" id="{EBB990AE-A9C6-4513-91EC-DDA298FA481A}"/>
                    </a:ext>
                  </a:extLst>
                </p:cNvPr>
                <p:cNvSpPr>
                  <a:spLocks noChangeShapeType="1"/>
                </p:cNvSpPr>
                <p:nvPr/>
              </p:nvSpPr>
              <p:spPr bwMode="auto">
                <a:xfrm>
                  <a:off x="4085"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9" name="Line 542">
                  <a:extLst>
                    <a:ext uri="{FF2B5EF4-FFF2-40B4-BE49-F238E27FC236}">
                      <a16:creationId xmlns:a16="http://schemas.microsoft.com/office/drawing/2014/main" id="{B876E99A-76E1-4C4B-A903-F10D42A0FD31}"/>
                    </a:ext>
                  </a:extLst>
                </p:cNvPr>
                <p:cNvSpPr>
                  <a:spLocks noChangeShapeType="1"/>
                </p:cNvSpPr>
                <p:nvPr/>
              </p:nvSpPr>
              <p:spPr bwMode="auto">
                <a:xfrm flipV="1">
                  <a:off x="4528" y="249"/>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0" name="Line 543">
                  <a:extLst>
                    <a:ext uri="{FF2B5EF4-FFF2-40B4-BE49-F238E27FC236}">
                      <a16:creationId xmlns:a16="http://schemas.microsoft.com/office/drawing/2014/main" id="{0BDF4E03-DE8B-476B-8530-2B78B1F56BA1}"/>
                    </a:ext>
                  </a:extLst>
                </p:cNvPr>
                <p:cNvSpPr>
                  <a:spLocks noChangeShapeType="1"/>
                </p:cNvSpPr>
                <p:nvPr/>
              </p:nvSpPr>
              <p:spPr bwMode="auto">
                <a:xfrm flipV="1">
                  <a:off x="3888"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1" name="Line 544">
                  <a:extLst>
                    <a:ext uri="{FF2B5EF4-FFF2-40B4-BE49-F238E27FC236}">
                      <a16:creationId xmlns:a16="http://schemas.microsoft.com/office/drawing/2014/main" id="{19107A6A-AEC8-417E-9AF1-DB1D9A735DF8}"/>
                    </a:ext>
                  </a:extLst>
                </p:cNvPr>
                <p:cNvSpPr>
                  <a:spLocks noChangeShapeType="1"/>
                </p:cNvSpPr>
                <p:nvPr/>
              </p:nvSpPr>
              <p:spPr bwMode="auto">
                <a:xfrm>
                  <a:off x="3888"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2" name="Line 545">
                  <a:extLst>
                    <a:ext uri="{FF2B5EF4-FFF2-40B4-BE49-F238E27FC236}">
                      <a16:creationId xmlns:a16="http://schemas.microsoft.com/office/drawing/2014/main" id="{729BB576-5F13-4768-BC44-CA842EF9512E}"/>
                    </a:ext>
                  </a:extLst>
                </p:cNvPr>
                <p:cNvSpPr>
                  <a:spLocks noChangeShapeType="1"/>
                </p:cNvSpPr>
                <p:nvPr/>
              </p:nvSpPr>
              <p:spPr bwMode="auto">
                <a:xfrm flipV="1">
                  <a:off x="3937" y="1932"/>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3" name="Line 546">
                  <a:extLst>
                    <a:ext uri="{FF2B5EF4-FFF2-40B4-BE49-F238E27FC236}">
                      <a16:creationId xmlns:a16="http://schemas.microsoft.com/office/drawing/2014/main" id="{A4296A42-04CF-4696-B0EE-5669A9392DBB}"/>
                    </a:ext>
                  </a:extLst>
                </p:cNvPr>
                <p:cNvSpPr>
                  <a:spLocks noChangeShapeType="1"/>
                </p:cNvSpPr>
                <p:nvPr/>
              </p:nvSpPr>
              <p:spPr bwMode="auto">
                <a:xfrm flipH="1" flipV="1">
                  <a:off x="3740" y="2031"/>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4" name="Line 547">
                  <a:extLst>
                    <a:ext uri="{FF2B5EF4-FFF2-40B4-BE49-F238E27FC236}">
                      <a16:creationId xmlns:a16="http://schemas.microsoft.com/office/drawing/2014/main" id="{9E6FD97A-9E34-48B0-A443-4C58E5E8B2B4}"/>
                    </a:ext>
                  </a:extLst>
                </p:cNvPr>
                <p:cNvSpPr>
                  <a:spLocks noChangeShapeType="1"/>
                </p:cNvSpPr>
                <p:nvPr/>
              </p:nvSpPr>
              <p:spPr bwMode="auto">
                <a:xfrm flipV="1">
                  <a:off x="3937" y="173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5" name="Line 548">
                  <a:extLst>
                    <a:ext uri="{FF2B5EF4-FFF2-40B4-BE49-F238E27FC236}">
                      <a16:creationId xmlns:a16="http://schemas.microsoft.com/office/drawing/2014/main" id="{63E004BA-FACC-4853-B3EA-C37CCC811EB8}"/>
                    </a:ext>
                  </a:extLst>
                </p:cNvPr>
                <p:cNvSpPr>
                  <a:spLocks noChangeShapeType="1"/>
                </p:cNvSpPr>
                <p:nvPr/>
              </p:nvSpPr>
              <p:spPr bwMode="auto">
                <a:xfrm flipV="1">
                  <a:off x="3740" y="1587"/>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6" name="Line 549">
                  <a:extLst>
                    <a:ext uri="{FF2B5EF4-FFF2-40B4-BE49-F238E27FC236}">
                      <a16:creationId xmlns:a16="http://schemas.microsoft.com/office/drawing/2014/main" id="{28527463-8338-4076-96B3-DDE7BCCDDFAD}"/>
                    </a:ext>
                  </a:extLst>
                </p:cNvPr>
                <p:cNvSpPr>
                  <a:spLocks noChangeShapeType="1"/>
                </p:cNvSpPr>
                <p:nvPr/>
              </p:nvSpPr>
              <p:spPr bwMode="auto">
                <a:xfrm rot="5400000">
                  <a:off x="3691" y="1489"/>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7" name="Line 550">
                  <a:extLst>
                    <a:ext uri="{FF2B5EF4-FFF2-40B4-BE49-F238E27FC236}">
                      <a16:creationId xmlns:a16="http://schemas.microsoft.com/office/drawing/2014/main" id="{35B410B2-6BAE-48A2-9DE3-05587BE240BA}"/>
                    </a:ext>
                  </a:extLst>
                </p:cNvPr>
                <p:cNvSpPr>
                  <a:spLocks noChangeShapeType="1"/>
                </p:cNvSpPr>
                <p:nvPr/>
              </p:nvSpPr>
              <p:spPr bwMode="auto">
                <a:xfrm flipV="1">
                  <a:off x="3740" y="139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8" name="Line 551">
                  <a:extLst>
                    <a:ext uri="{FF2B5EF4-FFF2-40B4-BE49-F238E27FC236}">
                      <a16:creationId xmlns:a16="http://schemas.microsoft.com/office/drawing/2014/main" id="{6A3DE60E-FB84-476D-B8F2-C11DE5329F82}"/>
                    </a:ext>
                  </a:extLst>
                </p:cNvPr>
                <p:cNvSpPr>
                  <a:spLocks noChangeShapeType="1"/>
                </p:cNvSpPr>
                <p:nvPr/>
              </p:nvSpPr>
              <p:spPr bwMode="auto">
                <a:xfrm flipV="1">
                  <a:off x="3494" y="1735"/>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9" name="Line 552">
                  <a:extLst>
                    <a:ext uri="{FF2B5EF4-FFF2-40B4-BE49-F238E27FC236}">
                      <a16:creationId xmlns:a16="http://schemas.microsoft.com/office/drawing/2014/main" id="{FE07387F-1B60-4060-A820-93D0860B5F0D}"/>
                    </a:ext>
                  </a:extLst>
                </p:cNvPr>
                <p:cNvSpPr>
                  <a:spLocks noChangeShapeType="1"/>
                </p:cNvSpPr>
                <p:nvPr/>
              </p:nvSpPr>
              <p:spPr bwMode="auto">
                <a:xfrm flipV="1">
                  <a:off x="3494" y="1390"/>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0" name="Line 553">
                  <a:extLst>
                    <a:ext uri="{FF2B5EF4-FFF2-40B4-BE49-F238E27FC236}">
                      <a16:creationId xmlns:a16="http://schemas.microsoft.com/office/drawing/2014/main" id="{43CC3C95-96E8-4080-89EF-6EB4127022F1}"/>
                    </a:ext>
                  </a:extLst>
                </p:cNvPr>
                <p:cNvSpPr>
                  <a:spLocks noChangeShapeType="1"/>
                </p:cNvSpPr>
                <p:nvPr/>
              </p:nvSpPr>
              <p:spPr bwMode="auto">
                <a:xfrm>
                  <a:off x="3937" y="2228"/>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1" name="Line 554">
                  <a:extLst>
                    <a:ext uri="{FF2B5EF4-FFF2-40B4-BE49-F238E27FC236}">
                      <a16:creationId xmlns:a16="http://schemas.microsoft.com/office/drawing/2014/main" id="{47C933E8-9CAC-4549-991A-7EDC4A08E38F}"/>
                    </a:ext>
                  </a:extLst>
                </p:cNvPr>
                <p:cNvSpPr>
                  <a:spLocks noChangeShapeType="1"/>
                </p:cNvSpPr>
                <p:nvPr/>
              </p:nvSpPr>
              <p:spPr bwMode="auto">
                <a:xfrm flipV="1">
                  <a:off x="4479"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2" name="Line 555">
                  <a:extLst>
                    <a:ext uri="{FF2B5EF4-FFF2-40B4-BE49-F238E27FC236}">
                      <a16:creationId xmlns:a16="http://schemas.microsoft.com/office/drawing/2014/main" id="{9A1C87A2-8E2E-4366-B492-351202E69D66}"/>
                    </a:ext>
                  </a:extLst>
                </p:cNvPr>
                <p:cNvSpPr>
                  <a:spLocks noChangeShapeType="1"/>
                </p:cNvSpPr>
                <p:nvPr/>
              </p:nvSpPr>
              <p:spPr bwMode="auto">
                <a:xfrm>
                  <a:off x="4479"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3" name="Line 556">
                  <a:extLst>
                    <a:ext uri="{FF2B5EF4-FFF2-40B4-BE49-F238E27FC236}">
                      <a16:creationId xmlns:a16="http://schemas.microsoft.com/office/drawing/2014/main" id="{0313C6E5-8222-4941-99F2-5AFF58B764D2}"/>
                    </a:ext>
                  </a:extLst>
                </p:cNvPr>
                <p:cNvSpPr>
                  <a:spLocks noChangeShapeType="1"/>
                </p:cNvSpPr>
                <p:nvPr/>
              </p:nvSpPr>
              <p:spPr bwMode="auto">
                <a:xfrm flipV="1">
                  <a:off x="4528" y="1932"/>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4" name="Line 557">
                  <a:extLst>
                    <a:ext uri="{FF2B5EF4-FFF2-40B4-BE49-F238E27FC236}">
                      <a16:creationId xmlns:a16="http://schemas.microsoft.com/office/drawing/2014/main" id="{82BEF0FF-A3FA-4BD4-BA4D-59D6B065C963}"/>
                    </a:ext>
                  </a:extLst>
                </p:cNvPr>
                <p:cNvSpPr>
                  <a:spLocks noChangeShapeType="1"/>
                </p:cNvSpPr>
                <p:nvPr/>
              </p:nvSpPr>
              <p:spPr bwMode="auto">
                <a:xfrm flipH="1" flipV="1">
                  <a:off x="4331" y="2400"/>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5" name="Line 558">
                  <a:extLst>
                    <a:ext uri="{FF2B5EF4-FFF2-40B4-BE49-F238E27FC236}">
                      <a16:creationId xmlns:a16="http://schemas.microsoft.com/office/drawing/2014/main" id="{3CCC6022-118C-4D00-95BE-B791FE9419C8}"/>
                    </a:ext>
                  </a:extLst>
                </p:cNvPr>
                <p:cNvSpPr>
                  <a:spLocks noChangeShapeType="1"/>
                </p:cNvSpPr>
                <p:nvPr/>
              </p:nvSpPr>
              <p:spPr bwMode="auto">
                <a:xfrm flipV="1">
                  <a:off x="4528" y="173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6" name="Line 559">
                  <a:extLst>
                    <a:ext uri="{FF2B5EF4-FFF2-40B4-BE49-F238E27FC236}">
                      <a16:creationId xmlns:a16="http://schemas.microsoft.com/office/drawing/2014/main" id="{D16AC8FB-41CD-447C-96AB-37767B2657E5}"/>
                    </a:ext>
                  </a:extLst>
                </p:cNvPr>
                <p:cNvSpPr>
                  <a:spLocks noChangeShapeType="1"/>
                </p:cNvSpPr>
                <p:nvPr/>
              </p:nvSpPr>
              <p:spPr bwMode="auto">
                <a:xfrm flipV="1">
                  <a:off x="4331" y="1587"/>
                  <a:ext cx="0" cy="8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7" name="Line 560">
                  <a:extLst>
                    <a:ext uri="{FF2B5EF4-FFF2-40B4-BE49-F238E27FC236}">
                      <a16:creationId xmlns:a16="http://schemas.microsoft.com/office/drawing/2014/main" id="{B930A9DD-A496-417F-B9D6-727D7D79DB94}"/>
                    </a:ext>
                  </a:extLst>
                </p:cNvPr>
                <p:cNvSpPr>
                  <a:spLocks noChangeShapeType="1"/>
                </p:cNvSpPr>
                <p:nvPr/>
              </p:nvSpPr>
              <p:spPr bwMode="auto">
                <a:xfrm rot="5400000">
                  <a:off x="4282" y="1489"/>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8" name="Line 561">
                  <a:extLst>
                    <a:ext uri="{FF2B5EF4-FFF2-40B4-BE49-F238E27FC236}">
                      <a16:creationId xmlns:a16="http://schemas.microsoft.com/office/drawing/2014/main" id="{5B5F17C7-0397-4AF7-B19A-51397CE0BF45}"/>
                    </a:ext>
                  </a:extLst>
                </p:cNvPr>
                <p:cNvSpPr>
                  <a:spLocks noChangeShapeType="1"/>
                </p:cNvSpPr>
                <p:nvPr/>
              </p:nvSpPr>
              <p:spPr bwMode="auto">
                <a:xfrm flipV="1">
                  <a:off x="4331" y="139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9" name="Line 562">
                  <a:extLst>
                    <a:ext uri="{FF2B5EF4-FFF2-40B4-BE49-F238E27FC236}">
                      <a16:creationId xmlns:a16="http://schemas.microsoft.com/office/drawing/2014/main" id="{15E58DD0-D62D-4003-BFB5-A60B88C03F2F}"/>
                    </a:ext>
                  </a:extLst>
                </p:cNvPr>
                <p:cNvSpPr>
                  <a:spLocks noChangeShapeType="1"/>
                </p:cNvSpPr>
                <p:nvPr/>
              </p:nvSpPr>
              <p:spPr bwMode="auto">
                <a:xfrm flipV="1">
                  <a:off x="4085" y="1735"/>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0" name="Line 563">
                  <a:extLst>
                    <a:ext uri="{FF2B5EF4-FFF2-40B4-BE49-F238E27FC236}">
                      <a16:creationId xmlns:a16="http://schemas.microsoft.com/office/drawing/2014/main" id="{9B87D5CF-C1D0-4A5C-BD27-20CA6F6745E2}"/>
                    </a:ext>
                  </a:extLst>
                </p:cNvPr>
                <p:cNvSpPr>
                  <a:spLocks noChangeShapeType="1"/>
                </p:cNvSpPr>
                <p:nvPr/>
              </p:nvSpPr>
              <p:spPr bwMode="auto">
                <a:xfrm flipV="1">
                  <a:off x="4085" y="1390"/>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1" name="Line 564">
                  <a:extLst>
                    <a:ext uri="{FF2B5EF4-FFF2-40B4-BE49-F238E27FC236}">
                      <a16:creationId xmlns:a16="http://schemas.microsoft.com/office/drawing/2014/main" id="{F8D55C29-6945-4E36-9A3B-8EEA4CDC2765}"/>
                    </a:ext>
                  </a:extLst>
                </p:cNvPr>
                <p:cNvSpPr>
                  <a:spLocks noChangeShapeType="1"/>
                </p:cNvSpPr>
                <p:nvPr/>
              </p:nvSpPr>
              <p:spPr bwMode="auto">
                <a:xfrm>
                  <a:off x="4528" y="2228"/>
                  <a:ext cx="0" cy="1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2" name="Line 565">
                  <a:extLst>
                    <a:ext uri="{FF2B5EF4-FFF2-40B4-BE49-F238E27FC236}">
                      <a16:creationId xmlns:a16="http://schemas.microsoft.com/office/drawing/2014/main" id="{3B0D184C-ADAC-4A9B-AC0C-59434CAAF837}"/>
                    </a:ext>
                  </a:extLst>
                </p:cNvPr>
                <p:cNvSpPr>
                  <a:spLocks noChangeShapeType="1"/>
                </p:cNvSpPr>
                <p:nvPr/>
              </p:nvSpPr>
              <p:spPr bwMode="auto">
                <a:xfrm flipV="1">
                  <a:off x="5070"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3" name="Line 566">
                  <a:extLst>
                    <a:ext uri="{FF2B5EF4-FFF2-40B4-BE49-F238E27FC236}">
                      <a16:creationId xmlns:a16="http://schemas.microsoft.com/office/drawing/2014/main" id="{206F66E6-AAB9-4360-B8CB-293478589D5C}"/>
                    </a:ext>
                  </a:extLst>
                </p:cNvPr>
                <p:cNvSpPr>
                  <a:spLocks noChangeShapeType="1"/>
                </p:cNvSpPr>
                <p:nvPr/>
              </p:nvSpPr>
              <p:spPr bwMode="auto">
                <a:xfrm>
                  <a:off x="5070"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4" name="Line 567">
                  <a:extLst>
                    <a:ext uri="{FF2B5EF4-FFF2-40B4-BE49-F238E27FC236}">
                      <a16:creationId xmlns:a16="http://schemas.microsoft.com/office/drawing/2014/main" id="{52E78C53-6C57-4308-843D-F01C755E2A3E}"/>
                    </a:ext>
                  </a:extLst>
                </p:cNvPr>
                <p:cNvSpPr>
                  <a:spLocks noChangeShapeType="1"/>
                </p:cNvSpPr>
                <p:nvPr/>
              </p:nvSpPr>
              <p:spPr bwMode="auto">
                <a:xfrm flipV="1">
                  <a:off x="5119" y="1932"/>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5" name="Line 568">
                  <a:extLst>
                    <a:ext uri="{FF2B5EF4-FFF2-40B4-BE49-F238E27FC236}">
                      <a16:creationId xmlns:a16="http://schemas.microsoft.com/office/drawing/2014/main" id="{41BF7343-C0D9-4A6C-8DE3-902B33B95021}"/>
                    </a:ext>
                  </a:extLst>
                </p:cNvPr>
                <p:cNvSpPr>
                  <a:spLocks noChangeShapeType="1"/>
                </p:cNvSpPr>
                <p:nvPr/>
              </p:nvSpPr>
              <p:spPr bwMode="auto">
                <a:xfrm flipH="1" flipV="1">
                  <a:off x="4922" y="2031"/>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6" name="Line 569">
                  <a:extLst>
                    <a:ext uri="{FF2B5EF4-FFF2-40B4-BE49-F238E27FC236}">
                      <a16:creationId xmlns:a16="http://schemas.microsoft.com/office/drawing/2014/main" id="{A5A874E4-978D-4EB7-9D09-A6F506F4CDF3}"/>
                    </a:ext>
                  </a:extLst>
                </p:cNvPr>
                <p:cNvSpPr>
                  <a:spLocks noChangeShapeType="1"/>
                </p:cNvSpPr>
                <p:nvPr/>
              </p:nvSpPr>
              <p:spPr bwMode="auto">
                <a:xfrm flipV="1">
                  <a:off x="5119" y="173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7" name="Line 570">
                  <a:extLst>
                    <a:ext uri="{FF2B5EF4-FFF2-40B4-BE49-F238E27FC236}">
                      <a16:creationId xmlns:a16="http://schemas.microsoft.com/office/drawing/2014/main" id="{537DEC8E-5D5E-4B6D-BB20-A501F50E293F}"/>
                    </a:ext>
                  </a:extLst>
                </p:cNvPr>
                <p:cNvSpPr>
                  <a:spLocks noChangeShapeType="1"/>
                </p:cNvSpPr>
                <p:nvPr/>
              </p:nvSpPr>
              <p:spPr bwMode="auto">
                <a:xfrm flipV="1">
                  <a:off x="4922" y="1587"/>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8" name="Line 571">
                  <a:extLst>
                    <a:ext uri="{FF2B5EF4-FFF2-40B4-BE49-F238E27FC236}">
                      <a16:creationId xmlns:a16="http://schemas.microsoft.com/office/drawing/2014/main" id="{4A7543A4-C659-4078-821C-F0756CC47840}"/>
                    </a:ext>
                  </a:extLst>
                </p:cNvPr>
                <p:cNvSpPr>
                  <a:spLocks noChangeShapeType="1"/>
                </p:cNvSpPr>
                <p:nvPr/>
              </p:nvSpPr>
              <p:spPr bwMode="auto">
                <a:xfrm rot="5400000">
                  <a:off x="4873" y="1489"/>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9" name="Line 572">
                  <a:extLst>
                    <a:ext uri="{FF2B5EF4-FFF2-40B4-BE49-F238E27FC236}">
                      <a16:creationId xmlns:a16="http://schemas.microsoft.com/office/drawing/2014/main" id="{18EE760D-35A8-4245-AC41-0EC8F6F864F9}"/>
                    </a:ext>
                  </a:extLst>
                </p:cNvPr>
                <p:cNvSpPr>
                  <a:spLocks noChangeShapeType="1"/>
                </p:cNvSpPr>
                <p:nvPr/>
              </p:nvSpPr>
              <p:spPr bwMode="auto">
                <a:xfrm flipV="1">
                  <a:off x="4922" y="139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0" name="Line 573">
                  <a:extLst>
                    <a:ext uri="{FF2B5EF4-FFF2-40B4-BE49-F238E27FC236}">
                      <a16:creationId xmlns:a16="http://schemas.microsoft.com/office/drawing/2014/main" id="{7E5AA813-7C58-489D-940C-F6461059A34A}"/>
                    </a:ext>
                  </a:extLst>
                </p:cNvPr>
                <p:cNvSpPr>
                  <a:spLocks noChangeShapeType="1"/>
                </p:cNvSpPr>
                <p:nvPr/>
              </p:nvSpPr>
              <p:spPr bwMode="auto">
                <a:xfrm flipV="1">
                  <a:off x="4676" y="1735"/>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1" name="Line 574">
                  <a:extLst>
                    <a:ext uri="{FF2B5EF4-FFF2-40B4-BE49-F238E27FC236}">
                      <a16:creationId xmlns:a16="http://schemas.microsoft.com/office/drawing/2014/main" id="{0390990A-12C9-40A8-8AD6-C8C195E6FD75}"/>
                    </a:ext>
                  </a:extLst>
                </p:cNvPr>
                <p:cNvSpPr>
                  <a:spLocks noChangeShapeType="1"/>
                </p:cNvSpPr>
                <p:nvPr/>
              </p:nvSpPr>
              <p:spPr bwMode="auto">
                <a:xfrm flipV="1">
                  <a:off x="4676" y="1390"/>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2" name="Line 575">
                  <a:extLst>
                    <a:ext uri="{FF2B5EF4-FFF2-40B4-BE49-F238E27FC236}">
                      <a16:creationId xmlns:a16="http://schemas.microsoft.com/office/drawing/2014/main" id="{928149C4-58AB-4C0D-BE29-4D1C88FB0431}"/>
                    </a:ext>
                  </a:extLst>
                </p:cNvPr>
                <p:cNvSpPr>
                  <a:spLocks noChangeShapeType="1"/>
                </p:cNvSpPr>
                <p:nvPr/>
              </p:nvSpPr>
              <p:spPr bwMode="auto">
                <a:xfrm>
                  <a:off x="5119" y="2228"/>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3" name="Line 576">
                  <a:extLst>
                    <a:ext uri="{FF2B5EF4-FFF2-40B4-BE49-F238E27FC236}">
                      <a16:creationId xmlns:a16="http://schemas.microsoft.com/office/drawing/2014/main" id="{B1EC7645-4B2E-4E7A-B02E-22565B2536A8}"/>
                    </a:ext>
                  </a:extLst>
                </p:cNvPr>
                <p:cNvSpPr>
                  <a:spLocks noChangeShapeType="1"/>
                </p:cNvSpPr>
                <p:nvPr/>
              </p:nvSpPr>
              <p:spPr bwMode="auto">
                <a:xfrm rot="5400000" flipH="1" flipV="1">
                  <a:off x="3396" y="987"/>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4" name="Line 577">
                  <a:extLst>
                    <a:ext uri="{FF2B5EF4-FFF2-40B4-BE49-F238E27FC236}">
                      <a16:creationId xmlns:a16="http://schemas.microsoft.com/office/drawing/2014/main" id="{74BFD811-7523-46A3-96B1-6975F98074F0}"/>
                    </a:ext>
                  </a:extLst>
                </p:cNvPr>
                <p:cNvSpPr>
                  <a:spLocks noChangeShapeType="1"/>
                </p:cNvSpPr>
                <p:nvPr/>
              </p:nvSpPr>
              <p:spPr bwMode="auto">
                <a:xfrm rot="5400000" flipH="1" flipV="1">
                  <a:off x="3459" y="1288"/>
                  <a:ext cx="20"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5" name="Line 578">
                  <a:extLst>
                    <a:ext uri="{FF2B5EF4-FFF2-40B4-BE49-F238E27FC236}">
                      <a16:creationId xmlns:a16="http://schemas.microsoft.com/office/drawing/2014/main" id="{63CDDD87-EDFD-4229-9D32-8FDB4BA5F9EF}"/>
                    </a:ext>
                  </a:extLst>
                </p:cNvPr>
                <p:cNvSpPr>
                  <a:spLocks noChangeShapeType="1"/>
                </p:cNvSpPr>
                <p:nvPr/>
              </p:nvSpPr>
              <p:spPr bwMode="auto">
                <a:xfrm>
                  <a:off x="4676" y="103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6" name="Line 579">
                  <a:extLst>
                    <a:ext uri="{FF2B5EF4-FFF2-40B4-BE49-F238E27FC236}">
                      <a16:creationId xmlns:a16="http://schemas.microsoft.com/office/drawing/2014/main" id="{BCB64349-841F-492F-9B88-4A258B64F5B2}"/>
                    </a:ext>
                  </a:extLst>
                </p:cNvPr>
                <p:cNvSpPr>
                  <a:spLocks noChangeShapeType="1"/>
                </p:cNvSpPr>
                <p:nvPr/>
              </p:nvSpPr>
              <p:spPr bwMode="auto">
                <a:xfrm>
                  <a:off x="4676"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7" name="Line 580">
                  <a:extLst>
                    <a:ext uri="{FF2B5EF4-FFF2-40B4-BE49-F238E27FC236}">
                      <a16:creationId xmlns:a16="http://schemas.microsoft.com/office/drawing/2014/main" id="{88644C88-9193-4C34-9E45-ADFA6A80CDAB}"/>
                    </a:ext>
                  </a:extLst>
                </p:cNvPr>
                <p:cNvSpPr>
                  <a:spLocks noChangeShapeType="1"/>
                </p:cNvSpPr>
                <p:nvPr/>
              </p:nvSpPr>
              <p:spPr bwMode="auto">
                <a:xfrm>
                  <a:off x="5168" y="1037"/>
                  <a:ext cx="0" cy="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8" name="Line 581">
                  <a:extLst>
                    <a:ext uri="{FF2B5EF4-FFF2-40B4-BE49-F238E27FC236}">
                      <a16:creationId xmlns:a16="http://schemas.microsoft.com/office/drawing/2014/main" id="{40973D4F-26E0-458F-B470-89543E8D264D}"/>
                    </a:ext>
                  </a:extLst>
                </p:cNvPr>
                <p:cNvSpPr>
                  <a:spLocks noChangeShapeType="1"/>
                </p:cNvSpPr>
                <p:nvPr/>
              </p:nvSpPr>
              <p:spPr bwMode="auto">
                <a:xfrm>
                  <a:off x="5168" y="1162"/>
                  <a:ext cx="28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9" name="Line 582">
                  <a:extLst>
                    <a:ext uri="{FF2B5EF4-FFF2-40B4-BE49-F238E27FC236}">
                      <a16:creationId xmlns:a16="http://schemas.microsoft.com/office/drawing/2014/main" id="{1C31D10C-4AEB-4A82-A3B1-CB08C15F2F27}"/>
                    </a:ext>
                  </a:extLst>
                </p:cNvPr>
                <p:cNvSpPr>
                  <a:spLocks noChangeShapeType="1"/>
                </p:cNvSpPr>
                <p:nvPr/>
              </p:nvSpPr>
              <p:spPr bwMode="auto">
                <a:xfrm flipV="1">
                  <a:off x="5449" y="1162"/>
                  <a:ext cx="0"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0" name="Line 583">
                  <a:extLst>
                    <a:ext uri="{FF2B5EF4-FFF2-40B4-BE49-F238E27FC236}">
                      <a16:creationId xmlns:a16="http://schemas.microsoft.com/office/drawing/2014/main" id="{45BD3574-A54F-4556-A775-94BC71F8C660}"/>
                    </a:ext>
                  </a:extLst>
                </p:cNvPr>
                <p:cNvSpPr>
                  <a:spLocks noChangeShapeType="1"/>
                </p:cNvSpPr>
                <p:nvPr/>
              </p:nvSpPr>
              <p:spPr bwMode="auto">
                <a:xfrm>
                  <a:off x="5449" y="1587"/>
                  <a:ext cx="0" cy="3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1" name="Line 584">
                  <a:extLst>
                    <a:ext uri="{FF2B5EF4-FFF2-40B4-BE49-F238E27FC236}">
                      <a16:creationId xmlns:a16="http://schemas.microsoft.com/office/drawing/2014/main" id="{7538C8FF-E84C-4228-ADC0-3E49C53F623A}"/>
                    </a:ext>
                  </a:extLst>
                </p:cNvPr>
                <p:cNvSpPr>
                  <a:spLocks noChangeShapeType="1"/>
                </p:cNvSpPr>
                <p:nvPr/>
              </p:nvSpPr>
              <p:spPr bwMode="auto">
                <a:xfrm>
                  <a:off x="5222" y="1735"/>
                  <a:ext cx="0" cy="2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2" name="Line 585">
                  <a:extLst>
                    <a:ext uri="{FF2B5EF4-FFF2-40B4-BE49-F238E27FC236}">
                      <a16:creationId xmlns:a16="http://schemas.microsoft.com/office/drawing/2014/main" id="{1C23D970-F1D3-43BC-9361-EC6D2FD6679A}"/>
                    </a:ext>
                  </a:extLst>
                </p:cNvPr>
                <p:cNvSpPr>
                  <a:spLocks noChangeShapeType="1"/>
                </p:cNvSpPr>
                <p:nvPr/>
              </p:nvSpPr>
              <p:spPr bwMode="auto">
                <a:xfrm>
                  <a:off x="5222" y="1970"/>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3" name="Rectangle 586">
                  <a:extLst>
                    <a:ext uri="{FF2B5EF4-FFF2-40B4-BE49-F238E27FC236}">
                      <a16:creationId xmlns:a16="http://schemas.microsoft.com/office/drawing/2014/main" id="{C8EC58A0-16BF-48C0-B77D-EA179D5EC540}"/>
                    </a:ext>
                  </a:extLst>
                </p:cNvPr>
                <p:cNvSpPr>
                  <a:spLocks noChangeArrowheads="1"/>
                </p:cNvSpPr>
                <p:nvPr/>
              </p:nvSpPr>
              <p:spPr bwMode="auto">
                <a:xfrm>
                  <a:off x="164" y="338"/>
                  <a:ext cx="5431" cy="2079"/>
                </a:xfrm>
                <a:prstGeom prst="rect">
                  <a:avLst/>
                </a:prstGeom>
                <a:noFill/>
                <a:ln w="22225">
                  <a:solidFill>
                    <a:srgbClr val="00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24" name="Rectangle 587">
                  <a:extLst>
                    <a:ext uri="{FF2B5EF4-FFF2-40B4-BE49-F238E27FC236}">
                      <a16:creationId xmlns:a16="http://schemas.microsoft.com/office/drawing/2014/main" id="{6AC21001-C990-483C-9B24-A62DD0449673}"/>
                    </a:ext>
                  </a:extLst>
                </p:cNvPr>
                <p:cNvSpPr>
                  <a:spLocks noChangeArrowheads="1"/>
                </p:cNvSpPr>
                <p:nvPr/>
              </p:nvSpPr>
              <p:spPr bwMode="auto">
                <a:xfrm>
                  <a:off x="286" y="466"/>
                  <a:ext cx="2892" cy="1828"/>
                </a:xfrm>
                <a:prstGeom prst="rect">
                  <a:avLst/>
                </a:prstGeom>
                <a:noFill/>
                <a:ln w="222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25" name="Line 588">
                  <a:extLst>
                    <a:ext uri="{FF2B5EF4-FFF2-40B4-BE49-F238E27FC236}">
                      <a16:creationId xmlns:a16="http://schemas.microsoft.com/office/drawing/2014/main" id="{4A0BBBB8-0916-493D-904B-2CA50C8EDD36}"/>
                    </a:ext>
                  </a:extLst>
                </p:cNvPr>
                <p:cNvSpPr>
                  <a:spLocks noChangeShapeType="1"/>
                </p:cNvSpPr>
                <p:nvPr/>
              </p:nvSpPr>
              <p:spPr bwMode="auto">
                <a:xfrm flipH="1">
                  <a:off x="1534" y="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6" name="Line 589">
                  <a:extLst>
                    <a:ext uri="{FF2B5EF4-FFF2-40B4-BE49-F238E27FC236}">
                      <a16:creationId xmlns:a16="http://schemas.microsoft.com/office/drawing/2014/main" id="{BC11B66B-B931-48C6-9853-8AB7A9B56F58}"/>
                    </a:ext>
                  </a:extLst>
                </p:cNvPr>
                <p:cNvSpPr>
                  <a:spLocks noChangeShapeType="1"/>
                </p:cNvSpPr>
                <p:nvPr/>
              </p:nvSpPr>
              <p:spPr bwMode="auto">
                <a:xfrm flipH="1">
                  <a:off x="2130" y="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7" name="Line 590">
                  <a:extLst>
                    <a:ext uri="{FF2B5EF4-FFF2-40B4-BE49-F238E27FC236}">
                      <a16:creationId xmlns:a16="http://schemas.microsoft.com/office/drawing/2014/main" id="{FDFBE119-A944-4751-B18F-11829CB2AE69}"/>
                    </a:ext>
                  </a:extLst>
                </p:cNvPr>
                <p:cNvSpPr>
                  <a:spLocks noChangeShapeType="1"/>
                </p:cNvSpPr>
                <p:nvPr/>
              </p:nvSpPr>
              <p:spPr bwMode="auto">
                <a:xfrm rot="5400000" flipH="1" flipV="1">
                  <a:off x="1491" y="1874"/>
                  <a:ext cx="98"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8" name="Line 591">
                  <a:extLst>
                    <a:ext uri="{FF2B5EF4-FFF2-40B4-BE49-F238E27FC236}">
                      <a16:creationId xmlns:a16="http://schemas.microsoft.com/office/drawing/2014/main" id="{6BED248C-E83D-4DA1-9BD6-17DE9ED07672}"/>
                    </a:ext>
                  </a:extLst>
                </p:cNvPr>
                <p:cNvSpPr>
                  <a:spLocks noChangeShapeType="1"/>
                </p:cNvSpPr>
                <p:nvPr/>
              </p:nvSpPr>
              <p:spPr bwMode="auto">
                <a:xfrm rot="5400000" flipH="1" flipV="1">
                  <a:off x="900" y="1874"/>
                  <a:ext cx="98"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9" name="Line 592">
                  <a:extLst>
                    <a:ext uri="{FF2B5EF4-FFF2-40B4-BE49-F238E27FC236}">
                      <a16:creationId xmlns:a16="http://schemas.microsoft.com/office/drawing/2014/main" id="{D1FF1806-2415-435A-9BD1-AC6B327D2E42}"/>
                    </a:ext>
                  </a:extLst>
                </p:cNvPr>
                <p:cNvSpPr>
                  <a:spLocks noChangeShapeType="1"/>
                </p:cNvSpPr>
                <p:nvPr/>
              </p:nvSpPr>
              <p:spPr bwMode="auto">
                <a:xfrm flipH="1">
                  <a:off x="3936" y="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30" name="Line 593">
                  <a:extLst>
                    <a:ext uri="{FF2B5EF4-FFF2-40B4-BE49-F238E27FC236}">
                      <a16:creationId xmlns:a16="http://schemas.microsoft.com/office/drawing/2014/main" id="{50AE60A4-692A-4957-A3CB-D57AFF3665F7}"/>
                    </a:ext>
                  </a:extLst>
                </p:cNvPr>
                <p:cNvSpPr>
                  <a:spLocks noChangeShapeType="1"/>
                </p:cNvSpPr>
                <p:nvPr/>
              </p:nvSpPr>
              <p:spPr bwMode="auto">
                <a:xfrm flipH="1">
                  <a:off x="4526" y="834"/>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31" name="Line 594">
                  <a:extLst>
                    <a:ext uri="{FF2B5EF4-FFF2-40B4-BE49-F238E27FC236}">
                      <a16:creationId xmlns:a16="http://schemas.microsoft.com/office/drawing/2014/main" id="{61F651DE-3070-4141-8CBC-13FB222AB092}"/>
                    </a:ext>
                  </a:extLst>
                </p:cNvPr>
                <p:cNvSpPr>
                  <a:spLocks noChangeShapeType="1"/>
                </p:cNvSpPr>
                <p:nvPr/>
              </p:nvSpPr>
              <p:spPr bwMode="auto">
                <a:xfrm flipH="1">
                  <a:off x="4526" y="1834"/>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32" name="Line 595">
                  <a:extLst>
                    <a:ext uri="{FF2B5EF4-FFF2-40B4-BE49-F238E27FC236}">
                      <a16:creationId xmlns:a16="http://schemas.microsoft.com/office/drawing/2014/main" id="{1AEB669D-1D39-4AA5-B641-2DF3E3FC6411}"/>
                    </a:ext>
                  </a:extLst>
                </p:cNvPr>
                <p:cNvSpPr>
                  <a:spLocks noChangeShapeType="1"/>
                </p:cNvSpPr>
                <p:nvPr/>
              </p:nvSpPr>
              <p:spPr bwMode="auto">
                <a:xfrm flipH="1">
                  <a:off x="3936" y="1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33" name="Line 596">
                  <a:extLst>
                    <a:ext uri="{FF2B5EF4-FFF2-40B4-BE49-F238E27FC236}">
                      <a16:creationId xmlns:a16="http://schemas.microsoft.com/office/drawing/2014/main" id="{36117A0F-8AD3-47B7-A103-548BE863CDA0}"/>
                    </a:ext>
                  </a:extLst>
                </p:cNvPr>
                <p:cNvSpPr>
                  <a:spLocks noChangeShapeType="1"/>
                </p:cNvSpPr>
                <p:nvPr/>
              </p:nvSpPr>
              <p:spPr bwMode="auto">
                <a:xfrm flipH="1">
                  <a:off x="5118" y="1836"/>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34" name="Line 597">
                  <a:extLst>
                    <a:ext uri="{FF2B5EF4-FFF2-40B4-BE49-F238E27FC236}">
                      <a16:creationId xmlns:a16="http://schemas.microsoft.com/office/drawing/2014/main" id="{57F24846-175F-45EE-8277-61AE6E6AB4E3}"/>
                    </a:ext>
                  </a:extLst>
                </p:cNvPr>
                <p:cNvSpPr>
                  <a:spLocks noChangeShapeType="1"/>
                </p:cNvSpPr>
                <p:nvPr/>
              </p:nvSpPr>
              <p:spPr bwMode="auto">
                <a:xfrm flipH="1">
                  <a:off x="5448" y="1486"/>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35" name="Rectangle 598">
                  <a:extLst>
                    <a:ext uri="{FF2B5EF4-FFF2-40B4-BE49-F238E27FC236}">
                      <a16:creationId xmlns:a16="http://schemas.microsoft.com/office/drawing/2014/main" id="{A8A31E66-A133-4BD9-9A65-A7D9BAEA49B2}"/>
                    </a:ext>
                  </a:extLst>
                </p:cNvPr>
                <p:cNvSpPr>
                  <a:spLocks noChangeArrowheads="1"/>
                </p:cNvSpPr>
                <p:nvPr/>
              </p:nvSpPr>
              <p:spPr bwMode="auto">
                <a:xfrm>
                  <a:off x="2532" y="516"/>
                  <a:ext cx="2982" cy="1740"/>
                </a:xfrm>
                <a:prstGeom prst="rect">
                  <a:avLst/>
                </a:prstGeom>
                <a:noFill/>
                <a:ln w="19050">
                  <a:solidFill>
                    <a:srgbClr val="99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36" name="Rectangle 599">
                  <a:extLst>
                    <a:ext uri="{FF2B5EF4-FFF2-40B4-BE49-F238E27FC236}">
                      <a16:creationId xmlns:a16="http://schemas.microsoft.com/office/drawing/2014/main" id="{B425C28A-8346-4B6C-9798-41F182815707}"/>
                    </a:ext>
                  </a:extLst>
                </p:cNvPr>
                <p:cNvSpPr>
                  <a:spLocks noChangeArrowheads="1"/>
                </p:cNvSpPr>
                <p:nvPr/>
              </p:nvSpPr>
              <p:spPr bwMode="auto">
                <a:xfrm>
                  <a:off x="474" y="1296"/>
                  <a:ext cx="4872" cy="144"/>
                </a:xfrm>
                <a:prstGeom prst="rect">
                  <a:avLst/>
                </a:prstGeom>
                <a:noFill/>
                <a:ln w="22225">
                  <a:solidFill>
                    <a:srgbClr val="00CCFF"/>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grpSp>
          <p:sp>
            <p:nvSpPr>
              <p:cNvPr id="174" name="Oval 600">
                <a:extLst>
                  <a:ext uri="{FF2B5EF4-FFF2-40B4-BE49-F238E27FC236}">
                    <a16:creationId xmlns:a16="http://schemas.microsoft.com/office/drawing/2014/main" id="{1BBA5076-F278-4B1D-B33C-EBE17923684C}"/>
                  </a:ext>
                </a:extLst>
              </p:cNvPr>
              <p:cNvSpPr>
                <a:spLocks noChangeArrowheads="1"/>
              </p:cNvSpPr>
              <p:nvPr/>
            </p:nvSpPr>
            <p:spPr bwMode="auto">
              <a:xfrm>
                <a:off x="2540" y="2968"/>
                <a:ext cx="2888" cy="1176"/>
              </a:xfrm>
              <a:prstGeom prst="ellipse">
                <a:avLst/>
              </a:prstGeom>
              <a:noFill/>
              <a:ln w="317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grpSp>
        <p:grpSp>
          <p:nvGrpSpPr>
            <p:cNvPr id="9" name="Group 602">
              <a:extLst>
                <a:ext uri="{FF2B5EF4-FFF2-40B4-BE49-F238E27FC236}">
                  <a16:creationId xmlns:a16="http://schemas.microsoft.com/office/drawing/2014/main" id="{4FA5EFC3-1B83-4EAD-B276-3AA43759CA67}"/>
                </a:ext>
              </a:extLst>
            </p:cNvPr>
            <p:cNvGrpSpPr>
              <a:grpSpLocks/>
            </p:cNvGrpSpPr>
            <p:nvPr/>
          </p:nvGrpSpPr>
          <p:grpSpPr bwMode="auto">
            <a:xfrm>
              <a:off x="3139" y="1932"/>
              <a:ext cx="166" cy="62"/>
              <a:chOff x="164" y="241"/>
              <a:chExt cx="5431" cy="2282"/>
            </a:xfrm>
          </p:grpSpPr>
          <p:sp>
            <p:nvSpPr>
              <p:cNvPr id="10" name="Line 603">
                <a:extLst>
                  <a:ext uri="{FF2B5EF4-FFF2-40B4-BE49-F238E27FC236}">
                    <a16:creationId xmlns:a16="http://schemas.microsoft.com/office/drawing/2014/main" id="{EB28D914-2ABF-42E6-AEB1-124753B5D974}"/>
                  </a:ext>
                </a:extLst>
              </p:cNvPr>
              <p:cNvSpPr>
                <a:spLocks noChangeShapeType="1"/>
              </p:cNvSpPr>
              <p:nvPr/>
            </p:nvSpPr>
            <p:spPr bwMode="auto">
              <a:xfrm flipV="1">
                <a:off x="2837" y="978"/>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 name="Line 604">
                <a:extLst>
                  <a:ext uri="{FF2B5EF4-FFF2-40B4-BE49-F238E27FC236}">
                    <a16:creationId xmlns:a16="http://schemas.microsoft.com/office/drawing/2014/main" id="{C4094095-8837-4A53-8FAD-47977BED1E53}"/>
                  </a:ext>
                </a:extLst>
              </p:cNvPr>
              <p:cNvSpPr>
                <a:spLocks noChangeShapeType="1"/>
              </p:cNvSpPr>
              <p:nvPr/>
            </p:nvSpPr>
            <p:spPr bwMode="auto">
              <a:xfrm>
                <a:off x="2837" y="978"/>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 name="Line 605">
                <a:extLst>
                  <a:ext uri="{FF2B5EF4-FFF2-40B4-BE49-F238E27FC236}">
                    <a16:creationId xmlns:a16="http://schemas.microsoft.com/office/drawing/2014/main" id="{40CA9848-19EA-4FDF-921F-8D13E266289C}"/>
                  </a:ext>
                </a:extLst>
              </p:cNvPr>
              <p:cNvSpPr>
                <a:spLocks noChangeShapeType="1"/>
              </p:cNvSpPr>
              <p:nvPr/>
            </p:nvSpPr>
            <p:spPr bwMode="auto">
              <a:xfrm>
                <a:off x="2376" y="1382"/>
                <a:ext cx="10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 name="Line 606">
                <a:extLst>
                  <a:ext uri="{FF2B5EF4-FFF2-40B4-BE49-F238E27FC236}">
                    <a16:creationId xmlns:a16="http://schemas.microsoft.com/office/drawing/2014/main" id="{BA086D7B-71A8-469B-B3C1-3BA490A0A0CC}"/>
                  </a:ext>
                </a:extLst>
              </p:cNvPr>
              <p:cNvSpPr>
                <a:spLocks noChangeShapeType="1"/>
              </p:cNvSpPr>
              <p:nvPr/>
            </p:nvSpPr>
            <p:spPr bwMode="auto">
              <a:xfrm>
                <a:off x="2376" y="1029"/>
                <a:ext cx="46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 name="Line 607">
                <a:extLst>
                  <a:ext uri="{FF2B5EF4-FFF2-40B4-BE49-F238E27FC236}">
                    <a16:creationId xmlns:a16="http://schemas.microsoft.com/office/drawing/2014/main" id="{C6211D88-D5D0-4FE8-AD7E-41C5961228EC}"/>
                  </a:ext>
                </a:extLst>
              </p:cNvPr>
              <p:cNvSpPr>
                <a:spLocks noChangeShapeType="1"/>
              </p:cNvSpPr>
              <p:nvPr/>
            </p:nvSpPr>
            <p:spPr bwMode="auto">
              <a:xfrm>
                <a:off x="2935" y="1029"/>
                <a:ext cx="46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 name="Line 608">
                <a:extLst>
                  <a:ext uri="{FF2B5EF4-FFF2-40B4-BE49-F238E27FC236}">
                    <a16:creationId xmlns:a16="http://schemas.microsoft.com/office/drawing/2014/main" id="{02769F2A-AE90-4FBD-91DB-9B02C9E8CE3D}"/>
                  </a:ext>
                </a:extLst>
              </p:cNvPr>
              <p:cNvSpPr>
                <a:spLocks noChangeShapeType="1"/>
              </p:cNvSpPr>
              <p:nvPr/>
            </p:nvSpPr>
            <p:spPr bwMode="auto">
              <a:xfrm>
                <a:off x="899"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7" name="Line 609">
                <a:extLst>
                  <a:ext uri="{FF2B5EF4-FFF2-40B4-BE49-F238E27FC236}">
                    <a16:creationId xmlns:a16="http://schemas.microsoft.com/office/drawing/2014/main" id="{B515165F-119E-4671-BFC3-54C0539260DB}"/>
                  </a:ext>
                </a:extLst>
              </p:cNvPr>
              <p:cNvSpPr>
                <a:spLocks noChangeShapeType="1"/>
              </p:cNvSpPr>
              <p:nvPr/>
            </p:nvSpPr>
            <p:spPr bwMode="auto">
              <a:xfrm flipV="1">
                <a:off x="899"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8" name="Line 610">
                <a:extLst>
                  <a:ext uri="{FF2B5EF4-FFF2-40B4-BE49-F238E27FC236}">
                    <a16:creationId xmlns:a16="http://schemas.microsoft.com/office/drawing/2014/main" id="{C09BDAAA-24A8-43ED-8B96-989D1257C548}"/>
                  </a:ext>
                </a:extLst>
              </p:cNvPr>
              <p:cNvSpPr>
                <a:spLocks noChangeShapeType="1"/>
              </p:cNvSpPr>
              <p:nvPr/>
            </p:nvSpPr>
            <p:spPr bwMode="auto">
              <a:xfrm>
                <a:off x="948" y="635"/>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9" name="Line 611">
                <a:extLst>
                  <a:ext uri="{FF2B5EF4-FFF2-40B4-BE49-F238E27FC236}">
                    <a16:creationId xmlns:a16="http://schemas.microsoft.com/office/drawing/2014/main" id="{25411472-FDB6-4DFF-8F00-3240DE06A281}"/>
                  </a:ext>
                </a:extLst>
              </p:cNvPr>
              <p:cNvSpPr>
                <a:spLocks noChangeShapeType="1"/>
              </p:cNvSpPr>
              <p:nvPr/>
            </p:nvSpPr>
            <p:spPr bwMode="auto">
              <a:xfrm flipH="1">
                <a:off x="751" y="73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0" name="Line 612">
                <a:extLst>
                  <a:ext uri="{FF2B5EF4-FFF2-40B4-BE49-F238E27FC236}">
                    <a16:creationId xmlns:a16="http://schemas.microsoft.com/office/drawing/2014/main" id="{C4027E44-A55D-4227-8A3E-3070997AEBC7}"/>
                  </a:ext>
                </a:extLst>
              </p:cNvPr>
              <p:cNvSpPr>
                <a:spLocks noChangeShapeType="1"/>
              </p:cNvSpPr>
              <p:nvPr/>
            </p:nvSpPr>
            <p:spPr bwMode="auto">
              <a:xfrm flipH="1">
                <a:off x="945" y="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1" name="Line 613">
                <a:extLst>
                  <a:ext uri="{FF2B5EF4-FFF2-40B4-BE49-F238E27FC236}">
                    <a16:creationId xmlns:a16="http://schemas.microsoft.com/office/drawing/2014/main" id="{CE263465-8692-48E3-905E-C549ADFA0298}"/>
                  </a:ext>
                </a:extLst>
              </p:cNvPr>
              <p:cNvSpPr>
                <a:spLocks noChangeShapeType="1"/>
              </p:cNvSpPr>
              <p:nvPr/>
            </p:nvSpPr>
            <p:spPr bwMode="auto">
              <a:xfrm>
                <a:off x="948" y="93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2" name="Line 614">
                <a:extLst>
                  <a:ext uri="{FF2B5EF4-FFF2-40B4-BE49-F238E27FC236}">
                    <a16:creationId xmlns:a16="http://schemas.microsoft.com/office/drawing/2014/main" id="{B56D6C6F-B5F5-4053-B3D1-A1F39BE71C7F}"/>
                  </a:ext>
                </a:extLst>
              </p:cNvPr>
              <p:cNvSpPr>
                <a:spLocks noChangeShapeType="1"/>
              </p:cNvSpPr>
              <p:nvPr/>
            </p:nvSpPr>
            <p:spPr bwMode="auto">
              <a:xfrm>
                <a:off x="751" y="733"/>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3" name="Line 615">
                <a:extLst>
                  <a:ext uri="{FF2B5EF4-FFF2-40B4-BE49-F238E27FC236}">
                    <a16:creationId xmlns:a16="http://schemas.microsoft.com/office/drawing/2014/main" id="{84F77181-08E2-4651-9872-98A8E67AF9D2}"/>
                  </a:ext>
                </a:extLst>
              </p:cNvPr>
              <p:cNvSpPr>
                <a:spLocks noChangeShapeType="1"/>
              </p:cNvSpPr>
              <p:nvPr/>
            </p:nvSpPr>
            <p:spPr bwMode="auto">
              <a:xfrm flipV="1">
                <a:off x="702" y="1177"/>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4" name="Line 616">
                <a:extLst>
                  <a:ext uri="{FF2B5EF4-FFF2-40B4-BE49-F238E27FC236}">
                    <a16:creationId xmlns:a16="http://schemas.microsoft.com/office/drawing/2014/main" id="{676BD355-C0DE-4A04-9925-BE45A73ED08D}"/>
                  </a:ext>
                </a:extLst>
              </p:cNvPr>
              <p:cNvSpPr>
                <a:spLocks noChangeShapeType="1"/>
              </p:cNvSpPr>
              <p:nvPr/>
            </p:nvSpPr>
            <p:spPr bwMode="auto">
              <a:xfrm>
                <a:off x="751" y="127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5" name="Line 617">
                <a:extLst>
                  <a:ext uri="{FF2B5EF4-FFF2-40B4-BE49-F238E27FC236}">
                    <a16:creationId xmlns:a16="http://schemas.microsoft.com/office/drawing/2014/main" id="{976870D3-280E-44A3-876D-63D8AD5AB262}"/>
                  </a:ext>
                </a:extLst>
              </p:cNvPr>
              <p:cNvSpPr>
                <a:spLocks noChangeShapeType="1"/>
              </p:cNvSpPr>
              <p:nvPr/>
            </p:nvSpPr>
            <p:spPr bwMode="auto">
              <a:xfrm>
                <a:off x="505" y="1029"/>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6" name="Line 618">
                <a:extLst>
                  <a:ext uri="{FF2B5EF4-FFF2-40B4-BE49-F238E27FC236}">
                    <a16:creationId xmlns:a16="http://schemas.microsoft.com/office/drawing/2014/main" id="{F1964763-7473-446A-A5F3-BF46B5270F77}"/>
                  </a:ext>
                </a:extLst>
              </p:cNvPr>
              <p:cNvSpPr>
                <a:spLocks noChangeShapeType="1"/>
              </p:cNvSpPr>
              <p:nvPr/>
            </p:nvSpPr>
            <p:spPr bwMode="auto">
              <a:xfrm>
                <a:off x="505" y="1374"/>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7" name="Line 619">
                <a:extLst>
                  <a:ext uri="{FF2B5EF4-FFF2-40B4-BE49-F238E27FC236}">
                    <a16:creationId xmlns:a16="http://schemas.microsoft.com/office/drawing/2014/main" id="{8EF9760F-DAF1-48DC-B39F-F6D0487B8772}"/>
                  </a:ext>
                </a:extLst>
              </p:cNvPr>
              <p:cNvSpPr>
                <a:spLocks noChangeShapeType="1"/>
              </p:cNvSpPr>
              <p:nvPr/>
            </p:nvSpPr>
            <p:spPr bwMode="auto">
              <a:xfrm flipV="1">
                <a:off x="948" y="241"/>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8" name="Line 620">
                <a:extLst>
                  <a:ext uri="{FF2B5EF4-FFF2-40B4-BE49-F238E27FC236}">
                    <a16:creationId xmlns:a16="http://schemas.microsoft.com/office/drawing/2014/main" id="{F1AAD0F5-7BEC-444A-96E3-FDBA1886DAE5}"/>
                  </a:ext>
                </a:extLst>
              </p:cNvPr>
              <p:cNvSpPr>
                <a:spLocks noChangeShapeType="1"/>
              </p:cNvSpPr>
              <p:nvPr/>
            </p:nvSpPr>
            <p:spPr bwMode="auto">
              <a:xfrm>
                <a:off x="1490"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29" name="Line 621">
                <a:extLst>
                  <a:ext uri="{FF2B5EF4-FFF2-40B4-BE49-F238E27FC236}">
                    <a16:creationId xmlns:a16="http://schemas.microsoft.com/office/drawing/2014/main" id="{F4BAE9B5-CB08-442E-93C9-A16CDF6E17DB}"/>
                  </a:ext>
                </a:extLst>
              </p:cNvPr>
              <p:cNvSpPr>
                <a:spLocks noChangeShapeType="1"/>
              </p:cNvSpPr>
              <p:nvPr/>
            </p:nvSpPr>
            <p:spPr bwMode="auto">
              <a:xfrm flipV="1">
                <a:off x="1490"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0" name="Line 622">
                <a:extLst>
                  <a:ext uri="{FF2B5EF4-FFF2-40B4-BE49-F238E27FC236}">
                    <a16:creationId xmlns:a16="http://schemas.microsoft.com/office/drawing/2014/main" id="{63ACD42C-A00E-486E-9BFC-6955646CB3F4}"/>
                  </a:ext>
                </a:extLst>
              </p:cNvPr>
              <p:cNvSpPr>
                <a:spLocks noChangeShapeType="1"/>
              </p:cNvSpPr>
              <p:nvPr/>
            </p:nvSpPr>
            <p:spPr bwMode="auto">
              <a:xfrm>
                <a:off x="1539" y="635"/>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1" name="Line 623">
                <a:extLst>
                  <a:ext uri="{FF2B5EF4-FFF2-40B4-BE49-F238E27FC236}">
                    <a16:creationId xmlns:a16="http://schemas.microsoft.com/office/drawing/2014/main" id="{C098E28E-0FF2-4824-BE6C-40E586464A5F}"/>
                  </a:ext>
                </a:extLst>
              </p:cNvPr>
              <p:cNvSpPr>
                <a:spLocks noChangeShapeType="1"/>
              </p:cNvSpPr>
              <p:nvPr/>
            </p:nvSpPr>
            <p:spPr bwMode="auto">
              <a:xfrm flipH="1">
                <a:off x="1342" y="73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2" name="Line 624">
                <a:extLst>
                  <a:ext uri="{FF2B5EF4-FFF2-40B4-BE49-F238E27FC236}">
                    <a16:creationId xmlns:a16="http://schemas.microsoft.com/office/drawing/2014/main" id="{539B77B9-3D82-4032-817C-7C0F32EC62F2}"/>
                  </a:ext>
                </a:extLst>
              </p:cNvPr>
              <p:cNvSpPr>
                <a:spLocks noChangeShapeType="1"/>
              </p:cNvSpPr>
              <p:nvPr/>
            </p:nvSpPr>
            <p:spPr bwMode="auto">
              <a:xfrm>
                <a:off x="1539" y="93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3" name="Line 625">
                <a:extLst>
                  <a:ext uri="{FF2B5EF4-FFF2-40B4-BE49-F238E27FC236}">
                    <a16:creationId xmlns:a16="http://schemas.microsoft.com/office/drawing/2014/main" id="{FA8C748B-29A9-4AB8-8990-0C6DD346B1E6}"/>
                  </a:ext>
                </a:extLst>
              </p:cNvPr>
              <p:cNvSpPr>
                <a:spLocks noChangeShapeType="1"/>
              </p:cNvSpPr>
              <p:nvPr/>
            </p:nvSpPr>
            <p:spPr bwMode="auto">
              <a:xfrm>
                <a:off x="1342" y="733"/>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4" name="Line 626">
                <a:extLst>
                  <a:ext uri="{FF2B5EF4-FFF2-40B4-BE49-F238E27FC236}">
                    <a16:creationId xmlns:a16="http://schemas.microsoft.com/office/drawing/2014/main" id="{4E466AA3-675E-4B5A-A581-417ADBBE0949}"/>
                  </a:ext>
                </a:extLst>
              </p:cNvPr>
              <p:cNvSpPr>
                <a:spLocks noChangeShapeType="1"/>
              </p:cNvSpPr>
              <p:nvPr/>
            </p:nvSpPr>
            <p:spPr bwMode="auto">
              <a:xfrm flipV="1">
                <a:off x="1293" y="1177"/>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5" name="Line 627">
                <a:extLst>
                  <a:ext uri="{FF2B5EF4-FFF2-40B4-BE49-F238E27FC236}">
                    <a16:creationId xmlns:a16="http://schemas.microsoft.com/office/drawing/2014/main" id="{93756A79-9CDD-4174-9ED1-17FF4C9EA44E}"/>
                  </a:ext>
                </a:extLst>
              </p:cNvPr>
              <p:cNvSpPr>
                <a:spLocks noChangeShapeType="1"/>
              </p:cNvSpPr>
              <p:nvPr/>
            </p:nvSpPr>
            <p:spPr bwMode="auto">
              <a:xfrm>
                <a:off x="1342" y="127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6" name="Line 628">
                <a:extLst>
                  <a:ext uri="{FF2B5EF4-FFF2-40B4-BE49-F238E27FC236}">
                    <a16:creationId xmlns:a16="http://schemas.microsoft.com/office/drawing/2014/main" id="{48A5D879-3168-492E-B3DA-07456D9224FB}"/>
                  </a:ext>
                </a:extLst>
              </p:cNvPr>
              <p:cNvSpPr>
                <a:spLocks noChangeShapeType="1"/>
              </p:cNvSpPr>
              <p:nvPr/>
            </p:nvSpPr>
            <p:spPr bwMode="auto">
              <a:xfrm>
                <a:off x="1096" y="1029"/>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7" name="Line 629">
                <a:extLst>
                  <a:ext uri="{FF2B5EF4-FFF2-40B4-BE49-F238E27FC236}">
                    <a16:creationId xmlns:a16="http://schemas.microsoft.com/office/drawing/2014/main" id="{5092AB87-AF04-4BF8-983A-E7BC72E00A4E}"/>
                  </a:ext>
                </a:extLst>
              </p:cNvPr>
              <p:cNvSpPr>
                <a:spLocks noChangeShapeType="1"/>
              </p:cNvSpPr>
              <p:nvPr/>
            </p:nvSpPr>
            <p:spPr bwMode="auto">
              <a:xfrm>
                <a:off x="1096" y="1374"/>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8" name="Line 630">
                <a:extLst>
                  <a:ext uri="{FF2B5EF4-FFF2-40B4-BE49-F238E27FC236}">
                    <a16:creationId xmlns:a16="http://schemas.microsoft.com/office/drawing/2014/main" id="{7986690F-FB58-493B-B367-BDA88053D7DE}"/>
                  </a:ext>
                </a:extLst>
              </p:cNvPr>
              <p:cNvSpPr>
                <a:spLocks noChangeShapeType="1"/>
              </p:cNvSpPr>
              <p:nvPr/>
            </p:nvSpPr>
            <p:spPr bwMode="auto">
              <a:xfrm flipV="1">
                <a:off x="1539" y="241"/>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39" name="Line 631">
                <a:extLst>
                  <a:ext uri="{FF2B5EF4-FFF2-40B4-BE49-F238E27FC236}">
                    <a16:creationId xmlns:a16="http://schemas.microsoft.com/office/drawing/2014/main" id="{2204524B-F6C0-4F20-B83F-AF76A7B8FB75}"/>
                  </a:ext>
                </a:extLst>
              </p:cNvPr>
              <p:cNvSpPr>
                <a:spLocks noChangeShapeType="1"/>
              </p:cNvSpPr>
              <p:nvPr/>
            </p:nvSpPr>
            <p:spPr bwMode="auto">
              <a:xfrm>
                <a:off x="2081"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0" name="Line 632">
                <a:extLst>
                  <a:ext uri="{FF2B5EF4-FFF2-40B4-BE49-F238E27FC236}">
                    <a16:creationId xmlns:a16="http://schemas.microsoft.com/office/drawing/2014/main" id="{6942237C-5EF5-48D7-839C-6915D5199712}"/>
                  </a:ext>
                </a:extLst>
              </p:cNvPr>
              <p:cNvSpPr>
                <a:spLocks noChangeShapeType="1"/>
              </p:cNvSpPr>
              <p:nvPr/>
            </p:nvSpPr>
            <p:spPr bwMode="auto">
              <a:xfrm flipV="1">
                <a:off x="2081" y="536"/>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1" name="Line 633">
                <a:extLst>
                  <a:ext uri="{FF2B5EF4-FFF2-40B4-BE49-F238E27FC236}">
                    <a16:creationId xmlns:a16="http://schemas.microsoft.com/office/drawing/2014/main" id="{2022BD30-E8A1-4429-A047-57BEDB8AC885}"/>
                  </a:ext>
                </a:extLst>
              </p:cNvPr>
              <p:cNvSpPr>
                <a:spLocks noChangeShapeType="1"/>
              </p:cNvSpPr>
              <p:nvPr/>
            </p:nvSpPr>
            <p:spPr bwMode="auto">
              <a:xfrm>
                <a:off x="2130" y="635"/>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2" name="Line 634">
                <a:extLst>
                  <a:ext uri="{FF2B5EF4-FFF2-40B4-BE49-F238E27FC236}">
                    <a16:creationId xmlns:a16="http://schemas.microsoft.com/office/drawing/2014/main" id="{7499F6A3-1375-43DA-A49C-9866BFC86542}"/>
                  </a:ext>
                </a:extLst>
              </p:cNvPr>
              <p:cNvSpPr>
                <a:spLocks noChangeShapeType="1"/>
              </p:cNvSpPr>
              <p:nvPr/>
            </p:nvSpPr>
            <p:spPr bwMode="auto">
              <a:xfrm flipH="1">
                <a:off x="1933" y="73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3" name="Line 635">
                <a:extLst>
                  <a:ext uri="{FF2B5EF4-FFF2-40B4-BE49-F238E27FC236}">
                    <a16:creationId xmlns:a16="http://schemas.microsoft.com/office/drawing/2014/main" id="{5011DFFA-2553-4676-9623-B954CD5B6F25}"/>
                  </a:ext>
                </a:extLst>
              </p:cNvPr>
              <p:cNvSpPr>
                <a:spLocks noChangeShapeType="1"/>
              </p:cNvSpPr>
              <p:nvPr/>
            </p:nvSpPr>
            <p:spPr bwMode="auto">
              <a:xfrm>
                <a:off x="2130" y="93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4" name="Line 636">
                <a:extLst>
                  <a:ext uri="{FF2B5EF4-FFF2-40B4-BE49-F238E27FC236}">
                    <a16:creationId xmlns:a16="http://schemas.microsoft.com/office/drawing/2014/main" id="{7B3AC9EE-E26F-4F78-814E-7539F91E1CF7}"/>
                  </a:ext>
                </a:extLst>
              </p:cNvPr>
              <p:cNvSpPr>
                <a:spLocks noChangeShapeType="1"/>
              </p:cNvSpPr>
              <p:nvPr/>
            </p:nvSpPr>
            <p:spPr bwMode="auto">
              <a:xfrm>
                <a:off x="1933" y="733"/>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5" name="Line 637">
                <a:extLst>
                  <a:ext uri="{FF2B5EF4-FFF2-40B4-BE49-F238E27FC236}">
                    <a16:creationId xmlns:a16="http://schemas.microsoft.com/office/drawing/2014/main" id="{843989E7-BDAC-45E8-9AA0-7202D1A9D3BE}"/>
                  </a:ext>
                </a:extLst>
              </p:cNvPr>
              <p:cNvSpPr>
                <a:spLocks noChangeShapeType="1"/>
              </p:cNvSpPr>
              <p:nvPr/>
            </p:nvSpPr>
            <p:spPr bwMode="auto">
              <a:xfrm flipV="1">
                <a:off x="1884" y="1177"/>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6" name="Line 638">
                <a:extLst>
                  <a:ext uri="{FF2B5EF4-FFF2-40B4-BE49-F238E27FC236}">
                    <a16:creationId xmlns:a16="http://schemas.microsoft.com/office/drawing/2014/main" id="{DAC3EA09-43A6-48E2-BD3D-FF6D3B70D72F}"/>
                  </a:ext>
                </a:extLst>
              </p:cNvPr>
              <p:cNvSpPr>
                <a:spLocks noChangeShapeType="1"/>
              </p:cNvSpPr>
              <p:nvPr/>
            </p:nvSpPr>
            <p:spPr bwMode="auto">
              <a:xfrm>
                <a:off x="1933" y="127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7" name="Line 639">
                <a:extLst>
                  <a:ext uri="{FF2B5EF4-FFF2-40B4-BE49-F238E27FC236}">
                    <a16:creationId xmlns:a16="http://schemas.microsoft.com/office/drawing/2014/main" id="{B8323299-AD95-4F50-A76B-FAD3A690E6C2}"/>
                  </a:ext>
                </a:extLst>
              </p:cNvPr>
              <p:cNvSpPr>
                <a:spLocks noChangeShapeType="1"/>
              </p:cNvSpPr>
              <p:nvPr/>
            </p:nvSpPr>
            <p:spPr bwMode="auto">
              <a:xfrm>
                <a:off x="1687" y="1029"/>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8" name="Line 640">
                <a:extLst>
                  <a:ext uri="{FF2B5EF4-FFF2-40B4-BE49-F238E27FC236}">
                    <a16:creationId xmlns:a16="http://schemas.microsoft.com/office/drawing/2014/main" id="{FCDBFE6D-A5E3-43FF-BCEB-949D732998B4}"/>
                  </a:ext>
                </a:extLst>
              </p:cNvPr>
              <p:cNvSpPr>
                <a:spLocks noChangeShapeType="1"/>
              </p:cNvSpPr>
              <p:nvPr/>
            </p:nvSpPr>
            <p:spPr bwMode="auto">
              <a:xfrm>
                <a:off x="1687" y="1374"/>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49" name="Line 641">
                <a:extLst>
                  <a:ext uri="{FF2B5EF4-FFF2-40B4-BE49-F238E27FC236}">
                    <a16:creationId xmlns:a16="http://schemas.microsoft.com/office/drawing/2014/main" id="{20445C43-02CC-46EA-BF7A-0545F124F51B}"/>
                  </a:ext>
                </a:extLst>
              </p:cNvPr>
              <p:cNvSpPr>
                <a:spLocks noChangeShapeType="1"/>
              </p:cNvSpPr>
              <p:nvPr/>
            </p:nvSpPr>
            <p:spPr bwMode="auto">
              <a:xfrm flipV="1">
                <a:off x="2130" y="241"/>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0" name="Line 642">
                <a:extLst>
                  <a:ext uri="{FF2B5EF4-FFF2-40B4-BE49-F238E27FC236}">
                    <a16:creationId xmlns:a16="http://schemas.microsoft.com/office/drawing/2014/main" id="{E69D2846-46AE-4AF6-9EE6-3B7BB77F21F2}"/>
                  </a:ext>
                </a:extLst>
              </p:cNvPr>
              <p:cNvSpPr>
                <a:spLocks noChangeShapeType="1"/>
              </p:cNvSpPr>
              <p:nvPr/>
            </p:nvSpPr>
            <p:spPr bwMode="auto">
              <a:xfrm flipV="1">
                <a:off x="899"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1" name="Line 643">
                <a:extLst>
                  <a:ext uri="{FF2B5EF4-FFF2-40B4-BE49-F238E27FC236}">
                    <a16:creationId xmlns:a16="http://schemas.microsoft.com/office/drawing/2014/main" id="{E274B110-FDE3-4BCF-8A82-00C63AA935A9}"/>
                  </a:ext>
                </a:extLst>
              </p:cNvPr>
              <p:cNvSpPr>
                <a:spLocks noChangeShapeType="1"/>
              </p:cNvSpPr>
              <p:nvPr/>
            </p:nvSpPr>
            <p:spPr bwMode="auto">
              <a:xfrm>
                <a:off x="899"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2" name="Line 644">
                <a:extLst>
                  <a:ext uri="{FF2B5EF4-FFF2-40B4-BE49-F238E27FC236}">
                    <a16:creationId xmlns:a16="http://schemas.microsoft.com/office/drawing/2014/main" id="{269BB80D-2926-45AA-B851-B13988377C54}"/>
                  </a:ext>
                </a:extLst>
              </p:cNvPr>
              <p:cNvSpPr>
                <a:spLocks noChangeShapeType="1"/>
              </p:cNvSpPr>
              <p:nvPr/>
            </p:nvSpPr>
            <p:spPr bwMode="auto">
              <a:xfrm flipV="1">
                <a:off x="948" y="1924"/>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3" name="Line 645">
                <a:extLst>
                  <a:ext uri="{FF2B5EF4-FFF2-40B4-BE49-F238E27FC236}">
                    <a16:creationId xmlns:a16="http://schemas.microsoft.com/office/drawing/2014/main" id="{1FD8B3EC-26FD-4F8A-8F90-225ECB255DAC}"/>
                  </a:ext>
                </a:extLst>
              </p:cNvPr>
              <p:cNvSpPr>
                <a:spLocks noChangeShapeType="1"/>
              </p:cNvSpPr>
              <p:nvPr/>
            </p:nvSpPr>
            <p:spPr bwMode="auto">
              <a:xfrm flipH="1" flipV="1">
                <a:off x="751" y="202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4" name="Line 646">
                <a:extLst>
                  <a:ext uri="{FF2B5EF4-FFF2-40B4-BE49-F238E27FC236}">
                    <a16:creationId xmlns:a16="http://schemas.microsoft.com/office/drawing/2014/main" id="{B2F05F13-9F63-4C65-92CF-637B1B1FA77E}"/>
                  </a:ext>
                </a:extLst>
              </p:cNvPr>
              <p:cNvSpPr>
                <a:spLocks noChangeShapeType="1"/>
              </p:cNvSpPr>
              <p:nvPr/>
            </p:nvSpPr>
            <p:spPr bwMode="auto">
              <a:xfrm flipV="1">
                <a:off x="948" y="1727"/>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5" name="Line 647">
                <a:extLst>
                  <a:ext uri="{FF2B5EF4-FFF2-40B4-BE49-F238E27FC236}">
                    <a16:creationId xmlns:a16="http://schemas.microsoft.com/office/drawing/2014/main" id="{F853C069-329A-40E3-9B17-C46F53EFC410}"/>
                  </a:ext>
                </a:extLst>
              </p:cNvPr>
              <p:cNvSpPr>
                <a:spLocks noChangeShapeType="1"/>
              </p:cNvSpPr>
              <p:nvPr/>
            </p:nvSpPr>
            <p:spPr bwMode="auto">
              <a:xfrm flipV="1">
                <a:off x="751" y="1579"/>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6" name="Line 648">
                <a:extLst>
                  <a:ext uri="{FF2B5EF4-FFF2-40B4-BE49-F238E27FC236}">
                    <a16:creationId xmlns:a16="http://schemas.microsoft.com/office/drawing/2014/main" id="{5FDF2D64-809C-49A6-BE88-DFF6CACE698D}"/>
                  </a:ext>
                </a:extLst>
              </p:cNvPr>
              <p:cNvSpPr>
                <a:spLocks noChangeShapeType="1"/>
              </p:cNvSpPr>
              <p:nvPr/>
            </p:nvSpPr>
            <p:spPr bwMode="auto">
              <a:xfrm rot="5400000">
                <a:off x="702" y="1481"/>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7" name="Line 649">
                <a:extLst>
                  <a:ext uri="{FF2B5EF4-FFF2-40B4-BE49-F238E27FC236}">
                    <a16:creationId xmlns:a16="http://schemas.microsoft.com/office/drawing/2014/main" id="{8087DA92-E071-4921-A5C3-61B5BA27E007}"/>
                  </a:ext>
                </a:extLst>
              </p:cNvPr>
              <p:cNvSpPr>
                <a:spLocks noChangeShapeType="1"/>
              </p:cNvSpPr>
              <p:nvPr/>
            </p:nvSpPr>
            <p:spPr bwMode="auto">
              <a:xfrm flipV="1">
                <a:off x="751" y="1382"/>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8" name="Line 650">
                <a:extLst>
                  <a:ext uri="{FF2B5EF4-FFF2-40B4-BE49-F238E27FC236}">
                    <a16:creationId xmlns:a16="http://schemas.microsoft.com/office/drawing/2014/main" id="{9048B162-CD5A-4591-AE08-60F295356BE5}"/>
                  </a:ext>
                </a:extLst>
              </p:cNvPr>
              <p:cNvSpPr>
                <a:spLocks noChangeShapeType="1"/>
              </p:cNvSpPr>
              <p:nvPr/>
            </p:nvSpPr>
            <p:spPr bwMode="auto">
              <a:xfrm flipV="1">
                <a:off x="505" y="172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59" name="Line 651">
                <a:extLst>
                  <a:ext uri="{FF2B5EF4-FFF2-40B4-BE49-F238E27FC236}">
                    <a16:creationId xmlns:a16="http://schemas.microsoft.com/office/drawing/2014/main" id="{53AADAB7-7AF4-4F33-A335-0D4446BD84C7}"/>
                  </a:ext>
                </a:extLst>
              </p:cNvPr>
              <p:cNvSpPr>
                <a:spLocks noChangeShapeType="1"/>
              </p:cNvSpPr>
              <p:nvPr/>
            </p:nvSpPr>
            <p:spPr bwMode="auto">
              <a:xfrm flipV="1">
                <a:off x="505"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0" name="Line 652">
                <a:extLst>
                  <a:ext uri="{FF2B5EF4-FFF2-40B4-BE49-F238E27FC236}">
                    <a16:creationId xmlns:a16="http://schemas.microsoft.com/office/drawing/2014/main" id="{7DE82EEA-4A8A-44E7-B9D1-69543557D023}"/>
                  </a:ext>
                </a:extLst>
              </p:cNvPr>
              <p:cNvSpPr>
                <a:spLocks noChangeShapeType="1"/>
              </p:cNvSpPr>
              <p:nvPr/>
            </p:nvSpPr>
            <p:spPr bwMode="auto">
              <a:xfrm>
                <a:off x="948" y="2220"/>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1" name="Line 653">
                <a:extLst>
                  <a:ext uri="{FF2B5EF4-FFF2-40B4-BE49-F238E27FC236}">
                    <a16:creationId xmlns:a16="http://schemas.microsoft.com/office/drawing/2014/main" id="{C77EF572-3CB5-4D6F-B09F-912745CCE6D7}"/>
                  </a:ext>
                </a:extLst>
              </p:cNvPr>
              <p:cNvSpPr>
                <a:spLocks noChangeShapeType="1"/>
              </p:cNvSpPr>
              <p:nvPr/>
            </p:nvSpPr>
            <p:spPr bwMode="auto">
              <a:xfrm flipV="1">
                <a:off x="1490"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2" name="Line 654">
                <a:extLst>
                  <a:ext uri="{FF2B5EF4-FFF2-40B4-BE49-F238E27FC236}">
                    <a16:creationId xmlns:a16="http://schemas.microsoft.com/office/drawing/2014/main" id="{4A4155C4-0253-434A-8CDA-44E1E9D79DDA}"/>
                  </a:ext>
                </a:extLst>
              </p:cNvPr>
              <p:cNvSpPr>
                <a:spLocks noChangeShapeType="1"/>
              </p:cNvSpPr>
              <p:nvPr/>
            </p:nvSpPr>
            <p:spPr bwMode="auto">
              <a:xfrm>
                <a:off x="1490"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3" name="Line 655">
                <a:extLst>
                  <a:ext uri="{FF2B5EF4-FFF2-40B4-BE49-F238E27FC236}">
                    <a16:creationId xmlns:a16="http://schemas.microsoft.com/office/drawing/2014/main" id="{16AD9846-94FB-4443-8C8C-134A8087F9ED}"/>
                  </a:ext>
                </a:extLst>
              </p:cNvPr>
              <p:cNvSpPr>
                <a:spLocks noChangeShapeType="1"/>
              </p:cNvSpPr>
              <p:nvPr/>
            </p:nvSpPr>
            <p:spPr bwMode="auto">
              <a:xfrm flipV="1">
                <a:off x="1539" y="1924"/>
                <a:ext cx="0" cy="19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4" name="Line 656">
                <a:extLst>
                  <a:ext uri="{FF2B5EF4-FFF2-40B4-BE49-F238E27FC236}">
                    <a16:creationId xmlns:a16="http://schemas.microsoft.com/office/drawing/2014/main" id="{E950C789-7A25-4EF6-A369-DE5CF685229D}"/>
                  </a:ext>
                </a:extLst>
              </p:cNvPr>
              <p:cNvSpPr>
                <a:spLocks noChangeShapeType="1"/>
              </p:cNvSpPr>
              <p:nvPr/>
            </p:nvSpPr>
            <p:spPr bwMode="auto">
              <a:xfrm flipH="1" flipV="1">
                <a:off x="1342" y="239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5" name="Line 657">
                <a:extLst>
                  <a:ext uri="{FF2B5EF4-FFF2-40B4-BE49-F238E27FC236}">
                    <a16:creationId xmlns:a16="http://schemas.microsoft.com/office/drawing/2014/main" id="{1791725E-DD48-4C5F-AB69-A04CEF282437}"/>
                  </a:ext>
                </a:extLst>
              </p:cNvPr>
              <p:cNvSpPr>
                <a:spLocks noChangeShapeType="1"/>
              </p:cNvSpPr>
              <p:nvPr/>
            </p:nvSpPr>
            <p:spPr bwMode="auto">
              <a:xfrm flipV="1">
                <a:off x="1539" y="1727"/>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6" name="Line 658">
                <a:extLst>
                  <a:ext uri="{FF2B5EF4-FFF2-40B4-BE49-F238E27FC236}">
                    <a16:creationId xmlns:a16="http://schemas.microsoft.com/office/drawing/2014/main" id="{3D78F68E-8FE9-4D27-B88B-CA30BF334B95}"/>
                  </a:ext>
                </a:extLst>
              </p:cNvPr>
              <p:cNvSpPr>
                <a:spLocks noChangeShapeType="1"/>
              </p:cNvSpPr>
              <p:nvPr/>
            </p:nvSpPr>
            <p:spPr bwMode="auto">
              <a:xfrm flipV="1">
                <a:off x="1342" y="1579"/>
                <a:ext cx="0" cy="8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7" name="Line 659">
                <a:extLst>
                  <a:ext uri="{FF2B5EF4-FFF2-40B4-BE49-F238E27FC236}">
                    <a16:creationId xmlns:a16="http://schemas.microsoft.com/office/drawing/2014/main" id="{35A61D2C-9A07-410D-8052-65526C47CE98}"/>
                  </a:ext>
                </a:extLst>
              </p:cNvPr>
              <p:cNvSpPr>
                <a:spLocks noChangeShapeType="1"/>
              </p:cNvSpPr>
              <p:nvPr/>
            </p:nvSpPr>
            <p:spPr bwMode="auto">
              <a:xfrm rot="5400000">
                <a:off x="1293" y="1481"/>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8" name="Line 660">
                <a:extLst>
                  <a:ext uri="{FF2B5EF4-FFF2-40B4-BE49-F238E27FC236}">
                    <a16:creationId xmlns:a16="http://schemas.microsoft.com/office/drawing/2014/main" id="{593261D0-50B0-473A-B8B5-2CA519A18E07}"/>
                  </a:ext>
                </a:extLst>
              </p:cNvPr>
              <p:cNvSpPr>
                <a:spLocks noChangeShapeType="1"/>
              </p:cNvSpPr>
              <p:nvPr/>
            </p:nvSpPr>
            <p:spPr bwMode="auto">
              <a:xfrm flipV="1">
                <a:off x="1342" y="1382"/>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69" name="Line 661">
                <a:extLst>
                  <a:ext uri="{FF2B5EF4-FFF2-40B4-BE49-F238E27FC236}">
                    <a16:creationId xmlns:a16="http://schemas.microsoft.com/office/drawing/2014/main" id="{1D6175CE-EBF3-405C-9E4F-275E4B06969A}"/>
                  </a:ext>
                </a:extLst>
              </p:cNvPr>
              <p:cNvSpPr>
                <a:spLocks noChangeShapeType="1"/>
              </p:cNvSpPr>
              <p:nvPr/>
            </p:nvSpPr>
            <p:spPr bwMode="auto">
              <a:xfrm flipV="1">
                <a:off x="1096" y="172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0" name="Line 662">
                <a:extLst>
                  <a:ext uri="{FF2B5EF4-FFF2-40B4-BE49-F238E27FC236}">
                    <a16:creationId xmlns:a16="http://schemas.microsoft.com/office/drawing/2014/main" id="{AC8526E5-890C-4424-8D3C-E00F1C9EF0D1}"/>
                  </a:ext>
                </a:extLst>
              </p:cNvPr>
              <p:cNvSpPr>
                <a:spLocks noChangeShapeType="1"/>
              </p:cNvSpPr>
              <p:nvPr/>
            </p:nvSpPr>
            <p:spPr bwMode="auto">
              <a:xfrm flipV="1">
                <a:off x="1096"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1" name="Line 663">
                <a:extLst>
                  <a:ext uri="{FF2B5EF4-FFF2-40B4-BE49-F238E27FC236}">
                    <a16:creationId xmlns:a16="http://schemas.microsoft.com/office/drawing/2014/main" id="{D7C85C19-38E3-4863-944C-E5511CA82F72}"/>
                  </a:ext>
                </a:extLst>
              </p:cNvPr>
              <p:cNvSpPr>
                <a:spLocks noChangeShapeType="1"/>
              </p:cNvSpPr>
              <p:nvPr/>
            </p:nvSpPr>
            <p:spPr bwMode="auto">
              <a:xfrm>
                <a:off x="1539" y="2220"/>
                <a:ext cx="0" cy="1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2" name="Line 664">
                <a:extLst>
                  <a:ext uri="{FF2B5EF4-FFF2-40B4-BE49-F238E27FC236}">
                    <a16:creationId xmlns:a16="http://schemas.microsoft.com/office/drawing/2014/main" id="{2FF839F1-E530-4ADE-9D88-D405DFD84DE6}"/>
                  </a:ext>
                </a:extLst>
              </p:cNvPr>
              <p:cNvSpPr>
                <a:spLocks noChangeShapeType="1"/>
              </p:cNvSpPr>
              <p:nvPr/>
            </p:nvSpPr>
            <p:spPr bwMode="auto">
              <a:xfrm flipV="1">
                <a:off x="2081"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3" name="Line 665">
                <a:extLst>
                  <a:ext uri="{FF2B5EF4-FFF2-40B4-BE49-F238E27FC236}">
                    <a16:creationId xmlns:a16="http://schemas.microsoft.com/office/drawing/2014/main" id="{B32A40D6-D399-43D2-92BE-6501E4BBEF09}"/>
                  </a:ext>
                </a:extLst>
              </p:cNvPr>
              <p:cNvSpPr>
                <a:spLocks noChangeShapeType="1"/>
              </p:cNvSpPr>
              <p:nvPr/>
            </p:nvSpPr>
            <p:spPr bwMode="auto">
              <a:xfrm>
                <a:off x="2081" y="2121"/>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4" name="Line 666">
                <a:extLst>
                  <a:ext uri="{FF2B5EF4-FFF2-40B4-BE49-F238E27FC236}">
                    <a16:creationId xmlns:a16="http://schemas.microsoft.com/office/drawing/2014/main" id="{023DFD5B-A7DC-44EC-BCCE-248FD3E34D20}"/>
                  </a:ext>
                </a:extLst>
              </p:cNvPr>
              <p:cNvSpPr>
                <a:spLocks noChangeShapeType="1"/>
              </p:cNvSpPr>
              <p:nvPr/>
            </p:nvSpPr>
            <p:spPr bwMode="auto">
              <a:xfrm flipV="1">
                <a:off x="2130" y="1924"/>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5" name="Line 667">
                <a:extLst>
                  <a:ext uri="{FF2B5EF4-FFF2-40B4-BE49-F238E27FC236}">
                    <a16:creationId xmlns:a16="http://schemas.microsoft.com/office/drawing/2014/main" id="{6E4ABA5B-A5C5-491C-8CAF-E207DBD342C3}"/>
                  </a:ext>
                </a:extLst>
              </p:cNvPr>
              <p:cNvSpPr>
                <a:spLocks noChangeShapeType="1"/>
              </p:cNvSpPr>
              <p:nvPr/>
            </p:nvSpPr>
            <p:spPr bwMode="auto">
              <a:xfrm flipH="1" flipV="1">
                <a:off x="1933" y="2023"/>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6" name="Line 668">
                <a:extLst>
                  <a:ext uri="{FF2B5EF4-FFF2-40B4-BE49-F238E27FC236}">
                    <a16:creationId xmlns:a16="http://schemas.microsoft.com/office/drawing/2014/main" id="{5D3A4395-E4B1-4909-96A1-AEA5EB39E60B}"/>
                  </a:ext>
                </a:extLst>
              </p:cNvPr>
              <p:cNvSpPr>
                <a:spLocks noChangeShapeType="1"/>
              </p:cNvSpPr>
              <p:nvPr/>
            </p:nvSpPr>
            <p:spPr bwMode="auto">
              <a:xfrm rot="5400000" flipH="1" flipV="1">
                <a:off x="2079" y="1874"/>
                <a:ext cx="98"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7" name="Line 669">
                <a:extLst>
                  <a:ext uri="{FF2B5EF4-FFF2-40B4-BE49-F238E27FC236}">
                    <a16:creationId xmlns:a16="http://schemas.microsoft.com/office/drawing/2014/main" id="{19555448-9AA9-41A9-B5E1-6553A4649AFA}"/>
                  </a:ext>
                </a:extLst>
              </p:cNvPr>
              <p:cNvSpPr>
                <a:spLocks noChangeShapeType="1"/>
              </p:cNvSpPr>
              <p:nvPr/>
            </p:nvSpPr>
            <p:spPr bwMode="auto">
              <a:xfrm flipV="1">
                <a:off x="2130" y="1727"/>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8" name="Line 670">
                <a:extLst>
                  <a:ext uri="{FF2B5EF4-FFF2-40B4-BE49-F238E27FC236}">
                    <a16:creationId xmlns:a16="http://schemas.microsoft.com/office/drawing/2014/main" id="{90609B2A-D74F-4593-B678-4990E010454D}"/>
                  </a:ext>
                </a:extLst>
              </p:cNvPr>
              <p:cNvSpPr>
                <a:spLocks noChangeShapeType="1"/>
              </p:cNvSpPr>
              <p:nvPr/>
            </p:nvSpPr>
            <p:spPr bwMode="auto">
              <a:xfrm flipV="1">
                <a:off x="1933" y="1579"/>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79" name="Line 671">
                <a:extLst>
                  <a:ext uri="{FF2B5EF4-FFF2-40B4-BE49-F238E27FC236}">
                    <a16:creationId xmlns:a16="http://schemas.microsoft.com/office/drawing/2014/main" id="{256BAFF3-4D46-443C-9665-5DC81685B5D8}"/>
                  </a:ext>
                </a:extLst>
              </p:cNvPr>
              <p:cNvSpPr>
                <a:spLocks noChangeShapeType="1"/>
              </p:cNvSpPr>
              <p:nvPr/>
            </p:nvSpPr>
            <p:spPr bwMode="auto">
              <a:xfrm rot="5400000">
                <a:off x="1884" y="1481"/>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0" name="Line 672">
                <a:extLst>
                  <a:ext uri="{FF2B5EF4-FFF2-40B4-BE49-F238E27FC236}">
                    <a16:creationId xmlns:a16="http://schemas.microsoft.com/office/drawing/2014/main" id="{CCE990FE-6558-49F9-B0E2-AA52947037A3}"/>
                  </a:ext>
                </a:extLst>
              </p:cNvPr>
              <p:cNvSpPr>
                <a:spLocks noChangeShapeType="1"/>
              </p:cNvSpPr>
              <p:nvPr/>
            </p:nvSpPr>
            <p:spPr bwMode="auto">
              <a:xfrm flipV="1">
                <a:off x="1933" y="1382"/>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1" name="Line 673">
                <a:extLst>
                  <a:ext uri="{FF2B5EF4-FFF2-40B4-BE49-F238E27FC236}">
                    <a16:creationId xmlns:a16="http://schemas.microsoft.com/office/drawing/2014/main" id="{703D4969-22FD-4884-A91B-367555D4E8B1}"/>
                  </a:ext>
                </a:extLst>
              </p:cNvPr>
              <p:cNvSpPr>
                <a:spLocks noChangeShapeType="1"/>
              </p:cNvSpPr>
              <p:nvPr/>
            </p:nvSpPr>
            <p:spPr bwMode="auto">
              <a:xfrm flipV="1">
                <a:off x="1687" y="172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2" name="Line 674">
                <a:extLst>
                  <a:ext uri="{FF2B5EF4-FFF2-40B4-BE49-F238E27FC236}">
                    <a16:creationId xmlns:a16="http://schemas.microsoft.com/office/drawing/2014/main" id="{452CB7D9-93A1-4EC2-AA7D-39957468DB3F}"/>
                  </a:ext>
                </a:extLst>
              </p:cNvPr>
              <p:cNvSpPr>
                <a:spLocks noChangeShapeType="1"/>
              </p:cNvSpPr>
              <p:nvPr/>
            </p:nvSpPr>
            <p:spPr bwMode="auto">
              <a:xfrm flipV="1">
                <a:off x="1687"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3" name="Line 675">
                <a:extLst>
                  <a:ext uri="{FF2B5EF4-FFF2-40B4-BE49-F238E27FC236}">
                    <a16:creationId xmlns:a16="http://schemas.microsoft.com/office/drawing/2014/main" id="{BC53C49D-9546-4DEC-A78D-913B6720E877}"/>
                  </a:ext>
                </a:extLst>
              </p:cNvPr>
              <p:cNvSpPr>
                <a:spLocks noChangeShapeType="1"/>
              </p:cNvSpPr>
              <p:nvPr/>
            </p:nvSpPr>
            <p:spPr bwMode="auto">
              <a:xfrm>
                <a:off x="2130" y="2220"/>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4" name="Line 676">
                <a:extLst>
                  <a:ext uri="{FF2B5EF4-FFF2-40B4-BE49-F238E27FC236}">
                    <a16:creationId xmlns:a16="http://schemas.microsoft.com/office/drawing/2014/main" id="{E4623FEA-7341-42FF-A3FD-CA63C1ECBF26}"/>
                  </a:ext>
                </a:extLst>
              </p:cNvPr>
              <p:cNvSpPr>
                <a:spLocks noChangeShapeType="1"/>
              </p:cNvSpPr>
              <p:nvPr/>
            </p:nvSpPr>
            <p:spPr bwMode="auto">
              <a:xfrm rot="5400000" flipH="1" flipV="1">
                <a:off x="2278" y="980"/>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5" name="Line 677">
                <a:extLst>
                  <a:ext uri="{FF2B5EF4-FFF2-40B4-BE49-F238E27FC236}">
                    <a16:creationId xmlns:a16="http://schemas.microsoft.com/office/drawing/2014/main" id="{0E240EFE-F167-4215-BFE4-B3BD1D262E91}"/>
                  </a:ext>
                </a:extLst>
              </p:cNvPr>
              <p:cNvSpPr>
                <a:spLocks noChangeShapeType="1"/>
              </p:cNvSpPr>
              <p:nvPr/>
            </p:nvSpPr>
            <p:spPr bwMode="auto">
              <a:xfrm rot="5400000" flipH="1" flipV="1">
                <a:off x="2344" y="1308"/>
                <a:ext cx="8" cy="1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6" name="Line 678">
                <a:extLst>
                  <a:ext uri="{FF2B5EF4-FFF2-40B4-BE49-F238E27FC236}">
                    <a16:creationId xmlns:a16="http://schemas.microsoft.com/office/drawing/2014/main" id="{6940130C-9B0D-43AA-8213-78D97FFB1CFA}"/>
                  </a:ext>
                </a:extLst>
              </p:cNvPr>
              <p:cNvSpPr>
                <a:spLocks noChangeShapeType="1"/>
              </p:cNvSpPr>
              <p:nvPr/>
            </p:nvSpPr>
            <p:spPr bwMode="auto">
              <a:xfrm rot="5400000">
                <a:off x="282" y="1534"/>
                <a:ext cx="1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7" name="Line 679">
                <a:extLst>
                  <a:ext uri="{FF2B5EF4-FFF2-40B4-BE49-F238E27FC236}">
                    <a16:creationId xmlns:a16="http://schemas.microsoft.com/office/drawing/2014/main" id="{CF698297-1E0C-4B9F-9A0E-A331BA980730}"/>
                  </a:ext>
                </a:extLst>
              </p:cNvPr>
              <p:cNvSpPr>
                <a:spLocks noChangeShapeType="1"/>
              </p:cNvSpPr>
              <p:nvPr/>
            </p:nvSpPr>
            <p:spPr bwMode="auto">
              <a:xfrm flipV="1">
                <a:off x="335" y="1154"/>
                <a:ext cx="0"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8" name="Line 680">
                <a:extLst>
                  <a:ext uri="{FF2B5EF4-FFF2-40B4-BE49-F238E27FC236}">
                    <a16:creationId xmlns:a16="http://schemas.microsoft.com/office/drawing/2014/main" id="{F0AE9AD8-8762-4393-B2FA-0C5A68D273BE}"/>
                  </a:ext>
                </a:extLst>
              </p:cNvPr>
              <p:cNvSpPr>
                <a:spLocks noChangeShapeType="1"/>
              </p:cNvSpPr>
              <p:nvPr/>
            </p:nvSpPr>
            <p:spPr bwMode="auto">
              <a:xfrm>
                <a:off x="335" y="1154"/>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89" name="Line 681">
                <a:extLst>
                  <a:ext uri="{FF2B5EF4-FFF2-40B4-BE49-F238E27FC236}">
                    <a16:creationId xmlns:a16="http://schemas.microsoft.com/office/drawing/2014/main" id="{1068103A-4206-497C-A50F-E7C1EC67C77F}"/>
                  </a:ext>
                </a:extLst>
              </p:cNvPr>
              <p:cNvSpPr>
                <a:spLocks noChangeShapeType="1"/>
              </p:cNvSpPr>
              <p:nvPr/>
            </p:nvSpPr>
            <p:spPr bwMode="auto">
              <a:xfrm flipV="1">
                <a:off x="562" y="1029"/>
                <a:ext cx="0" cy="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0" name="Line 682">
                <a:extLst>
                  <a:ext uri="{FF2B5EF4-FFF2-40B4-BE49-F238E27FC236}">
                    <a16:creationId xmlns:a16="http://schemas.microsoft.com/office/drawing/2014/main" id="{969BB5AA-5B1E-4A03-83B3-107A95407CE5}"/>
                  </a:ext>
                </a:extLst>
              </p:cNvPr>
              <p:cNvSpPr>
                <a:spLocks noChangeShapeType="1"/>
              </p:cNvSpPr>
              <p:nvPr/>
            </p:nvSpPr>
            <p:spPr bwMode="auto">
              <a:xfrm>
                <a:off x="335" y="1579"/>
                <a:ext cx="0" cy="3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1" name="Line 683">
                <a:extLst>
                  <a:ext uri="{FF2B5EF4-FFF2-40B4-BE49-F238E27FC236}">
                    <a16:creationId xmlns:a16="http://schemas.microsoft.com/office/drawing/2014/main" id="{9A533209-A087-4EC6-B7FD-91213AA177AE}"/>
                  </a:ext>
                </a:extLst>
              </p:cNvPr>
              <p:cNvSpPr>
                <a:spLocks noChangeShapeType="1"/>
              </p:cNvSpPr>
              <p:nvPr/>
            </p:nvSpPr>
            <p:spPr bwMode="auto">
              <a:xfrm>
                <a:off x="335" y="1962"/>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2" name="Line 684">
                <a:extLst>
                  <a:ext uri="{FF2B5EF4-FFF2-40B4-BE49-F238E27FC236}">
                    <a16:creationId xmlns:a16="http://schemas.microsoft.com/office/drawing/2014/main" id="{1E4DA2F5-630C-42DF-B67D-9484254658E8}"/>
                  </a:ext>
                </a:extLst>
              </p:cNvPr>
              <p:cNvSpPr>
                <a:spLocks noChangeShapeType="1"/>
              </p:cNvSpPr>
              <p:nvPr/>
            </p:nvSpPr>
            <p:spPr bwMode="auto">
              <a:xfrm flipV="1">
                <a:off x="562" y="1727"/>
                <a:ext cx="0" cy="2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3" name="Line 685">
                <a:extLst>
                  <a:ext uri="{FF2B5EF4-FFF2-40B4-BE49-F238E27FC236}">
                    <a16:creationId xmlns:a16="http://schemas.microsoft.com/office/drawing/2014/main" id="{AC29B375-9D27-4853-ADB1-66C05E0D6596}"/>
                  </a:ext>
                </a:extLst>
              </p:cNvPr>
              <p:cNvSpPr>
                <a:spLocks noChangeShapeType="1"/>
              </p:cNvSpPr>
              <p:nvPr/>
            </p:nvSpPr>
            <p:spPr bwMode="auto">
              <a:xfrm>
                <a:off x="3888" y="544"/>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4" name="Line 686">
                <a:extLst>
                  <a:ext uri="{FF2B5EF4-FFF2-40B4-BE49-F238E27FC236}">
                    <a16:creationId xmlns:a16="http://schemas.microsoft.com/office/drawing/2014/main" id="{34D1AAF1-460A-4BC2-8FEF-AC305AA9251F}"/>
                  </a:ext>
                </a:extLst>
              </p:cNvPr>
              <p:cNvSpPr>
                <a:spLocks noChangeShapeType="1"/>
              </p:cNvSpPr>
              <p:nvPr/>
            </p:nvSpPr>
            <p:spPr bwMode="auto">
              <a:xfrm flipV="1">
                <a:off x="3888" y="544"/>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5" name="Line 687">
                <a:extLst>
                  <a:ext uri="{FF2B5EF4-FFF2-40B4-BE49-F238E27FC236}">
                    <a16:creationId xmlns:a16="http://schemas.microsoft.com/office/drawing/2014/main" id="{57192ADC-5612-4D1A-A38F-1B85538691E6}"/>
                  </a:ext>
                </a:extLst>
              </p:cNvPr>
              <p:cNvSpPr>
                <a:spLocks noChangeShapeType="1"/>
              </p:cNvSpPr>
              <p:nvPr/>
            </p:nvSpPr>
            <p:spPr bwMode="auto">
              <a:xfrm>
                <a:off x="3937" y="643"/>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6" name="Line 688">
                <a:extLst>
                  <a:ext uri="{FF2B5EF4-FFF2-40B4-BE49-F238E27FC236}">
                    <a16:creationId xmlns:a16="http://schemas.microsoft.com/office/drawing/2014/main" id="{858E349A-95C4-4D72-BD03-389647A61332}"/>
                  </a:ext>
                </a:extLst>
              </p:cNvPr>
              <p:cNvSpPr>
                <a:spLocks noChangeShapeType="1"/>
              </p:cNvSpPr>
              <p:nvPr/>
            </p:nvSpPr>
            <p:spPr bwMode="auto">
              <a:xfrm flipH="1">
                <a:off x="3740" y="741"/>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7" name="Line 689">
                <a:extLst>
                  <a:ext uri="{FF2B5EF4-FFF2-40B4-BE49-F238E27FC236}">
                    <a16:creationId xmlns:a16="http://schemas.microsoft.com/office/drawing/2014/main" id="{CACD5FBE-4ACC-41D6-B232-2A74C388FE0D}"/>
                  </a:ext>
                </a:extLst>
              </p:cNvPr>
              <p:cNvSpPr>
                <a:spLocks noChangeShapeType="1"/>
              </p:cNvSpPr>
              <p:nvPr/>
            </p:nvSpPr>
            <p:spPr bwMode="auto">
              <a:xfrm>
                <a:off x="3937" y="938"/>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8" name="Line 690">
                <a:extLst>
                  <a:ext uri="{FF2B5EF4-FFF2-40B4-BE49-F238E27FC236}">
                    <a16:creationId xmlns:a16="http://schemas.microsoft.com/office/drawing/2014/main" id="{DDED44D4-E24F-411C-8F55-2020C2C65FB1}"/>
                  </a:ext>
                </a:extLst>
              </p:cNvPr>
              <p:cNvSpPr>
                <a:spLocks noChangeShapeType="1"/>
              </p:cNvSpPr>
              <p:nvPr/>
            </p:nvSpPr>
            <p:spPr bwMode="auto">
              <a:xfrm>
                <a:off x="3740" y="741"/>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99" name="Line 691">
                <a:extLst>
                  <a:ext uri="{FF2B5EF4-FFF2-40B4-BE49-F238E27FC236}">
                    <a16:creationId xmlns:a16="http://schemas.microsoft.com/office/drawing/2014/main" id="{2C3DDB6D-11C1-4E33-A294-C640379F197D}"/>
                  </a:ext>
                </a:extLst>
              </p:cNvPr>
              <p:cNvSpPr>
                <a:spLocks noChangeShapeType="1"/>
              </p:cNvSpPr>
              <p:nvPr/>
            </p:nvSpPr>
            <p:spPr bwMode="auto">
              <a:xfrm flipV="1">
                <a:off x="3691" y="1185"/>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0" name="Line 692">
                <a:extLst>
                  <a:ext uri="{FF2B5EF4-FFF2-40B4-BE49-F238E27FC236}">
                    <a16:creationId xmlns:a16="http://schemas.microsoft.com/office/drawing/2014/main" id="{81F5EEE7-D664-426E-9EBB-FFB9793340DA}"/>
                  </a:ext>
                </a:extLst>
              </p:cNvPr>
              <p:cNvSpPr>
                <a:spLocks noChangeShapeType="1"/>
              </p:cNvSpPr>
              <p:nvPr/>
            </p:nvSpPr>
            <p:spPr bwMode="auto">
              <a:xfrm>
                <a:off x="3740" y="1283"/>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1" name="Line 693">
                <a:extLst>
                  <a:ext uri="{FF2B5EF4-FFF2-40B4-BE49-F238E27FC236}">
                    <a16:creationId xmlns:a16="http://schemas.microsoft.com/office/drawing/2014/main" id="{66A568CE-EC75-42C0-8738-28275E9CEE0E}"/>
                  </a:ext>
                </a:extLst>
              </p:cNvPr>
              <p:cNvSpPr>
                <a:spLocks noChangeShapeType="1"/>
              </p:cNvSpPr>
              <p:nvPr/>
            </p:nvSpPr>
            <p:spPr bwMode="auto">
              <a:xfrm>
                <a:off x="3494" y="103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2" name="Line 694">
                <a:extLst>
                  <a:ext uri="{FF2B5EF4-FFF2-40B4-BE49-F238E27FC236}">
                    <a16:creationId xmlns:a16="http://schemas.microsoft.com/office/drawing/2014/main" id="{F4F97AAA-DC37-46B3-ACE6-485694CF11F9}"/>
                  </a:ext>
                </a:extLst>
              </p:cNvPr>
              <p:cNvSpPr>
                <a:spLocks noChangeShapeType="1"/>
              </p:cNvSpPr>
              <p:nvPr/>
            </p:nvSpPr>
            <p:spPr bwMode="auto">
              <a:xfrm>
                <a:off x="3494"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3" name="Line 695">
                <a:extLst>
                  <a:ext uri="{FF2B5EF4-FFF2-40B4-BE49-F238E27FC236}">
                    <a16:creationId xmlns:a16="http://schemas.microsoft.com/office/drawing/2014/main" id="{86FDB98C-C435-4708-8E55-1F797AC13858}"/>
                  </a:ext>
                </a:extLst>
              </p:cNvPr>
              <p:cNvSpPr>
                <a:spLocks noChangeShapeType="1"/>
              </p:cNvSpPr>
              <p:nvPr/>
            </p:nvSpPr>
            <p:spPr bwMode="auto">
              <a:xfrm flipV="1">
                <a:off x="3937" y="249"/>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4" name="Line 696">
                <a:extLst>
                  <a:ext uri="{FF2B5EF4-FFF2-40B4-BE49-F238E27FC236}">
                    <a16:creationId xmlns:a16="http://schemas.microsoft.com/office/drawing/2014/main" id="{42DF697A-FBC9-4910-AA6D-AF0160A978DA}"/>
                  </a:ext>
                </a:extLst>
              </p:cNvPr>
              <p:cNvSpPr>
                <a:spLocks noChangeShapeType="1"/>
              </p:cNvSpPr>
              <p:nvPr/>
            </p:nvSpPr>
            <p:spPr bwMode="auto">
              <a:xfrm>
                <a:off x="4479" y="544"/>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5" name="Line 697">
                <a:extLst>
                  <a:ext uri="{FF2B5EF4-FFF2-40B4-BE49-F238E27FC236}">
                    <a16:creationId xmlns:a16="http://schemas.microsoft.com/office/drawing/2014/main" id="{5B1D93E3-ADA4-492D-AF33-2AAF59F1B55F}"/>
                  </a:ext>
                </a:extLst>
              </p:cNvPr>
              <p:cNvSpPr>
                <a:spLocks noChangeShapeType="1"/>
              </p:cNvSpPr>
              <p:nvPr/>
            </p:nvSpPr>
            <p:spPr bwMode="auto">
              <a:xfrm flipV="1">
                <a:off x="4479" y="544"/>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6" name="Line 698">
                <a:extLst>
                  <a:ext uri="{FF2B5EF4-FFF2-40B4-BE49-F238E27FC236}">
                    <a16:creationId xmlns:a16="http://schemas.microsoft.com/office/drawing/2014/main" id="{87D646C3-071B-4B64-A442-83CB7C364DA9}"/>
                  </a:ext>
                </a:extLst>
              </p:cNvPr>
              <p:cNvSpPr>
                <a:spLocks noChangeShapeType="1"/>
              </p:cNvSpPr>
              <p:nvPr/>
            </p:nvSpPr>
            <p:spPr bwMode="auto">
              <a:xfrm>
                <a:off x="4528" y="643"/>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7" name="Line 699">
                <a:extLst>
                  <a:ext uri="{FF2B5EF4-FFF2-40B4-BE49-F238E27FC236}">
                    <a16:creationId xmlns:a16="http://schemas.microsoft.com/office/drawing/2014/main" id="{7E7242D7-4F41-46E1-B158-3B93BCDE517F}"/>
                  </a:ext>
                </a:extLst>
              </p:cNvPr>
              <p:cNvSpPr>
                <a:spLocks noChangeShapeType="1"/>
              </p:cNvSpPr>
              <p:nvPr/>
            </p:nvSpPr>
            <p:spPr bwMode="auto">
              <a:xfrm flipH="1">
                <a:off x="4331" y="741"/>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8" name="Line 700">
                <a:extLst>
                  <a:ext uri="{FF2B5EF4-FFF2-40B4-BE49-F238E27FC236}">
                    <a16:creationId xmlns:a16="http://schemas.microsoft.com/office/drawing/2014/main" id="{31AE7587-B8DE-4857-883E-3AA902DB2D20}"/>
                  </a:ext>
                </a:extLst>
              </p:cNvPr>
              <p:cNvSpPr>
                <a:spLocks noChangeShapeType="1"/>
              </p:cNvSpPr>
              <p:nvPr/>
            </p:nvSpPr>
            <p:spPr bwMode="auto">
              <a:xfrm>
                <a:off x="4528" y="938"/>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09" name="Line 701">
                <a:extLst>
                  <a:ext uri="{FF2B5EF4-FFF2-40B4-BE49-F238E27FC236}">
                    <a16:creationId xmlns:a16="http://schemas.microsoft.com/office/drawing/2014/main" id="{C317F563-8085-4CD4-A035-E4F28299D4FE}"/>
                  </a:ext>
                </a:extLst>
              </p:cNvPr>
              <p:cNvSpPr>
                <a:spLocks noChangeShapeType="1"/>
              </p:cNvSpPr>
              <p:nvPr/>
            </p:nvSpPr>
            <p:spPr bwMode="auto">
              <a:xfrm>
                <a:off x="4331" y="741"/>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0" name="Line 702">
                <a:extLst>
                  <a:ext uri="{FF2B5EF4-FFF2-40B4-BE49-F238E27FC236}">
                    <a16:creationId xmlns:a16="http://schemas.microsoft.com/office/drawing/2014/main" id="{65C3F0F6-10F0-4BCC-97AF-58C8E1ACEEE4}"/>
                  </a:ext>
                </a:extLst>
              </p:cNvPr>
              <p:cNvSpPr>
                <a:spLocks noChangeShapeType="1"/>
              </p:cNvSpPr>
              <p:nvPr/>
            </p:nvSpPr>
            <p:spPr bwMode="auto">
              <a:xfrm flipV="1">
                <a:off x="4282" y="1185"/>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1" name="Line 703">
                <a:extLst>
                  <a:ext uri="{FF2B5EF4-FFF2-40B4-BE49-F238E27FC236}">
                    <a16:creationId xmlns:a16="http://schemas.microsoft.com/office/drawing/2014/main" id="{A972EE9A-11EE-45E7-8274-67C534371B5D}"/>
                  </a:ext>
                </a:extLst>
              </p:cNvPr>
              <p:cNvSpPr>
                <a:spLocks noChangeShapeType="1"/>
              </p:cNvSpPr>
              <p:nvPr/>
            </p:nvSpPr>
            <p:spPr bwMode="auto">
              <a:xfrm>
                <a:off x="4331" y="1283"/>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2" name="Line 704">
                <a:extLst>
                  <a:ext uri="{FF2B5EF4-FFF2-40B4-BE49-F238E27FC236}">
                    <a16:creationId xmlns:a16="http://schemas.microsoft.com/office/drawing/2014/main" id="{385E8500-C887-4A49-99C2-6E2F21B05DE0}"/>
                  </a:ext>
                </a:extLst>
              </p:cNvPr>
              <p:cNvSpPr>
                <a:spLocks noChangeShapeType="1"/>
              </p:cNvSpPr>
              <p:nvPr/>
            </p:nvSpPr>
            <p:spPr bwMode="auto">
              <a:xfrm>
                <a:off x="4085" y="103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3" name="Line 705">
                <a:extLst>
                  <a:ext uri="{FF2B5EF4-FFF2-40B4-BE49-F238E27FC236}">
                    <a16:creationId xmlns:a16="http://schemas.microsoft.com/office/drawing/2014/main" id="{62079AAD-DA6B-439E-8C06-93115270B965}"/>
                  </a:ext>
                </a:extLst>
              </p:cNvPr>
              <p:cNvSpPr>
                <a:spLocks noChangeShapeType="1"/>
              </p:cNvSpPr>
              <p:nvPr/>
            </p:nvSpPr>
            <p:spPr bwMode="auto">
              <a:xfrm>
                <a:off x="4085"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4" name="Line 706">
                <a:extLst>
                  <a:ext uri="{FF2B5EF4-FFF2-40B4-BE49-F238E27FC236}">
                    <a16:creationId xmlns:a16="http://schemas.microsoft.com/office/drawing/2014/main" id="{BADE84B2-3881-49EE-8CA9-D2FBE1200884}"/>
                  </a:ext>
                </a:extLst>
              </p:cNvPr>
              <p:cNvSpPr>
                <a:spLocks noChangeShapeType="1"/>
              </p:cNvSpPr>
              <p:nvPr/>
            </p:nvSpPr>
            <p:spPr bwMode="auto">
              <a:xfrm flipV="1">
                <a:off x="4528" y="249"/>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5" name="Line 707">
                <a:extLst>
                  <a:ext uri="{FF2B5EF4-FFF2-40B4-BE49-F238E27FC236}">
                    <a16:creationId xmlns:a16="http://schemas.microsoft.com/office/drawing/2014/main" id="{245620DA-EC76-480A-8E20-9A82E61B2CE7}"/>
                  </a:ext>
                </a:extLst>
              </p:cNvPr>
              <p:cNvSpPr>
                <a:spLocks noChangeShapeType="1"/>
              </p:cNvSpPr>
              <p:nvPr/>
            </p:nvSpPr>
            <p:spPr bwMode="auto">
              <a:xfrm flipV="1">
                <a:off x="3888"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6" name="Line 708">
                <a:extLst>
                  <a:ext uri="{FF2B5EF4-FFF2-40B4-BE49-F238E27FC236}">
                    <a16:creationId xmlns:a16="http://schemas.microsoft.com/office/drawing/2014/main" id="{903987E5-DA73-4FE1-876A-03BFD41A780E}"/>
                  </a:ext>
                </a:extLst>
              </p:cNvPr>
              <p:cNvSpPr>
                <a:spLocks noChangeShapeType="1"/>
              </p:cNvSpPr>
              <p:nvPr/>
            </p:nvSpPr>
            <p:spPr bwMode="auto">
              <a:xfrm>
                <a:off x="3888"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7" name="Line 709">
                <a:extLst>
                  <a:ext uri="{FF2B5EF4-FFF2-40B4-BE49-F238E27FC236}">
                    <a16:creationId xmlns:a16="http://schemas.microsoft.com/office/drawing/2014/main" id="{79C3CA3B-781C-482B-B276-44DD58B81C1E}"/>
                  </a:ext>
                </a:extLst>
              </p:cNvPr>
              <p:cNvSpPr>
                <a:spLocks noChangeShapeType="1"/>
              </p:cNvSpPr>
              <p:nvPr/>
            </p:nvSpPr>
            <p:spPr bwMode="auto">
              <a:xfrm flipV="1">
                <a:off x="3937" y="1932"/>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8" name="Line 710">
                <a:extLst>
                  <a:ext uri="{FF2B5EF4-FFF2-40B4-BE49-F238E27FC236}">
                    <a16:creationId xmlns:a16="http://schemas.microsoft.com/office/drawing/2014/main" id="{14B136BE-116E-4F3D-AAFE-C547B9A85235}"/>
                  </a:ext>
                </a:extLst>
              </p:cNvPr>
              <p:cNvSpPr>
                <a:spLocks noChangeShapeType="1"/>
              </p:cNvSpPr>
              <p:nvPr/>
            </p:nvSpPr>
            <p:spPr bwMode="auto">
              <a:xfrm flipH="1" flipV="1">
                <a:off x="3740" y="2031"/>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19" name="Line 711">
                <a:extLst>
                  <a:ext uri="{FF2B5EF4-FFF2-40B4-BE49-F238E27FC236}">
                    <a16:creationId xmlns:a16="http://schemas.microsoft.com/office/drawing/2014/main" id="{704B948A-71CE-470B-869D-05538F50F6D9}"/>
                  </a:ext>
                </a:extLst>
              </p:cNvPr>
              <p:cNvSpPr>
                <a:spLocks noChangeShapeType="1"/>
              </p:cNvSpPr>
              <p:nvPr/>
            </p:nvSpPr>
            <p:spPr bwMode="auto">
              <a:xfrm flipV="1">
                <a:off x="3937" y="173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0" name="Line 712">
                <a:extLst>
                  <a:ext uri="{FF2B5EF4-FFF2-40B4-BE49-F238E27FC236}">
                    <a16:creationId xmlns:a16="http://schemas.microsoft.com/office/drawing/2014/main" id="{FD2E2A97-1DA3-4808-8C77-7CD33498012F}"/>
                  </a:ext>
                </a:extLst>
              </p:cNvPr>
              <p:cNvSpPr>
                <a:spLocks noChangeShapeType="1"/>
              </p:cNvSpPr>
              <p:nvPr/>
            </p:nvSpPr>
            <p:spPr bwMode="auto">
              <a:xfrm flipV="1">
                <a:off x="3740" y="1587"/>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1" name="Line 713">
                <a:extLst>
                  <a:ext uri="{FF2B5EF4-FFF2-40B4-BE49-F238E27FC236}">
                    <a16:creationId xmlns:a16="http://schemas.microsoft.com/office/drawing/2014/main" id="{1F3B470B-A178-4648-B931-B237BCE5DC00}"/>
                  </a:ext>
                </a:extLst>
              </p:cNvPr>
              <p:cNvSpPr>
                <a:spLocks noChangeShapeType="1"/>
              </p:cNvSpPr>
              <p:nvPr/>
            </p:nvSpPr>
            <p:spPr bwMode="auto">
              <a:xfrm rot="5400000">
                <a:off x="3691" y="1489"/>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2" name="Line 714">
                <a:extLst>
                  <a:ext uri="{FF2B5EF4-FFF2-40B4-BE49-F238E27FC236}">
                    <a16:creationId xmlns:a16="http://schemas.microsoft.com/office/drawing/2014/main" id="{90E8B3E6-0FA9-438F-B427-8CD84643EE3C}"/>
                  </a:ext>
                </a:extLst>
              </p:cNvPr>
              <p:cNvSpPr>
                <a:spLocks noChangeShapeType="1"/>
              </p:cNvSpPr>
              <p:nvPr/>
            </p:nvSpPr>
            <p:spPr bwMode="auto">
              <a:xfrm flipV="1">
                <a:off x="3740" y="139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3" name="Line 715">
                <a:extLst>
                  <a:ext uri="{FF2B5EF4-FFF2-40B4-BE49-F238E27FC236}">
                    <a16:creationId xmlns:a16="http://schemas.microsoft.com/office/drawing/2014/main" id="{05969605-543D-438C-B6CC-98B355851092}"/>
                  </a:ext>
                </a:extLst>
              </p:cNvPr>
              <p:cNvSpPr>
                <a:spLocks noChangeShapeType="1"/>
              </p:cNvSpPr>
              <p:nvPr/>
            </p:nvSpPr>
            <p:spPr bwMode="auto">
              <a:xfrm flipV="1">
                <a:off x="3494" y="1735"/>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4" name="Line 716">
                <a:extLst>
                  <a:ext uri="{FF2B5EF4-FFF2-40B4-BE49-F238E27FC236}">
                    <a16:creationId xmlns:a16="http://schemas.microsoft.com/office/drawing/2014/main" id="{C6FE4FBA-D9F0-408F-94DC-41C6FD30E5D4}"/>
                  </a:ext>
                </a:extLst>
              </p:cNvPr>
              <p:cNvSpPr>
                <a:spLocks noChangeShapeType="1"/>
              </p:cNvSpPr>
              <p:nvPr/>
            </p:nvSpPr>
            <p:spPr bwMode="auto">
              <a:xfrm flipV="1">
                <a:off x="3494" y="1390"/>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5" name="Line 717">
                <a:extLst>
                  <a:ext uri="{FF2B5EF4-FFF2-40B4-BE49-F238E27FC236}">
                    <a16:creationId xmlns:a16="http://schemas.microsoft.com/office/drawing/2014/main" id="{B5D97741-5A68-4F46-85CD-BFC239A2343D}"/>
                  </a:ext>
                </a:extLst>
              </p:cNvPr>
              <p:cNvSpPr>
                <a:spLocks noChangeShapeType="1"/>
              </p:cNvSpPr>
              <p:nvPr/>
            </p:nvSpPr>
            <p:spPr bwMode="auto">
              <a:xfrm>
                <a:off x="3937" y="2228"/>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6" name="Line 718">
                <a:extLst>
                  <a:ext uri="{FF2B5EF4-FFF2-40B4-BE49-F238E27FC236}">
                    <a16:creationId xmlns:a16="http://schemas.microsoft.com/office/drawing/2014/main" id="{A454C438-31BF-4CA0-BF65-D856D2D3D67B}"/>
                  </a:ext>
                </a:extLst>
              </p:cNvPr>
              <p:cNvSpPr>
                <a:spLocks noChangeShapeType="1"/>
              </p:cNvSpPr>
              <p:nvPr/>
            </p:nvSpPr>
            <p:spPr bwMode="auto">
              <a:xfrm flipV="1">
                <a:off x="4479"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7" name="Line 719">
                <a:extLst>
                  <a:ext uri="{FF2B5EF4-FFF2-40B4-BE49-F238E27FC236}">
                    <a16:creationId xmlns:a16="http://schemas.microsoft.com/office/drawing/2014/main" id="{5AAC007D-BFA4-458E-BA87-555B99D290B7}"/>
                  </a:ext>
                </a:extLst>
              </p:cNvPr>
              <p:cNvSpPr>
                <a:spLocks noChangeShapeType="1"/>
              </p:cNvSpPr>
              <p:nvPr/>
            </p:nvSpPr>
            <p:spPr bwMode="auto">
              <a:xfrm>
                <a:off x="4479"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8" name="Line 720">
                <a:extLst>
                  <a:ext uri="{FF2B5EF4-FFF2-40B4-BE49-F238E27FC236}">
                    <a16:creationId xmlns:a16="http://schemas.microsoft.com/office/drawing/2014/main" id="{7781F62A-03CE-403D-BE82-BF75A73E220C}"/>
                  </a:ext>
                </a:extLst>
              </p:cNvPr>
              <p:cNvSpPr>
                <a:spLocks noChangeShapeType="1"/>
              </p:cNvSpPr>
              <p:nvPr/>
            </p:nvSpPr>
            <p:spPr bwMode="auto">
              <a:xfrm flipV="1">
                <a:off x="4528" y="1932"/>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29" name="Line 721">
                <a:extLst>
                  <a:ext uri="{FF2B5EF4-FFF2-40B4-BE49-F238E27FC236}">
                    <a16:creationId xmlns:a16="http://schemas.microsoft.com/office/drawing/2014/main" id="{A432D28F-9775-487C-98A8-7AE8CB8BDA6A}"/>
                  </a:ext>
                </a:extLst>
              </p:cNvPr>
              <p:cNvSpPr>
                <a:spLocks noChangeShapeType="1"/>
              </p:cNvSpPr>
              <p:nvPr/>
            </p:nvSpPr>
            <p:spPr bwMode="auto">
              <a:xfrm flipH="1" flipV="1">
                <a:off x="4331" y="2400"/>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0" name="Line 722">
                <a:extLst>
                  <a:ext uri="{FF2B5EF4-FFF2-40B4-BE49-F238E27FC236}">
                    <a16:creationId xmlns:a16="http://schemas.microsoft.com/office/drawing/2014/main" id="{90A58221-013B-4D10-AAC5-39F9F786FE86}"/>
                  </a:ext>
                </a:extLst>
              </p:cNvPr>
              <p:cNvSpPr>
                <a:spLocks noChangeShapeType="1"/>
              </p:cNvSpPr>
              <p:nvPr/>
            </p:nvSpPr>
            <p:spPr bwMode="auto">
              <a:xfrm flipV="1">
                <a:off x="4528" y="173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1" name="Line 723">
                <a:extLst>
                  <a:ext uri="{FF2B5EF4-FFF2-40B4-BE49-F238E27FC236}">
                    <a16:creationId xmlns:a16="http://schemas.microsoft.com/office/drawing/2014/main" id="{0A8CF9F8-D29A-40C2-84DB-C45021D263E9}"/>
                  </a:ext>
                </a:extLst>
              </p:cNvPr>
              <p:cNvSpPr>
                <a:spLocks noChangeShapeType="1"/>
              </p:cNvSpPr>
              <p:nvPr/>
            </p:nvSpPr>
            <p:spPr bwMode="auto">
              <a:xfrm flipV="1">
                <a:off x="4331" y="1587"/>
                <a:ext cx="0" cy="8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2" name="Line 724">
                <a:extLst>
                  <a:ext uri="{FF2B5EF4-FFF2-40B4-BE49-F238E27FC236}">
                    <a16:creationId xmlns:a16="http://schemas.microsoft.com/office/drawing/2014/main" id="{DC36588B-7533-4A49-BC29-2AE10D5413B7}"/>
                  </a:ext>
                </a:extLst>
              </p:cNvPr>
              <p:cNvSpPr>
                <a:spLocks noChangeShapeType="1"/>
              </p:cNvSpPr>
              <p:nvPr/>
            </p:nvSpPr>
            <p:spPr bwMode="auto">
              <a:xfrm rot="5400000">
                <a:off x="4282" y="1489"/>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3" name="Line 725">
                <a:extLst>
                  <a:ext uri="{FF2B5EF4-FFF2-40B4-BE49-F238E27FC236}">
                    <a16:creationId xmlns:a16="http://schemas.microsoft.com/office/drawing/2014/main" id="{DA89E855-0D95-46EC-B432-2A4B887CBE1C}"/>
                  </a:ext>
                </a:extLst>
              </p:cNvPr>
              <p:cNvSpPr>
                <a:spLocks noChangeShapeType="1"/>
              </p:cNvSpPr>
              <p:nvPr/>
            </p:nvSpPr>
            <p:spPr bwMode="auto">
              <a:xfrm flipV="1">
                <a:off x="4331" y="139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4" name="Line 726">
                <a:extLst>
                  <a:ext uri="{FF2B5EF4-FFF2-40B4-BE49-F238E27FC236}">
                    <a16:creationId xmlns:a16="http://schemas.microsoft.com/office/drawing/2014/main" id="{18E261A1-8F84-4C41-ADBA-101E82CA4C34}"/>
                  </a:ext>
                </a:extLst>
              </p:cNvPr>
              <p:cNvSpPr>
                <a:spLocks noChangeShapeType="1"/>
              </p:cNvSpPr>
              <p:nvPr/>
            </p:nvSpPr>
            <p:spPr bwMode="auto">
              <a:xfrm flipV="1">
                <a:off x="4085" y="1735"/>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5" name="Line 727">
                <a:extLst>
                  <a:ext uri="{FF2B5EF4-FFF2-40B4-BE49-F238E27FC236}">
                    <a16:creationId xmlns:a16="http://schemas.microsoft.com/office/drawing/2014/main" id="{ECE3071E-9D87-4BC4-B585-E29DEF99B225}"/>
                  </a:ext>
                </a:extLst>
              </p:cNvPr>
              <p:cNvSpPr>
                <a:spLocks noChangeShapeType="1"/>
              </p:cNvSpPr>
              <p:nvPr/>
            </p:nvSpPr>
            <p:spPr bwMode="auto">
              <a:xfrm flipV="1">
                <a:off x="4085" y="1390"/>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6" name="Line 728">
                <a:extLst>
                  <a:ext uri="{FF2B5EF4-FFF2-40B4-BE49-F238E27FC236}">
                    <a16:creationId xmlns:a16="http://schemas.microsoft.com/office/drawing/2014/main" id="{E2671996-9CF3-47BE-834A-A2A0E42A9CC4}"/>
                  </a:ext>
                </a:extLst>
              </p:cNvPr>
              <p:cNvSpPr>
                <a:spLocks noChangeShapeType="1"/>
              </p:cNvSpPr>
              <p:nvPr/>
            </p:nvSpPr>
            <p:spPr bwMode="auto">
              <a:xfrm>
                <a:off x="4528" y="2228"/>
                <a:ext cx="0" cy="1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7" name="Line 729">
                <a:extLst>
                  <a:ext uri="{FF2B5EF4-FFF2-40B4-BE49-F238E27FC236}">
                    <a16:creationId xmlns:a16="http://schemas.microsoft.com/office/drawing/2014/main" id="{AE845620-0B6F-4AD1-A3CD-27B39EDC0A3F}"/>
                  </a:ext>
                </a:extLst>
              </p:cNvPr>
              <p:cNvSpPr>
                <a:spLocks noChangeShapeType="1"/>
              </p:cNvSpPr>
              <p:nvPr/>
            </p:nvSpPr>
            <p:spPr bwMode="auto">
              <a:xfrm flipV="1">
                <a:off x="5070"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8" name="Line 730">
                <a:extLst>
                  <a:ext uri="{FF2B5EF4-FFF2-40B4-BE49-F238E27FC236}">
                    <a16:creationId xmlns:a16="http://schemas.microsoft.com/office/drawing/2014/main" id="{987DD0B6-03FE-4A9C-9177-E0392B02A829}"/>
                  </a:ext>
                </a:extLst>
              </p:cNvPr>
              <p:cNvSpPr>
                <a:spLocks noChangeShapeType="1"/>
              </p:cNvSpPr>
              <p:nvPr/>
            </p:nvSpPr>
            <p:spPr bwMode="auto">
              <a:xfrm>
                <a:off x="5070" y="2129"/>
                <a:ext cx="98"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39" name="Line 731">
                <a:extLst>
                  <a:ext uri="{FF2B5EF4-FFF2-40B4-BE49-F238E27FC236}">
                    <a16:creationId xmlns:a16="http://schemas.microsoft.com/office/drawing/2014/main" id="{6DEDD14B-4AFF-4C10-B319-BD15501D0234}"/>
                  </a:ext>
                </a:extLst>
              </p:cNvPr>
              <p:cNvSpPr>
                <a:spLocks noChangeShapeType="1"/>
              </p:cNvSpPr>
              <p:nvPr/>
            </p:nvSpPr>
            <p:spPr bwMode="auto">
              <a:xfrm flipV="1">
                <a:off x="5119" y="1932"/>
                <a:ext cx="0"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0" name="Line 732">
                <a:extLst>
                  <a:ext uri="{FF2B5EF4-FFF2-40B4-BE49-F238E27FC236}">
                    <a16:creationId xmlns:a16="http://schemas.microsoft.com/office/drawing/2014/main" id="{3C540408-DF77-42A8-9BD3-DAA814F249B7}"/>
                  </a:ext>
                </a:extLst>
              </p:cNvPr>
              <p:cNvSpPr>
                <a:spLocks noChangeShapeType="1"/>
              </p:cNvSpPr>
              <p:nvPr/>
            </p:nvSpPr>
            <p:spPr bwMode="auto">
              <a:xfrm flipH="1" flipV="1">
                <a:off x="4922" y="2031"/>
                <a:ext cx="19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1" name="Line 733">
                <a:extLst>
                  <a:ext uri="{FF2B5EF4-FFF2-40B4-BE49-F238E27FC236}">
                    <a16:creationId xmlns:a16="http://schemas.microsoft.com/office/drawing/2014/main" id="{0444D683-0751-4AA8-8414-2BA8358E2090}"/>
                  </a:ext>
                </a:extLst>
              </p:cNvPr>
              <p:cNvSpPr>
                <a:spLocks noChangeShapeType="1"/>
              </p:cNvSpPr>
              <p:nvPr/>
            </p:nvSpPr>
            <p:spPr bwMode="auto">
              <a:xfrm flipV="1">
                <a:off x="5119" y="1735"/>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2" name="Line 734">
                <a:extLst>
                  <a:ext uri="{FF2B5EF4-FFF2-40B4-BE49-F238E27FC236}">
                    <a16:creationId xmlns:a16="http://schemas.microsoft.com/office/drawing/2014/main" id="{1BBB41AF-AF1F-49EA-97E5-5CCF8FB5B145}"/>
                  </a:ext>
                </a:extLst>
              </p:cNvPr>
              <p:cNvSpPr>
                <a:spLocks noChangeShapeType="1"/>
              </p:cNvSpPr>
              <p:nvPr/>
            </p:nvSpPr>
            <p:spPr bwMode="auto">
              <a:xfrm flipV="1">
                <a:off x="4922" y="1587"/>
                <a:ext cx="0" cy="4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3" name="Line 735">
                <a:extLst>
                  <a:ext uri="{FF2B5EF4-FFF2-40B4-BE49-F238E27FC236}">
                    <a16:creationId xmlns:a16="http://schemas.microsoft.com/office/drawing/2014/main" id="{BAEF822A-189A-4FD9-BDB9-2D5DDA6B7A93}"/>
                  </a:ext>
                </a:extLst>
              </p:cNvPr>
              <p:cNvSpPr>
                <a:spLocks noChangeShapeType="1"/>
              </p:cNvSpPr>
              <p:nvPr/>
            </p:nvSpPr>
            <p:spPr bwMode="auto">
              <a:xfrm rot="5400000">
                <a:off x="4873" y="1489"/>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4" name="Line 736">
                <a:extLst>
                  <a:ext uri="{FF2B5EF4-FFF2-40B4-BE49-F238E27FC236}">
                    <a16:creationId xmlns:a16="http://schemas.microsoft.com/office/drawing/2014/main" id="{E26B51E5-508B-4C1B-A3A8-A111D2407881}"/>
                  </a:ext>
                </a:extLst>
              </p:cNvPr>
              <p:cNvSpPr>
                <a:spLocks noChangeShapeType="1"/>
              </p:cNvSpPr>
              <p:nvPr/>
            </p:nvSpPr>
            <p:spPr bwMode="auto">
              <a:xfrm flipV="1">
                <a:off x="4922" y="1390"/>
                <a:ext cx="0" cy="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5" name="Line 737">
                <a:extLst>
                  <a:ext uri="{FF2B5EF4-FFF2-40B4-BE49-F238E27FC236}">
                    <a16:creationId xmlns:a16="http://schemas.microsoft.com/office/drawing/2014/main" id="{32A69F8E-EDE9-4768-AB3D-F11FFEBBBD51}"/>
                  </a:ext>
                </a:extLst>
              </p:cNvPr>
              <p:cNvSpPr>
                <a:spLocks noChangeShapeType="1"/>
              </p:cNvSpPr>
              <p:nvPr/>
            </p:nvSpPr>
            <p:spPr bwMode="auto">
              <a:xfrm flipV="1">
                <a:off x="4676" y="1735"/>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6" name="Line 738">
                <a:extLst>
                  <a:ext uri="{FF2B5EF4-FFF2-40B4-BE49-F238E27FC236}">
                    <a16:creationId xmlns:a16="http://schemas.microsoft.com/office/drawing/2014/main" id="{0A3C1340-A463-4F69-9F2A-41484095E28E}"/>
                  </a:ext>
                </a:extLst>
              </p:cNvPr>
              <p:cNvSpPr>
                <a:spLocks noChangeShapeType="1"/>
              </p:cNvSpPr>
              <p:nvPr/>
            </p:nvSpPr>
            <p:spPr bwMode="auto">
              <a:xfrm flipV="1">
                <a:off x="4676" y="1390"/>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7" name="Line 739">
                <a:extLst>
                  <a:ext uri="{FF2B5EF4-FFF2-40B4-BE49-F238E27FC236}">
                    <a16:creationId xmlns:a16="http://schemas.microsoft.com/office/drawing/2014/main" id="{8D373D81-3EF5-4AB6-BC78-D621C60915A7}"/>
                  </a:ext>
                </a:extLst>
              </p:cNvPr>
              <p:cNvSpPr>
                <a:spLocks noChangeShapeType="1"/>
              </p:cNvSpPr>
              <p:nvPr/>
            </p:nvSpPr>
            <p:spPr bwMode="auto">
              <a:xfrm>
                <a:off x="5119" y="2228"/>
                <a:ext cx="0" cy="2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8" name="Line 740">
                <a:extLst>
                  <a:ext uri="{FF2B5EF4-FFF2-40B4-BE49-F238E27FC236}">
                    <a16:creationId xmlns:a16="http://schemas.microsoft.com/office/drawing/2014/main" id="{B4B85113-4BBE-4BD0-ABA8-881CD90A1CBE}"/>
                  </a:ext>
                </a:extLst>
              </p:cNvPr>
              <p:cNvSpPr>
                <a:spLocks noChangeShapeType="1"/>
              </p:cNvSpPr>
              <p:nvPr/>
            </p:nvSpPr>
            <p:spPr bwMode="auto">
              <a:xfrm rot="5400000" flipH="1" flipV="1">
                <a:off x="3396" y="987"/>
                <a:ext cx="98" cy="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49" name="Line 741">
                <a:extLst>
                  <a:ext uri="{FF2B5EF4-FFF2-40B4-BE49-F238E27FC236}">
                    <a16:creationId xmlns:a16="http://schemas.microsoft.com/office/drawing/2014/main" id="{98CCB220-35B0-4410-AE28-6F3981E6987A}"/>
                  </a:ext>
                </a:extLst>
              </p:cNvPr>
              <p:cNvSpPr>
                <a:spLocks noChangeShapeType="1"/>
              </p:cNvSpPr>
              <p:nvPr/>
            </p:nvSpPr>
            <p:spPr bwMode="auto">
              <a:xfrm rot="5400000" flipH="1" flipV="1">
                <a:off x="3459" y="1288"/>
                <a:ext cx="20"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0" name="Line 742">
                <a:extLst>
                  <a:ext uri="{FF2B5EF4-FFF2-40B4-BE49-F238E27FC236}">
                    <a16:creationId xmlns:a16="http://schemas.microsoft.com/office/drawing/2014/main" id="{E59BAE52-8A5B-4472-A655-77F3D4D1DF63}"/>
                  </a:ext>
                </a:extLst>
              </p:cNvPr>
              <p:cNvSpPr>
                <a:spLocks noChangeShapeType="1"/>
              </p:cNvSpPr>
              <p:nvPr/>
            </p:nvSpPr>
            <p:spPr bwMode="auto">
              <a:xfrm>
                <a:off x="4676" y="1037"/>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1" name="Line 743">
                <a:extLst>
                  <a:ext uri="{FF2B5EF4-FFF2-40B4-BE49-F238E27FC236}">
                    <a16:creationId xmlns:a16="http://schemas.microsoft.com/office/drawing/2014/main" id="{C86C12AD-064C-4ED1-BD45-A3B18C2ECC16}"/>
                  </a:ext>
                </a:extLst>
              </p:cNvPr>
              <p:cNvSpPr>
                <a:spLocks noChangeShapeType="1"/>
              </p:cNvSpPr>
              <p:nvPr/>
            </p:nvSpPr>
            <p:spPr bwMode="auto">
              <a:xfrm>
                <a:off x="4676" y="1382"/>
                <a:ext cx="59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2" name="Line 744">
                <a:extLst>
                  <a:ext uri="{FF2B5EF4-FFF2-40B4-BE49-F238E27FC236}">
                    <a16:creationId xmlns:a16="http://schemas.microsoft.com/office/drawing/2014/main" id="{6BA909AE-6BE5-47D9-9C9C-FD67F7037258}"/>
                  </a:ext>
                </a:extLst>
              </p:cNvPr>
              <p:cNvSpPr>
                <a:spLocks noChangeShapeType="1"/>
              </p:cNvSpPr>
              <p:nvPr/>
            </p:nvSpPr>
            <p:spPr bwMode="auto">
              <a:xfrm>
                <a:off x="5168" y="1037"/>
                <a:ext cx="0" cy="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3" name="Line 745">
                <a:extLst>
                  <a:ext uri="{FF2B5EF4-FFF2-40B4-BE49-F238E27FC236}">
                    <a16:creationId xmlns:a16="http://schemas.microsoft.com/office/drawing/2014/main" id="{9F55C546-558E-423F-8160-52EE85DA0EA1}"/>
                  </a:ext>
                </a:extLst>
              </p:cNvPr>
              <p:cNvSpPr>
                <a:spLocks noChangeShapeType="1"/>
              </p:cNvSpPr>
              <p:nvPr/>
            </p:nvSpPr>
            <p:spPr bwMode="auto">
              <a:xfrm>
                <a:off x="5168" y="1162"/>
                <a:ext cx="28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4" name="Line 746">
                <a:extLst>
                  <a:ext uri="{FF2B5EF4-FFF2-40B4-BE49-F238E27FC236}">
                    <a16:creationId xmlns:a16="http://schemas.microsoft.com/office/drawing/2014/main" id="{142FB861-26D3-41B1-ACB3-A36FF2C4F75A}"/>
                  </a:ext>
                </a:extLst>
              </p:cNvPr>
              <p:cNvSpPr>
                <a:spLocks noChangeShapeType="1"/>
              </p:cNvSpPr>
              <p:nvPr/>
            </p:nvSpPr>
            <p:spPr bwMode="auto">
              <a:xfrm flipV="1">
                <a:off x="5449" y="1162"/>
                <a:ext cx="0"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5" name="Line 747">
                <a:extLst>
                  <a:ext uri="{FF2B5EF4-FFF2-40B4-BE49-F238E27FC236}">
                    <a16:creationId xmlns:a16="http://schemas.microsoft.com/office/drawing/2014/main" id="{E4BA0BC8-C594-4595-8D56-0147BE65EB19}"/>
                  </a:ext>
                </a:extLst>
              </p:cNvPr>
              <p:cNvSpPr>
                <a:spLocks noChangeShapeType="1"/>
              </p:cNvSpPr>
              <p:nvPr/>
            </p:nvSpPr>
            <p:spPr bwMode="auto">
              <a:xfrm>
                <a:off x="5449" y="1587"/>
                <a:ext cx="0" cy="3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6" name="Line 748">
                <a:extLst>
                  <a:ext uri="{FF2B5EF4-FFF2-40B4-BE49-F238E27FC236}">
                    <a16:creationId xmlns:a16="http://schemas.microsoft.com/office/drawing/2014/main" id="{0003934E-1562-4016-9599-9FCE001E3E86}"/>
                  </a:ext>
                </a:extLst>
              </p:cNvPr>
              <p:cNvSpPr>
                <a:spLocks noChangeShapeType="1"/>
              </p:cNvSpPr>
              <p:nvPr/>
            </p:nvSpPr>
            <p:spPr bwMode="auto">
              <a:xfrm>
                <a:off x="5222" y="1735"/>
                <a:ext cx="0" cy="2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7" name="Line 749">
                <a:extLst>
                  <a:ext uri="{FF2B5EF4-FFF2-40B4-BE49-F238E27FC236}">
                    <a16:creationId xmlns:a16="http://schemas.microsoft.com/office/drawing/2014/main" id="{22BC35AD-C85B-4775-A8E8-87C6CEAA3426}"/>
                  </a:ext>
                </a:extLst>
              </p:cNvPr>
              <p:cNvSpPr>
                <a:spLocks noChangeShapeType="1"/>
              </p:cNvSpPr>
              <p:nvPr/>
            </p:nvSpPr>
            <p:spPr bwMode="auto">
              <a:xfrm>
                <a:off x="5222" y="1970"/>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58" name="Rectangle 750">
                <a:extLst>
                  <a:ext uri="{FF2B5EF4-FFF2-40B4-BE49-F238E27FC236}">
                    <a16:creationId xmlns:a16="http://schemas.microsoft.com/office/drawing/2014/main" id="{E6382C3C-BAD1-438D-936B-292672B6D79D}"/>
                  </a:ext>
                </a:extLst>
              </p:cNvPr>
              <p:cNvSpPr>
                <a:spLocks noChangeArrowheads="1"/>
              </p:cNvSpPr>
              <p:nvPr/>
            </p:nvSpPr>
            <p:spPr bwMode="auto">
              <a:xfrm>
                <a:off x="164" y="338"/>
                <a:ext cx="5431" cy="2079"/>
              </a:xfrm>
              <a:prstGeom prst="rect">
                <a:avLst/>
              </a:prstGeom>
              <a:noFill/>
              <a:ln w="22225">
                <a:solidFill>
                  <a:srgbClr val="00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159" name="Rectangle 751">
                <a:extLst>
                  <a:ext uri="{FF2B5EF4-FFF2-40B4-BE49-F238E27FC236}">
                    <a16:creationId xmlns:a16="http://schemas.microsoft.com/office/drawing/2014/main" id="{CA2598A8-17B8-402C-A2F5-A552E21BB4A3}"/>
                  </a:ext>
                </a:extLst>
              </p:cNvPr>
              <p:cNvSpPr>
                <a:spLocks noChangeArrowheads="1"/>
              </p:cNvSpPr>
              <p:nvPr/>
            </p:nvSpPr>
            <p:spPr bwMode="auto">
              <a:xfrm>
                <a:off x="286" y="466"/>
                <a:ext cx="2892" cy="1828"/>
              </a:xfrm>
              <a:prstGeom prst="rect">
                <a:avLst/>
              </a:prstGeom>
              <a:noFill/>
              <a:ln w="222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160" name="Line 752">
                <a:extLst>
                  <a:ext uri="{FF2B5EF4-FFF2-40B4-BE49-F238E27FC236}">
                    <a16:creationId xmlns:a16="http://schemas.microsoft.com/office/drawing/2014/main" id="{2B97DED7-6682-4086-957C-102C9E2C9958}"/>
                  </a:ext>
                </a:extLst>
              </p:cNvPr>
              <p:cNvSpPr>
                <a:spLocks noChangeShapeType="1"/>
              </p:cNvSpPr>
              <p:nvPr/>
            </p:nvSpPr>
            <p:spPr bwMode="auto">
              <a:xfrm flipH="1">
                <a:off x="1534" y="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1" name="Line 753">
                <a:extLst>
                  <a:ext uri="{FF2B5EF4-FFF2-40B4-BE49-F238E27FC236}">
                    <a16:creationId xmlns:a16="http://schemas.microsoft.com/office/drawing/2014/main" id="{999EF8D1-3949-4258-AF25-1A18528678E7}"/>
                  </a:ext>
                </a:extLst>
              </p:cNvPr>
              <p:cNvSpPr>
                <a:spLocks noChangeShapeType="1"/>
              </p:cNvSpPr>
              <p:nvPr/>
            </p:nvSpPr>
            <p:spPr bwMode="auto">
              <a:xfrm flipH="1">
                <a:off x="2130" y="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2" name="Line 754">
                <a:extLst>
                  <a:ext uri="{FF2B5EF4-FFF2-40B4-BE49-F238E27FC236}">
                    <a16:creationId xmlns:a16="http://schemas.microsoft.com/office/drawing/2014/main" id="{5B3E3C8D-295D-4772-B89B-8ADF745AF414}"/>
                  </a:ext>
                </a:extLst>
              </p:cNvPr>
              <p:cNvSpPr>
                <a:spLocks noChangeShapeType="1"/>
              </p:cNvSpPr>
              <p:nvPr/>
            </p:nvSpPr>
            <p:spPr bwMode="auto">
              <a:xfrm rot="5400000" flipH="1" flipV="1">
                <a:off x="1491" y="1874"/>
                <a:ext cx="98"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3" name="Line 755">
                <a:extLst>
                  <a:ext uri="{FF2B5EF4-FFF2-40B4-BE49-F238E27FC236}">
                    <a16:creationId xmlns:a16="http://schemas.microsoft.com/office/drawing/2014/main" id="{75BDC1FD-9F53-4F5E-982C-098E36E4A85E}"/>
                  </a:ext>
                </a:extLst>
              </p:cNvPr>
              <p:cNvSpPr>
                <a:spLocks noChangeShapeType="1"/>
              </p:cNvSpPr>
              <p:nvPr/>
            </p:nvSpPr>
            <p:spPr bwMode="auto">
              <a:xfrm rot="5400000" flipH="1" flipV="1">
                <a:off x="900" y="1874"/>
                <a:ext cx="98"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4" name="Line 756">
                <a:extLst>
                  <a:ext uri="{FF2B5EF4-FFF2-40B4-BE49-F238E27FC236}">
                    <a16:creationId xmlns:a16="http://schemas.microsoft.com/office/drawing/2014/main" id="{4F3C46E9-2DBF-4E77-88AE-88D6BA3F40D2}"/>
                  </a:ext>
                </a:extLst>
              </p:cNvPr>
              <p:cNvSpPr>
                <a:spLocks noChangeShapeType="1"/>
              </p:cNvSpPr>
              <p:nvPr/>
            </p:nvSpPr>
            <p:spPr bwMode="auto">
              <a:xfrm flipH="1">
                <a:off x="3936" y="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5" name="Line 757">
                <a:extLst>
                  <a:ext uri="{FF2B5EF4-FFF2-40B4-BE49-F238E27FC236}">
                    <a16:creationId xmlns:a16="http://schemas.microsoft.com/office/drawing/2014/main" id="{714AC69E-2C82-4BD7-B045-083B21325243}"/>
                  </a:ext>
                </a:extLst>
              </p:cNvPr>
              <p:cNvSpPr>
                <a:spLocks noChangeShapeType="1"/>
              </p:cNvSpPr>
              <p:nvPr/>
            </p:nvSpPr>
            <p:spPr bwMode="auto">
              <a:xfrm flipH="1">
                <a:off x="4526" y="834"/>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6" name="Line 758">
                <a:extLst>
                  <a:ext uri="{FF2B5EF4-FFF2-40B4-BE49-F238E27FC236}">
                    <a16:creationId xmlns:a16="http://schemas.microsoft.com/office/drawing/2014/main" id="{AA4AE848-E65A-4864-AAF2-E7C307C65DEB}"/>
                  </a:ext>
                </a:extLst>
              </p:cNvPr>
              <p:cNvSpPr>
                <a:spLocks noChangeShapeType="1"/>
              </p:cNvSpPr>
              <p:nvPr/>
            </p:nvSpPr>
            <p:spPr bwMode="auto">
              <a:xfrm flipH="1">
                <a:off x="4526" y="1834"/>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7" name="Line 759">
                <a:extLst>
                  <a:ext uri="{FF2B5EF4-FFF2-40B4-BE49-F238E27FC236}">
                    <a16:creationId xmlns:a16="http://schemas.microsoft.com/office/drawing/2014/main" id="{F67FEFF9-A34C-4620-A102-A309CB8C9DD1}"/>
                  </a:ext>
                </a:extLst>
              </p:cNvPr>
              <p:cNvSpPr>
                <a:spLocks noChangeShapeType="1"/>
              </p:cNvSpPr>
              <p:nvPr/>
            </p:nvSpPr>
            <p:spPr bwMode="auto">
              <a:xfrm flipH="1">
                <a:off x="3936" y="1832"/>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8" name="Line 760">
                <a:extLst>
                  <a:ext uri="{FF2B5EF4-FFF2-40B4-BE49-F238E27FC236}">
                    <a16:creationId xmlns:a16="http://schemas.microsoft.com/office/drawing/2014/main" id="{D61013B1-426B-428C-AE16-220F98A0D007}"/>
                  </a:ext>
                </a:extLst>
              </p:cNvPr>
              <p:cNvSpPr>
                <a:spLocks noChangeShapeType="1"/>
              </p:cNvSpPr>
              <p:nvPr/>
            </p:nvSpPr>
            <p:spPr bwMode="auto">
              <a:xfrm flipH="1">
                <a:off x="5118" y="1836"/>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sp>
            <p:nvSpPr>
              <p:cNvPr id="169" name="Line 761">
                <a:extLst>
                  <a:ext uri="{FF2B5EF4-FFF2-40B4-BE49-F238E27FC236}">
                    <a16:creationId xmlns:a16="http://schemas.microsoft.com/office/drawing/2014/main" id="{9C09D3B2-5A6D-4601-95C1-C3A6AF4FAFE5}"/>
                  </a:ext>
                </a:extLst>
              </p:cNvPr>
              <p:cNvSpPr>
                <a:spLocks noChangeShapeType="1"/>
              </p:cNvSpPr>
              <p:nvPr/>
            </p:nvSpPr>
            <p:spPr bwMode="auto">
              <a:xfrm flipH="1">
                <a:off x="5448" y="1486"/>
                <a:ext cx="3"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14"/>
              </a:p>
            </p:txBody>
          </p:sp>
        </p:grpSp>
      </p:grpSp>
      <p:sp>
        <p:nvSpPr>
          <p:cNvPr id="3" name="TextBox 2">
            <a:extLst>
              <a:ext uri="{FF2B5EF4-FFF2-40B4-BE49-F238E27FC236}">
                <a16:creationId xmlns:a16="http://schemas.microsoft.com/office/drawing/2014/main" id="{B590EBCE-60E2-4EE5-9893-7DA95096010A}"/>
              </a:ext>
            </a:extLst>
          </p:cNvPr>
          <p:cNvSpPr txBox="1"/>
          <p:nvPr/>
        </p:nvSpPr>
        <p:spPr>
          <a:xfrm>
            <a:off x="6705600" y="0"/>
            <a:ext cx="902208" cy="369332"/>
          </a:xfrm>
          <a:prstGeom prst="rect">
            <a:avLst/>
          </a:prstGeom>
          <a:solidFill>
            <a:schemeClr val="bg1"/>
          </a:solidFill>
        </p:spPr>
        <p:txBody>
          <a:bodyPr wrap="square" rtlCol="0">
            <a:spAutoFit/>
          </a:bodyPr>
          <a:lstStyle/>
          <a:p>
            <a:endParaRPr lang="en-GB" dirty="0"/>
          </a:p>
        </p:txBody>
      </p:sp>
      <p:sp>
        <p:nvSpPr>
          <p:cNvPr id="337" name="Rectangle 3">
            <a:extLst>
              <a:ext uri="{FF2B5EF4-FFF2-40B4-BE49-F238E27FC236}">
                <a16:creationId xmlns:a16="http://schemas.microsoft.com/office/drawing/2014/main" id="{7CFE5C7B-2C7B-40C8-AE2D-7475AA782A7E}"/>
              </a:ext>
            </a:extLst>
          </p:cNvPr>
          <p:cNvSpPr txBox="1">
            <a:spLocks noChangeArrowheads="1"/>
          </p:cNvSpPr>
          <p:nvPr/>
        </p:nvSpPr>
        <p:spPr bwMode="auto">
          <a:xfrm>
            <a:off x="6127647" y="4439289"/>
            <a:ext cx="5930241" cy="1780867"/>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altLang="en-US" sz="2400" dirty="0">
                <a:latin typeface="Calibri" panose="020F0502020204030204" pitchFamily="34" charset="0"/>
                <a:cs typeface="Calibri" panose="020F0502020204030204" pitchFamily="34" charset="0"/>
              </a:rPr>
              <a:t>Central Unit</a:t>
            </a:r>
          </a:p>
          <a:p>
            <a:pPr lvl="1">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Performs all zone differential calculations.</a:t>
            </a:r>
          </a:p>
          <a:p>
            <a:pPr lvl="1">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Multiple algorithms.</a:t>
            </a:r>
          </a:p>
          <a:p>
            <a:pPr lvl="1">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Creates bus zone replica from switch positions. </a:t>
            </a:r>
          </a:p>
          <a:p>
            <a:pPr lvl="1">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Sends trip command to correct bay units.</a:t>
            </a:r>
            <a:endParaRPr lang="en-US"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670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a:extLst>
              <a:ext uri="{FF2B5EF4-FFF2-40B4-BE49-F238E27FC236}">
                <a16:creationId xmlns:a16="http://schemas.microsoft.com/office/drawing/2014/main" id="{6094BBF4-5F2C-413D-8846-B909AF11F8AB}"/>
              </a:ext>
            </a:extLst>
          </p:cNvPr>
          <p:cNvSpPr>
            <a:spLocks noGrp="1" noChangeArrowheads="1"/>
          </p:cNvSpPr>
          <p:nvPr>
            <p:ph type="body" idx="1"/>
          </p:nvPr>
        </p:nvSpPr>
        <p:spPr bwMode="auto">
          <a:xfrm>
            <a:off x="-82054" y="2634110"/>
            <a:ext cx="4406752" cy="1627294"/>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2165" tIns="46083" rIns="92165" bIns="46083" numCol="1" anchor="t" anchorCtr="0" compatLnSpc="1">
            <a:prstTxWarp prst="textNoShape">
              <a:avLst/>
            </a:prstTxWarp>
          </a:bodyPr>
          <a:lstStyle/>
          <a:p>
            <a:pPr lvl="1">
              <a:spcAft>
                <a:spcPts val="120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If a CB Fails to trip need to trip other CBs that are feeding fault</a:t>
            </a:r>
          </a:p>
          <a:p>
            <a:pPr lvl="1">
              <a:spcAft>
                <a:spcPts val="120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Trip all breakers on same busbar</a:t>
            </a:r>
          </a:p>
          <a:p>
            <a:pPr lvl="1">
              <a:spcAft>
                <a:spcPts val="120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Convenient to use busbar protection tripping </a:t>
            </a:r>
            <a:r>
              <a:rPr lang="en-GB" altLang="en-US" sz="2000" dirty="0" err="1">
                <a:latin typeface="Calibri" panose="020F0502020204030204" pitchFamily="34" charset="0"/>
                <a:cs typeface="Calibri" panose="020F0502020204030204" pitchFamily="34" charset="0"/>
              </a:rPr>
              <a:t>buswires</a:t>
            </a:r>
            <a:endParaRPr lang="en-GB" altLang="en-US" sz="2000" dirty="0">
              <a:latin typeface="Calibri" panose="020F0502020204030204" pitchFamily="34" charset="0"/>
              <a:cs typeface="Calibri" panose="020F0502020204030204" pitchFamily="34" charset="0"/>
            </a:endParaRPr>
          </a:p>
          <a:p>
            <a:pPr lvl="1">
              <a:spcAft>
                <a:spcPts val="120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Numerical BB Protection has CB Fail built in as  a function</a:t>
            </a:r>
            <a:endParaRPr lang="en-US" altLang="en-US" sz="2000" dirty="0">
              <a:latin typeface="Calibri" panose="020F0502020204030204" pitchFamily="34" charset="0"/>
              <a:cs typeface="Calibri" panose="020F0502020204030204" pitchFamily="34" charset="0"/>
            </a:endParaRPr>
          </a:p>
        </p:txBody>
      </p:sp>
      <p:sp>
        <p:nvSpPr>
          <p:cNvPr id="39942" name="Line 4">
            <a:extLst>
              <a:ext uri="{FF2B5EF4-FFF2-40B4-BE49-F238E27FC236}">
                <a16:creationId xmlns:a16="http://schemas.microsoft.com/office/drawing/2014/main" id="{4FFB4B45-F669-4660-91E0-D3FE7BD03D5A}"/>
              </a:ext>
            </a:extLst>
          </p:cNvPr>
          <p:cNvSpPr>
            <a:spLocks noChangeShapeType="1"/>
          </p:cNvSpPr>
          <p:nvPr/>
        </p:nvSpPr>
        <p:spPr bwMode="auto">
          <a:xfrm>
            <a:off x="4287895" y="4966690"/>
            <a:ext cx="2280133" cy="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sp>
        <p:nvSpPr>
          <p:cNvPr id="39943" name="Line 5">
            <a:extLst>
              <a:ext uri="{FF2B5EF4-FFF2-40B4-BE49-F238E27FC236}">
                <a16:creationId xmlns:a16="http://schemas.microsoft.com/office/drawing/2014/main" id="{EDE37171-5095-481C-B1F0-945AE3FD32AD}"/>
              </a:ext>
            </a:extLst>
          </p:cNvPr>
          <p:cNvSpPr>
            <a:spLocks noChangeShapeType="1"/>
          </p:cNvSpPr>
          <p:nvPr/>
        </p:nvSpPr>
        <p:spPr bwMode="auto">
          <a:xfrm>
            <a:off x="7038456" y="4966690"/>
            <a:ext cx="2281733" cy="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nvGrpSpPr>
          <p:cNvPr id="39944" name="Group 6">
            <a:extLst>
              <a:ext uri="{FF2B5EF4-FFF2-40B4-BE49-F238E27FC236}">
                <a16:creationId xmlns:a16="http://schemas.microsoft.com/office/drawing/2014/main" id="{00E1C13D-EEB3-409D-88E4-F08FFAE9ED76}"/>
              </a:ext>
            </a:extLst>
          </p:cNvPr>
          <p:cNvGrpSpPr>
            <a:grpSpLocks/>
          </p:cNvGrpSpPr>
          <p:nvPr/>
        </p:nvGrpSpPr>
        <p:grpSpPr bwMode="auto">
          <a:xfrm rot="5400000">
            <a:off x="6586429" y="4732277"/>
            <a:ext cx="432025" cy="472028"/>
            <a:chOff x="3152" y="2795"/>
            <a:chExt cx="272" cy="273"/>
          </a:xfrm>
        </p:grpSpPr>
        <p:sp>
          <p:nvSpPr>
            <p:cNvPr id="39990" name="Rectangle 7">
              <a:extLst>
                <a:ext uri="{FF2B5EF4-FFF2-40B4-BE49-F238E27FC236}">
                  <a16:creationId xmlns:a16="http://schemas.microsoft.com/office/drawing/2014/main" id="{5E60FBDB-5DAD-437C-AFCF-E03C64B86637}"/>
                </a:ext>
              </a:extLst>
            </p:cNvPr>
            <p:cNvSpPr>
              <a:spLocks noChangeArrowheads="1"/>
            </p:cNvSpPr>
            <p:nvPr/>
          </p:nvSpPr>
          <p:spPr bwMode="auto">
            <a:xfrm>
              <a:off x="3152" y="2795"/>
              <a:ext cx="272" cy="272"/>
            </a:xfrm>
            <a:prstGeom prst="rect">
              <a:avLst/>
            </a:prstGeom>
            <a:gradFill rotWithShape="1">
              <a:gsLst>
                <a:gs pos="0">
                  <a:srgbClr val="FFFFF6"/>
                </a:gs>
                <a:gs pos="100000">
                  <a:srgbClr val="FFFFDF"/>
                </a:gs>
              </a:gsLst>
              <a:path path="shape">
                <a:fillToRect l="50000" t="50000" r="50000" b="50000"/>
              </a:path>
            </a:gradFill>
            <a:ln w="19050"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143" bIns="0"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9991" name="Line 8">
              <a:extLst>
                <a:ext uri="{FF2B5EF4-FFF2-40B4-BE49-F238E27FC236}">
                  <a16:creationId xmlns:a16="http://schemas.microsoft.com/office/drawing/2014/main" id="{5C1196B6-F663-4A64-A566-08E099DFD8B9}"/>
                </a:ext>
              </a:extLst>
            </p:cNvPr>
            <p:cNvSpPr>
              <a:spLocks noChangeShapeType="1"/>
            </p:cNvSpPr>
            <p:nvPr/>
          </p:nvSpPr>
          <p:spPr bwMode="auto">
            <a:xfrm>
              <a:off x="3288" y="2795"/>
              <a:ext cx="0" cy="27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sp>
        <p:nvSpPr>
          <p:cNvPr id="39945" name="Line 9">
            <a:extLst>
              <a:ext uri="{FF2B5EF4-FFF2-40B4-BE49-F238E27FC236}">
                <a16:creationId xmlns:a16="http://schemas.microsoft.com/office/drawing/2014/main" id="{F4524736-CCEF-455A-892E-DB31224145AE}"/>
              </a:ext>
            </a:extLst>
          </p:cNvPr>
          <p:cNvSpPr>
            <a:spLocks noChangeShapeType="1"/>
          </p:cNvSpPr>
          <p:nvPr/>
        </p:nvSpPr>
        <p:spPr bwMode="auto">
          <a:xfrm>
            <a:off x="4916732" y="4680274"/>
            <a:ext cx="0" cy="286416"/>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nvGrpSpPr>
          <p:cNvPr id="275466" name="Group 10">
            <a:extLst>
              <a:ext uri="{FF2B5EF4-FFF2-40B4-BE49-F238E27FC236}">
                <a16:creationId xmlns:a16="http://schemas.microsoft.com/office/drawing/2014/main" id="{4A4FB96C-C0A0-4325-8C2D-33050927C40C}"/>
              </a:ext>
            </a:extLst>
          </p:cNvPr>
          <p:cNvGrpSpPr>
            <a:grpSpLocks/>
          </p:cNvGrpSpPr>
          <p:nvPr/>
        </p:nvGrpSpPr>
        <p:grpSpPr bwMode="auto">
          <a:xfrm>
            <a:off x="8454538" y="4248249"/>
            <a:ext cx="472028" cy="433625"/>
            <a:chOff x="3152" y="2795"/>
            <a:chExt cx="272" cy="273"/>
          </a:xfrm>
        </p:grpSpPr>
        <p:sp>
          <p:nvSpPr>
            <p:cNvPr id="39988" name="Rectangle 11">
              <a:extLst>
                <a:ext uri="{FF2B5EF4-FFF2-40B4-BE49-F238E27FC236}">
                  <a16:creationId xmlns:a16="http://schemas.microsoft.com/office/drawing/2014/main" id="{47AB8B16-5ED3-4EA1-B2EC-588CE6139FC2}"/>
                </a:ext>
              </a:extLst>
            </p:cNvPr>
            <p:cNvSpPr>
              <a:spLocks noChangeArrowheads="1"/>
            </p:cNvSpPr>
            <p:nvPr/>
          </p:nvSpPr>
          <p:spPr bwMode="auto">
            <a:xfrm>
              <a:off x="3152" y="2795"/>
              <a:ext cx="272" cy="272"/>
            </a:xfrm>
            <a:prstGeom prst="rect">
              <a:avLst/>
            </a:prstGeom>
            <a:gradFill rotWithShape="1">
              <a:gsLst>
                <a:gs pos="0">
                  <a:srgbClr val="FFFFF6"/>
                </a:gs>
                <a:gs pos="100000">
                  <a:srgbClr val="FFFFDF"/>
                </a:gs>
              </a:gsLst>
              <a:path path="shape">
                <a:fillToRect l="50000" t="50000" r="50000" b="50000"/>
              </a:path>
            </a:gradFill>
            <a:ln w="19050"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143" bIns="0"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9989" name="Line 12">
              <a:extLst>
                <a:ext uri="{FF2B5EF4-FFF2-40B4-BE49-F238E27FC236}">
                  <a16:creationId xmlns:a16="http://schemas.microsoft.com/office/drawing/2014/main" id="{0105D47F-B9C3-4FF5-8F2D-D9B17A416D09}"/>
                </a:ext>
              </a:extLst>
            </p:cNvPr>
            <p:cNvSpPr>
              <a:spLocks noChangeShapeType="1"/>
            </p:cNvSpPr>
            <p:nvPr/>
          </p:nvSpPr>
          <p:spPr bwMode="auto">
            <a:xfrm>
              <a:off x="3288" y="2795"/>
              <a:ext cx="0" cy="27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sp>
        <p:nvSpPr>
          <p:cNvPr id="39947" name="Line 13">
            <a:extLst>
              <a:ext uri="{FF2B5EF4-FFF2-40B4-BE49-F238E27FC236}">
                <a16:creationId xmlns:a16="http://schemas.microsoft.com/office/drawing/2014/main" id="{86E9609D-3A1B-4CE1-BC57-F7E016FE9187}"/>
              </a:ext>
            </a:extLst>
          </p:cNvPr>
          <p:cNvSpPr>
            <a:spLocks noChangeShapeType="1"/>
          </p:cNvSpPr>
          <p:nvPr/>
        </p:nvSpPr>
        <p:spPr bwMode="auto">
          <a:xfrm>
            <a:off x="8691351" y="4680274"/>
            <a:ext cx="0" cy="286416"/>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nvGrpSpPr>
          <p:cNvPr id="39948" name="Group 14">
            <a:extLst>
              <a:ext uri="{FF2B5EF4-FFF2-40B4-BE49-F238E27FC236}">
                <a16:creationId xmlns:a16="http://schemas.microsoft.com/office/drawing/2014/main" id="{87482F99-48D5-47EA-B8DF-F3DAA59B2D9E}"/>
              </a:ext>
            </a:extLst>
          </p:cNvPr>
          <p:cNvGrpSpPr>
            <a:grpSpLocks/>
          </p:cNvGrpSpPr>
          <p:nvPr/>
        </p:nvGrpSpPr>
        <p:grpSpPr bwMode="auto">
          <a:xfrm flipV="1">
            <a:off x="5388759" y="4966691"/>
            <a:ext cx="472028" cy="720042"/>
            <a:chOff x="2562" y="3113"/>
            <a:chExt cx="272" cy="453"/>
          </a:xfrm>
        </p:grpSpPr>
        <p:grpSp>
          <p:nvGrpSpPr>
            <p:cNvPr id="39984" name="Group 15">
              <a:extLst>
                <a:ext uri="{FF2B5EF4-FFF2-40B4-BE49-F238E27FC236}">
                  <a16:creationId xmlns:a16="http://schemas.microsoft.com/office/drawing/2014/main" id="{203FD15D-EF43-4A5A-A4D1-141DB3F8D5D4}"/>
                </a:ext>
              </a:extLst>
            </p:cNvPr>
            <p:cNvGrpSpPr>
              <a:grpSpLocks/>
            </p:cNvGrpSpPr>
            <p:nvPr/>
          </p:nvGrpSpPr>
          <p:grpSpPr bwMode="auto">
            <a:xfrm>
              <a:off x="2562" y="3113"/>
              <a:ext cx="272" cy="273"/>
              <a:chOff x="3152" y="2795"/>
              <a:chExt cx="272" cy="273"/>
            </a:xfrm>
          </p:grpSpPr>
          <p:sp>
            <p:nvSpPr>
              <p:cNvPr id="39986" name="Rectangle 16">
                <a:extLst>
                  <a:ext uri="{FF2B5EF4-FFF2-40B4-BE49-F238E27FC236}">
                    <a16:creationId xmlns:a16="http://schemas.microsoft.com/office/drawing/2014/main" id="{D4144957-6F22-4D73-B66A-854F15A61C33}"/>
                  </a:ext>
                </a:extLst>
              </p:cNvPr>
              <p:cNvSpPr>
                <a:spLocks noChangeArrowheads="1"/>
              </p:cNvSpPr>
              <p:nvPr/>
            </p:nvSpPr>
            <p:spPr bwMode="auto">
              <a:xfrm>
                <a:off x="3152" y="2795"/>
                <a:ext cx="272" cy="272"/>
              </a:xfrm>
              <a:prstGeom prst="rect">
                <a:avLst/>
              </a:prstGeom>
              <a:gradFill rotWithShape="1">
                <a:gsLst>
                  <a:gs pos="0">
                    <a:srgbClr val="FFFFF6"/>
                  </a:gs>
                  <a:gs pos="100000">
                    <a:srgbClr val="FFFFDF"/>
                  </a:gs>
                </a:gsLst>
                <a:path path="shape">
                  <a:fillToRect l="50000" t="50000" r="50000" b="50000"/>
                </a:path>
              </a:gradFill>
              <a:ln w="19050"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143" bIns="0"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9987" name="Line 17">
                <a:extLst>
                  <a:ext uri="{FF2B5EF4-FFF2-40B4-BE49-F238E27FC236}">
                    <a16:creationId xmlns:a16="http://schemas.microsoft.com/office/drawing/2014/main" id="{87479243-3955-4848-8685-F36E3FAAC578}"/>
                  </a:ext>
                </a:extLst>
              </p:cNvPr>
              <p:cNvSpPr>
                <a:spLocks noChangeShapeType="1"/>
              </p:cNvSpPr>
              <p:nvPr/>
            </p:nvSpPr>
            <p:spPr bwMode="auto">
              <a:xfrm>
                <a:off x="3288" y="2795"/>
                <a:ext cx="0" cy="27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sp>
          <p:nvSpPr>
            <p:cNvPr id="39985" name="Line 18">
              <a:extLst>
                <a:ext uri="{FF2B5EF4-FFF2-40B4-BE49-F238E27FC236}">
                  <a16:creationId xmlns:a16="http://schemas.microsoft.com/office/drawing/2014/main" id="{6E43F2C9-06F3-46A3-B65F-5FAB175FA6DD}"/>
                </a:ext>
              </a:extLst>
            </p:cNvPr>
            <p:cNvSpPr>
              <a:spLocks noChangeShapeType="1"/>
            </p:cNvSpPr>
            <p:nvPr/>
          </p:nvSpPr>
          <p:spPr bwMode="auto">
            <a:xfrm>
              <a:off x="2698" y="3385"/>
              <a:ext cx="0" cy="181"/>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grpSp>
        <p:nvGrpSpPr>
          <p:cNvPr id="39949" name="Group 19">
            <a:extLst>
              <a:ext uri="{FF2B5EF4-FFF2-40B4-BE49-F238E27FC236}">
                <a16:creationId xmlns:a16="http://schemas.microsoft.com/office/drawing/2014/main" id="{43A6147C-244D-4412-91AD-D55E4061BEE0}"/>
              </a:ext>
            </a:extLst>
          </p:cNvPr>
          <p:cNvGrpSpPr>
            <a:grpSpLocks/>
          </p:cNvGrpSpPr>
          <p:nvPr/>
        </p:nvGrpSpPr>
        <p:grpSpPr bwMode="auto">
          <a:xfrm flipV="1">
            <a:off x="7747297" y="4966691"/>
            <a:ext cx="472028" cy="720042"/>
            <a:chOff x="2562" y="3113"/>
            <a:chExt cx="272" cy="453"/>
          </a:xfrm>
        </p:grpSpPr>
        <p:grpSp>
          <p:nvGrpSpPr>
            <p:cNvPr id="39980" name="Group 20">
              <a:extLst>
                <a:ext uri="{FF2B5EF4-FFF2-40B4-BE49-F238E27FC236}">
                  <a16:creationId xmlns:a16="http://schemas.microsoft.com/office/drawing/2014/main" id="{94FAE86C-492D-4D0E-B71D-54D6ECE86C1E}"/>
                </a:ext>
              </a:extLst>
            </p:cNvPr>
            <p:cNvGrpSpPr>
              <a:grpSpLocks/>
            </p:cNvGrpSpPr>
            <p:nvPr/>
          </p:nvGrpSpPr>
          <p:grpSpPr bwMode="auto">
            <a:xfrm>
              <a:off x="2562" y="3113"/>
              <a:ext cx="272" cy="273"/>
              <a:chOff x="3152" y="2795"/>
              <a:chExt cx="272" cy="273"/>
            </a:xfrm>
          </p:grpSpPr>
          <p:sp>
            <p:nvSpPr>
              <p:cNvPr id="39982" name="Rectangle 21">
                <a:extLst>
                  <a:ext uri="{FF2B5EF4-FFF2-40B4-BE49-F238E27FC236}">
                    <a16:creationId xmlns:a16="http://schemas.microsoft.com/office/drawing/2014/main" id="{873EFBD5-068C-4C0D-A140-5DEF3FFDAB6D}"/>
                  </a:ext>
                </a:extLst>
              </p:cNvPr>
              <p:cNvSpPr>
                <a:spLocks noChangeArrowheads="1"/>
              </p:cNvSpPr>
              <p:nvPr/>
            </p:nvSpPr>
            <p:spPr bwMode="auto">
              <a:xfrm>
                <a:off x="3152" y="2795"/>
                <a:ext cx="272" cy="272"/>
              </a:xfrm>
              <a:prstGeom prst="rect">
                <a:avLst/>
              </a:prstGeom>
              <a:gradFill rotWithShape="1">
                <a:gsLst>
                  <a:gs pos="0">
                    <a:srgbClr val="FFFFF6"/>
                  </a:gs>
                  <a:gs pos="100000">
                    <a:srgbClr val="FFFFDF"/>
                  </a:gs>
                </a:gsLst>
                <a:path path="shape">
                  <a:fillToRect l="50000" t="50000" r="50000" b="50000"/>
                </a:path>
              </a:gradFill>
              <a:ln w="19050"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143" bIns="0"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9983" name="Line 22">
                <a:extLst>
                  <a:ext uri="{FF2B5EF4-FFF2-40B4-BE49-F238E27FC236}">
                    <a16:creationId xmlns:a16="http://schemas.microsoft.com/office/drawing/2014/main" id="{451345FF-4771-48EE-B280-FB38A9470E9F}"/>
                  </a:ext>
                </a:extLst>
              </p:cNvPr>
              <p:cNvSpPr>
                <a:spLocks noChangeShapeType="1"/>
              </p:cNvSpPr>
              <p:nvPr/>
            </p:nvSpPr>
            <p:spPr bwMode="auto">
              <a:xfrm>
                <a:off x="3288" y="2795"/>
                <a:ext cx="0" cy="27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sp>
          <p:nvSpPr>
            <p:cNvPr id="39981" name="Line 23">
              <a:extLst>
                <a:ext uri="{FF2B5EF4-FFF2-40B4-BE49-F238E27FC236}">
                  <a16:creationId xmlns:a16="http://schemas.microsoft.com/office/drawing/2014/main" id="{26AC61C8-EF0D-405C-B4F4-F24390CD258F}"/>
                </a:ext>
              </a:extLst>
            </p:cNvPr>
            <p:cNvSpPr>
              <a:spLocks noChangeShapeType="1"/>
            </p:cNvSpPr>
            <p:nvPr/>
          </p:nvSpPr>
          <p:spPr bwMode="auto">
            <a:xfrm>
              <a:off x="2698" y="3385"/>
              <a:ext cx="0" cy="181"/>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sp>
        <p:nvSpPr>
          <p:cNvPr id="39950" name="Line 24">
            <a:extLst>
              <a:ext uri="{FF2B5EF4-FFF2-40B4-BE49-F238E27FC236}">
                <a16:creationId xmlns:a16="http://schemas.microsoft.com/office/drawing/2014/main" id="{1FBC65D5-DE7C-4965-AC75-6091C70BFDB3}"/>
              </a:ext>
            </a:extLst>
          </p:cNvPr>
          <p:cNvSpPr>
            <a:spLocks noChangeShapeType="1"/>
          </p:cNvSpPr>
          <p:nvPr/>
        </p:nvSpPr>
        <p:spPr bwMode="auto">
          <a:xfrm flipV="1">
            <a:off x="4916732" y="3238590"/>
            <a:ext cx="0" cy="1009659"/>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sp>
        <p:nvSpPr>
          <p:cNvPr id="39951" name="Line 25">
            <a:extLst>
              <a:ext uri="{FF2B5EF4-FFF2-40B4-BE49-F238E27FC236}">
                <a16:creationId xmlns:a16="http://schemas.microsoft.com/office/drawing/2014/main" id="{E124AF70-9BC0-4697-8AF0-DA886269F686}"/>
              </a:ext>
            </a:extLst>
          </p:cNvPr>
          <p:cNvSpPr>
            <a:spLocks noChangeShapeType="1"/>
          </p:cNvSpPr>
          <p:nvPr/>
        </p:nvSpPr>
        <p:spPr bwMode="auto">
          <a:xfrm flipV="1">
            <a:off x="8691351" y="3238590"/>
            <a:ext cx="0" cy="1009659"/>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sp>
        <p:nvSpPr>
          <p:cNvPr id="39952" name="Line 26">
            <a:extLst>
              <a:ext uri="{FF2B5EF4-FFF2-40B4-BE49-F238E27FC236}">
                <a16:creationId xmlns:a16="http://schemas.microsoft.com/office/drawing/2014/main" id="{5960D532-812A-47E6-872A-261722FE671A}"/>
              </a:ext>
            </a:extLst>
          </p:cNvPr>
          <p:cNvSpPr>
            <a:spLocks noChangeShapeType="1"/>
          </p:cNvSpPr>
          <p:nvPr/>
        </p:nvSpPr>
        <p:spPr bwMode="auto">
          <a:xfrm flipV="1">
            <a:off x="7984110" y="5688333"/>
            <a:ext cx="0" cy="1009658"/>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sp>
        <p:nvSpPr>
          <p:cNvPr id="39953" name="Line 27">
            <a:extLst>
              <a:ext uri="{FF2B5EF4-FFF2-40B4-BE49-F238E27FC236}">
                <a16:creationId xmlns:a16="http://schemas.microsoft.com/office/drawing/2014/main" id="{1A72EAB8-2A5B-4715-8550-4570053374A3}"/>
              </a:ext>
            </a:extLst>
          </p:cNvPr>
          <p:cNvSpPr>
            <a:spLocks noChangeShapeType="1"/>
          </p:cNvSpPr>
          <p:nvPr/>
        </p:nvSpPr>
        <p:spPr bwMode="auto">
          <a:xfrm flipV="1">
            <a:off x="5623973" y="5688333"/>
            <a:ext cx="0" cy="1009658"/>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nvGrpSpPr>
          <p:cNvPr id="275484" name="Group 28">
            <a:extLst>
              <a:ext uri="{FF2B5EF4-FFF2-40B4-BE49-F238E27FC236}">
                <a16:creationId xmlns:a16="http://schemas.microsoft.com/office/drawing/2014/main" id="{3ACB838F-3A63-4C52-B76F-95C7666979FA}"/>
              </a:ext>
            </a:extLst>
          </p:cNvPr>
          <p:cNvGrpSpPr>
            <a:grpSpLocks/>
          </p:cNvGrpSpPr>
          <p:nvPr/>
        </p:nvGrpSpPr>
        <p:grpSpPr bwMode="auto">
          <a:xfrm>
            <a:off x="6568028" y="4246649"/>
            <a:ext cx="2358538" cy="1438484"/>
            <a:chOff x="3152" y="2477"/>
            <a:chExt cx="1361" cy="906"/>
          </a:xfrm>
        </p:grpSpPr>
        <p:grpSp>
          <p:nvGrpSpPr>
            <p:cNvPr id="39971" name="Group 29">
              <a:extLst>
                <a:ext uri="{FF2B5EF4-FFF2-40B4-BE49-F238E27FC236}">
                  <a16:creationId xmlns:a16="http://schemas.microsoft.com/office/drawing/2014/main" id="{DD6CD537-8807-4567-BF4C-80C65FC79919}"/>
                </a:ext>
              </a:extLst>
            </p:cNvPr>
            <p:cNvGrpSpPr>
              <a:grpSpLocks/>
            </p:cNvGrpSpPr>
            <p:nvPr/>
          </p:nvGrpSpPr>
          <p:grpSpPr bwMode="auto">
            <a:xfrm rot="10800000">
              <a:off x="3152" y="2794"/>
              <a:ext cx="272" cy="273"/>
              <a:chOff x="3152" y="2795"/>
              <a:chExt cx="272" cy="273"/>
            </a:xfrm>
          </p:grpSpPr>
          <p:sp>
            <p:nvSpPr>
              <p:cNvPr id="39978" name="Rectangle 30">
                <a:extLst>
                  <a:ext uri="{FF2B5EF4-FFF2-40B4-BE49-F238E27FC236}">
                    <a16:creationId xmlns:a16="http://schemas.microsoft.com/office/drawing/2014/main" id="{155D7EE7-BC54-4645-A618-440B4203973D}"/>
                  </a:ext>
                </a:extLst>
              </p:cNvPr>
              <p:cNvSpPr>
                <a:spLocks noChangeArrowheads="1"/>
              </p:cNvSpPr>
              <p:nvPr/>
            </p:nvSpPr>
            <p:spPr bwMode="auto">
              <a:xfrm>
                <a:off x="3152" y="2795"/>
                <a:ext cx="272" cy="272"/>
              </a:xfrm>
              <a:prstGeom prst="rect">
                <a:avLst/>
              </a:prstGeom>
              <a:gradFill rotWithShape="1">
                <a:gsLst>
                  <a:gs pos="0">
                    <a:srgbClr val="FFFFF6"/>
                  </a:gs>
                  <a:gs pos="100000">
                    <a:srgbClr val="FFFFDF"/>
                  </a:gs>
                </a:gsLst>
                <a:path path="shape">
                  <a:fillToRect l="50000" t="50000" r="50000" b="50000"/>
                </a:path>
              </a:gradFill>
              <a:ln w="19050"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143" bIns="0"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9979" name="Line 31">
                <a:extLst>
                  <a:ext uri="{FF2B5EF4-FFF2-40B4-BE49-F238E27FC236}">
                    <a16:creationId xmlns:a16="http://schemas.microsoft.com/office/drawing/2014/main" id="{47D0394D-D1EE-49CC-AED0-379679F7DE2E}"/>
                  </a:ext>
                </a:extLst>
              </p:cNvPr>
              <p:cNvSpPr>
                <a:spLocks noChangeShapeType="1"/>
              </p:cNvSpPr>
              <p:nvPr/>
            </p:nvSpPr>
            <p:spPr bwMode="auto">
              <a:xfrm>
                <a:off x="3288" y="2795"/>
                <a:ext cx="0" cy="27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grpSp>
          <p:nvGrpSpPr>
            <p:cNvPr id="39972" name="Group 32">
              <a:extLst>
                <a:ext uri="{FF2B5EF4-FFF2-40B4-BE49-F238E27FC236}">
                  <a16:creationId xmlns:a16="http://schemas.microsoft.com/office/drawing/2014/main" id="{7F091695-68CE-4EA8-A78F-CC121E402EA1}"/>
                </a:ext>
              </a:extLst>
            </p:cNvPr>
            <p:cNvGrpSpPr>
              <a:grpSpLocks/>
            </p:cNvGrpSpPr>
            <p:nvPr/>
          </p:nvGrpSpPr>
          <p:grpSpPr bwMode="auto">
            <a:xfrm>
              <a:off x="4241" y="2477"/>
              <a:ext cx="272" cy="273"/>
              <a:chOff x="3152" y="2795"/>
              <a:chExt cx="272" cy="273"/>
            </a:xfrm>
          </p:grpSpPr>
          <p:sp>
            <p:nvSpPr>
              <p:cNvPr id="39976" name="Rectangle 33">
                <a:extLst>
                  <a:ext uri="{FF2B5EF4-FFF2-40B4-BE49-F238E27FC236}">
                    <a16:creationId xmlns:a16="http://schemas.microsoft.com/office/drawing/2014/main" id="{0B012936-00A7-4014-8A02-7B792D3EC379}"/>
                  </a:ext>
                </a:extLst>
              </p:cNvPr>
              <p:cNvSpPr>
                <a:spLocks noChangeArrowheads="1"/>
              </p:cNvSpPr>
              <p:nvPr/>
            </p:nvSpPr>
            <p:spPr bwMode="auto">
              <a:xfrm>
                <a:off x="3152" y="2795"/>
                <a:ext cx="272" cy="272"/>
              </a:xfrm>
              <a:prstGeom prst="rect">
                <a:avLst/>
              </a:prstGeom>
              <a:gradFill rotWithShape="1">
                <a:gsLst>
                  <a:gs pos="0">
                    <a:srgbClr val="FFFFF6"/>
                  </a:gs>
                  <a:gs pos="100000">
                    <a:srgbClr val="FFFFDF"/>
                  </a:gs>
                </a:gsLst>
                <a:path path="shape">
                  <a:fillToRect l="50000" t="50000" r="50000" b="50000"/>
                </a:path>
              </a:gradFill>
              <a:ln w="19050"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143" bIns="0"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9977" name="Line 34">
                <a:extLst>
                  <a:ext uri="{FF2B5EF4-FFF2-40B4-BE49-F238E27FC236}">
                    <a16:creationId xmlns:a16="http://schemas.microsoft.com/office/drawing/2014/main" id="{0964873A-7BBF-4FDE-86FB-676FA2BE2D0B}"/>
                  </a:ext>
                </a:extLst>
              </p:cNvPr>
              <p:cNvSpPr>
                <a:spLocks noChangeShapeType="1"/>
              </p:cNvSpPr>
              <p:nvPr/>
            </p:nvSpPr>
            <p:spPr bwMode="auto">
              <a:xfrm>
                <a:off x="3288" y="2795"/>
                <a:ext cx="0" cy="27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grpSp>
          <p:nvGrpSpPr>
            <p:cNvPr id="39973" name="Group 35">
              <a:extLst>
                <a:ext uri="{FF2B5EF4-FFF2-40B4-BE49-F238E27FC236}">
                  <a16:creationId xmlns:a16="http://schemas.microsoft.com/office/drawing/2014/main" id="{9C9BBB60-7BC6-4613-BE29-E4783EAE92FF}"/>
                </a:ext>
              </a:extLst>
            </p:cNvPr>
            <p:cNvGrpSpPr>
              <a:grpSpLocks/>
            </p:cNvGrpSpPr>
            <p:nvPr/>
          </p:nvGrpSpPr>
          <p:grpSpPr bwMode="auto">
            <a:xfrm rot="5400000" flipV="1">
              <a:off x="3833" y="3110"/>
              <a:ext cx="272" cy="273"/>
              <a:chOff x="3152" y="2795"/>
              <a:chExt cx="272" cy="273"/>
            </a:xfrm>
          </p:grpSpPr>
          <p:sp>
            <p:nvSpPr>
              <p:cNvPr id="39974" name="Rectangle 36">
                <a:extLst>
                  <a:ext uri="{FF2B5EF4-FFF2-40B4-BE49-F238E27FC236}">
                    <a16:creationId xmlns:a16="http://schemas.microsoft.com/office/drawing/2014/main" id="{899F4B78-4068-48CB-8B8C-62E68CE4FC72}"/>
                  </a:ext>
                </a:extLst>
              </p:cNvPr>
              <p:cNvSpPr>
                <a:spLocks noChangeArrowheads="1"/>
              </p:cNvSpPr>
              <p:nvPr/>
            </p:nvSpPr>
            <p:spPr bwMode="auto">
              <a:xfrm>
                <a:off x="3152" y="2795"/>
                <a:ext cx="272" cy="272"/>
              </a:xfrm>
              <a:prstGeom prst="rect">
                <a:avLst/>
              </a:prstGeom>
              <a:gradFill rotWithShape="1">
                <a:gsLst>
                  <a:gs pos="0">
                    <a:srgbClr val="FFFFF6"/>
                  </a:gs>
                  <a:gs pos="100000">
                    <a:srgbClr val="FFFFDF"/>
                  </a:gs>
                </a:gsLst>
                <a:path path="shape">
                  <a:fillToRect l="50000" t="50000" r="50000" b="50000"/>
                </a:path>
              </a:gradFill>
              <a:ln w="19050"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143" bIns="0"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9975" name="Line 37">
                <a:extLst>
                  <a:ext uri="{FF2B5EF4-FFF2-40B4-BE49-F238E27FC236}">
                    <a16:creationId xmlns:a16="http://schemas.microsoft.com/office/drawing/2014/main" id="{F8889D08-4701-40A1-837C-2CE9AABBB477}"/>
                  </a:ext>
                </a:extLst>
              </p:cNvPr>
              <p:cNvSpPr>
                <a:spLocks noChangeShapeType="1"/>
              </p:cNvSpPr>
              <p:nvPr/>
            </p:nvSpPr>
            <p:spPr bwMode="auto">
              <a:xfrm>
                <a:off x="3288" y="2795"/>
                <a:ext cx="0" cy="27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grpSp>
      <p:sp>
        <p:nvSpPr>
          <p:cNvPr id="275494" name="AutoShape 38">
            <a:extLst>
              <a:ext uri="{FF2B5EF4-FFF2-40B4-BE49-F238E27FC236}">
                <a16:creationId xmlns:a16="http://schemas.microsoft.com/office/drawing/2014/main" id="{FD690C16-95A1-4AB0-A9D6-034ABE1E2C0F}"/>
              </a:ext>
            </a:extLst>
          </p:cNvPr>
          <p:cNvSpPr>
            <a:spLocks noChangeArrowheads="1"/>
          </p:cNvSpPr>
          <p:nvPr/>
        </p:nvSpPr>
        <p:spPr bwMode="auto">
          <a:xfrm>
            <a:off x="8504141" y="3244990"/>
            <a:ext cx="473628" cy="936055"/>
          </a:xfrm>
          <a:prstGeom prst="lightningBolt">
            <a:avLst/>
          </a:prstGeom>
          <a:solidFill>
            <a:srgbClr val="FBBA03"/>
          </a:solidFill>
          <a:ln>
            <a:noFill/>
          </a:ln>
          <a:effectLst/>
          <a:extLs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143" bIns="0"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grpSp>
        <p:nvGrpSpPr>
          <p:cNvPr id="275495" name="Group 39">
            <a:extLst>
              <a:ext uri="{FF2B5EF4-FFF2-40B4-BE49-F238E27FC236}">
                <a16:creationId xmlns:a16="http://schemas.microsoft.com/office/drawing/2014/main" id="{A395A61B-2482-43A9-8441-872BF4AE0567}"/>
              </a:ext>
            </a:extLst>
          </p:cNvPr>
          <p:cNvGrpSpPr>
            <a:grpSpLocks/>
          </p:cNvGrpSpPr>
          <p:nvPr/>
        </p:nvGrpSpPr>
        <p:grpSpPr bwMode="auto">
          <a:xfrm>
            <a:off x="8504141" y="3225789"/>
            <a:ext cx="473628" cy="1009659"/>
            <a:chOff x="4269" y="1834"/>
            <a:chExt cx="273" cy="636"/>
          </a:xfrm>
        </p:grpSpPr>
        <p:sp>
          <p:nvSpPr>
            <p:cNvPr id="39969" name="AutoShape 40">
              <a:extLst>
                <a:ext uri="{FF2B5EF4-FFF2-40B4-BE49-F238E27FC236}">
                  <a16:creationId xmlns:a16="http://schemas.microsoft.com/office/drawing/2014/main" id="{3DA0D6DE-4E03-49B3-8051-394CCC0EF820}"/>
                </a:ext>
              </a:extLst>
            </p:cNvPr>
            <p:cNvSpPr>
              <a:spLocks noChangeArrowheads="1"/>
            </p:cNvSpPr>
            <p:nvPr/>
          </p:nvSpPr>
          <p:spPr bwMode="auto">
            <a:xfrm>
              <a:off x="4269" y="1846"/>
              <a:ext cx="273" cy="590"/>
            </a:xfrm>
            <a:prstGeom prst="lightningBolt">
              <a:avLst/>
            </a:prstGeom>
            <a:solidFill>
              <a:schemeClr val="bg1"/>
            </a:solidFill>
            <a:ln w="9525"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143" bIns="0"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9970" name="Line 41">
              <a:extLst>
                <a:ext uri="{FF2B5EF4-FFF2-40B4-BE49-F238E27FC236}">
                  <a16:creationId xmlns:a16="http://schemas.microsoft.com/office/drawing/2014/main" id="{2E4E58B5-DFA8-496A-9BB0-642A8855B18A}"/>
                </a:ext>
              </a:extLst>
            </p:cNvPr>
            <p:cNvSpPr>
              <a:spLocks noChangeShapeType="1"/>
            </p:cNvSpPr>
            <p:nvPr/>
          </p:nvSpPr>
          <p:spPr bwMode="auto">
            <a:xfrm flipV="1">
              <a:off x="4375" y="1834"/>
              <a:ext cx="0" cy="636"/>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sp>
        <p:nvSpPr>
          <p:cNvPr id="275498" name="Line 42">
            <a:extLst>
              <a:ext uri="{FF2B5EF4-FFF2-40B4-BE49-F238E27FC236}">
                <a16:creationId xmlns:a16="http://schemas.microsoft.com/office/drawing/2014/main" id="{75714D6E-DEEE-42FC-9A56-1E7973D1FFFC}"/>
              </a:ext>
            </a:extLst>
          </p:cNvPr>
          <p:cNvSpPr>
            <a:spLocks noChangeShapeType="1"/>
          </p:cNvSpPr>
          <p:nvPr/>
        </p:nvSpPr>
        <p:spPr bwMode="auto">
          <a:xfrm flipV="1">
            <a:off x="9518600" y="3533007"/>
            <a:ext cx="0" cy="1096064"/>
          </a:xfrm>
          <a:prstGeom prst="line">
            <a:avLst/>
          </a:prstGeom>
          <a:noFill/>
          <a:ln w="38100">
            <a:solidFill>
              <a:srgbClr val="CC33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nvGrpSpPr>
          <p:cNvPr id="275499" name="Group 43">
            <a:extLst>
              <a:ext uri="{FF2B5EF4-FFF2-40B4-BE49-F238E27FC236}">
                <a16:creationId xmlns:a16="http://schemas.microsoft.com/office/drawing/2014/main" id="{C6A1B999-71E8-4D74-AE50-9529EE14A3B3}"/>
              </a:ext>
            </a:extLst>
          </p:cNvPr>
          <p:cNvGrpSpPr>
            <a:grpSpLocks/>
          </p:cNvGrpSpPr>
          <p:nvPr/>
        </p:nvGrpSpPr>
        <p:grpSpPr bwMode="auto">
          <a:xfrm>
            <a:off x="8561745" y="2723360"/>
            <a:ext cx="252815" cy="419224"/>
            <a:chOff x="4302" y="1716"/>
            <a:chExt cx="146" cy="264"/>
          </a:xfrm>
        </p:grpSpPr>
        <p:grpSp>
          <p:nvGrpSpPr>
            <p:cNvPr id="39965" name="Group 44">
              <a:extLst>
                <a:ext uri="{FF2B5EF4-FFF2-40B4-BE49-F238E27FC236}">
                  <a16:creationId xmlns:a16="http://schemas.microsoft.com/office/drawing/2014/main" id="{A47131CE-C36A-4794-BEB7-2DC10BDD1FAB}"/>
                </a:ext>
              </a:extLst>
            </p:cNvPr>
            <p:cNvGrpSpPr>
              <a:grpSpLocks/>
            </p:cNvGrpSpPr>
            <p:nvPr/>
          </p:nvGrpSpPr>
          <p:grpSpPr bwMode="auto">
            <a:xfrm>
              <a:off x="4302" y="1716"/>
              <a:ext cx="146" cy="147"/>
              <a:chOff x="3152" y="2795"/>
              <a:chExt cx="272" cy="273"/>
            </a:xfrm>
          </p:grpSpPr>
          <p:sp>
            <p:nvSpPr>
              <p:cNvPr id="39967" name="Rectangle 45">
                <a:extLst>
                  <a:ext uri="{FF2B5EF4-FFF2-40B4-BE49-F238E27FC236}">
                    <a16:creationId xmlns:a16="http://schemas.microsoft.com/office/drawing/2014/main" id="{7ED58A91-C1E5-4BC0-8BC7-AECE1CB6BE1A}"/>
                  </a:ext>
                </a:extLst>
              </p:cNvPr>
              <p:cNvSpPr>
                <a:spLocks noChangeArrowheads="1"/>
              </p:cNvSpPr>
              <p:nvPr/>
            </p:nvSpPr>
            <p:spPr bwMode="auto">
              <a:xfrm>
                <a:off x="3152" y="2795"/>
                <a:ext cx="272" cy="272"/>
              </a:xfrm>
              <a:prstGeom prst="rect">
                <a:avLst/>
              </a:prstGeom>
              <a:gradFill rotWithShape="1">
                <a:gsLst>
                  <a:gs pos="0">
                    <a:srgbClr val="FFFFF6"/>
                  </a:gs>
                  <a:gs pos="100000">
                    <a:srgbClr val="FFFFDF"/>
                  </a:gs>
                </a:gsLst>
                <a:path path="shape">
                  <a:fillToRect l="50000" t="50000" r="50000" b="50000"/>
                </a:path>
              </a:gradFill>
              <a:ln w="19050"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143" bIns="0"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9968" name="Line 46">
                <a:extLst>
                  <a:ext uri="{FF2B5EF4-FFF2-40B4-BE49-F238E27FC236}">
                    <a16:creationId xmlns:a16="http://schemas.microsoft.com/office/drawing/2014/main" id="{F5CCE814-F0C9-4D3D-9EBC-B5ED56275339}"/>
                  </a:ext>
                </a:extLst>
              </p:cNvPr>
              <p:cNvSpPr>
                <a:spLocks noChangeShapeType="1"/>
              </p:cNvSpPr>
              <p:nvPr/>
            </p:nvSpPr>
            <p:spPr bwMode="auto">
              <a:xfrm>
                <a:off x="3288" y="2795"/>
                <a:ext cx="0" cy="27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sp>
          <p:nvSpPr>
            <p:cNvPr id="39966" name="Line 47">
              <a:extLst>
                <a:ext uri="{FF2B5EF4-FFF2-40B4-BE49-F238E27FC236}">
                  <a16:creationId xmlns:a16="http://schemas.microsoft.com/office/drawing/2014/main" id="{119D0F45-8A5A-4FF7-B84A-0630C8C45DE9}"/>
                </a:ext>
              </a:extLst>
            </p:cNvPr>
            <p:cNvSpPr>
              <a:spLocks noChangeShapeType="1"/>
            </p:cNvSpPr>
            <p:nvPr/>
          </p:nvSpPr>
          <p:spPr bwMode="auto">
            <a:xfrm>
              <a:off x="4374" y="1872"/>
              <a:ext cx="0" cy="108"/>
            </a:xfrm>
            <a:prstGeom prst="line">
              <a:avLst/>
            </a:prstGeom>
            <a:noFill/>
            <a:ln w="1905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grpSp>
        <p:nvGrpSpPr>
          <p:cNvPr id="275504" name="Group 48">
            <a:extLst>
              <a:ext uri="{FF2B5EF4-FFF2-40B4-BE49-F238E27FC236}">
                <a16:creationId xmlns:a16="http://schemas.microsoft.com/office/drawing/2014/main" id="{BCA6DDB5-36F6-427B-A0F5-EF7DC82DE39E}"/>
              </a:ext>
            </a:extLst>
          </p:cNvPr>
          <p:cNvGrpSpPr>
            <a:grpSpLocks/>
          </p:cNvGrpSpPr>
          <p:nvPr/>
        </p:nvGrpSpPr>
        <p:grpSpPr bwMode="auto">
          <a:xfrm rot="5400000">
            <a:off x="8568145" y="2710559"/>
            <a:ext cx="230413" cy="256015"/>
            <a:chOff x="3152" y="2795"/>
            <a:chExt cx="272" cy="273"/>
          </a:xfrm>
        </p:grpSpPr>
        <p:sp>
          <p:nvSpPr>
            <p:cNvPr id="39963" name="Rectangle 49">
              <a:extLst>
                <a:ext uri="{FF2B5EF4-FFF2-40B4-BE49-F238E27FC236}">
                  <a16:creationId xmlns:a16="http://schemas.microsoft.com/office/drawing/2014/main" id="{25CB6819-B7C4-44A4-BFFD-89C692101EB3}"/>
                </a:ext>
              </a:extLst>
            </p:cNvPr>
            <p:cNvSpPr>
              <a:spLocks noChangeArrowheads="1"/>
            </p:cNvSpPr>
            <p:nvPr/>
          </p:nvSpPr>
          <p:spPr bwMode="auto">
            <a:xfrm>
              <a:off x="3152" y="2795"/>
              <a:ext cx="272" cy="272"/>
            </a:xfrm>
            <a:prstGeom prst="rect">
              <a:avLst/>
            </a:prstGeom>
            <a:gradFill rotWithShape="1">
              <a:gsLst>
                <a:gs pos="0">
                  <a:srgbClr val="FFFFF6"/>
                </a:gs>
                <a:gs pos="100000">
                  <a:srgbClr val="FFFFDF"/>
                </a:gs>
              </a:gsLst>
              <a:path path="shape">
                <a:fillToRect l="50000" t="50000" r="50000" b="50000"/>
              </a:path>
            </a:gradFill>
            <a:ln w="19050"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143" bIns="0"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9964" name="Line 50">
              <a:extLst>
                <a:ext uri="{FF2B5EF4-FFF2-40B4-BE49-F238E27FC236}">
                  <a16:creationId xmlns:a16="http://schemas.microsoft.com/office/drawing/2014/main" id="{43BFF257-318D-4B92-85B6-1DA7F18DDA6B}"/>
                </a:ext>
              </a:extLst>
            </p:cNvPr>
            <p:cNvSpPr>
              <a:spLocks noChangeShapeType="1"/>
            </p:cNvSpPr>
            <p:nvPr/>
          </p:nvSpPr>
          <p:spPr bwMode="auto">
            <a:xfrm>
              <a:off x="3288" y="2795"/>
              <a:ext cx="0" cy="27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grpSp>
        <p:nvGrpSpPr>
          <p:cNvPr id="39960" name="Group 51">
            <a:extLst>
              <a:ext uri="{FF2B5EF4-FFF2-40B4-BE49-F238E27FC236}">
                <a16:creationId xmlns:a16="http://schemas.microsoft.com/office/drawing/2014/main" id="{F76B3AB0-9BC8-4BC5-8416-AD63FCE7EF4B}"/>
              </a:ext>
            </a:extLst>
          </p:cNvPr>
          <p:cNvGrpSpPr>
            <a:grpSpLocks/>
          </p:cNvGrpSpPr>
          <p:nvPr/>
        </p:nvGrpSpPr>
        <p:grpSpPr bwMode="auto">
          <a:xfrm>
            <a:off x="4681518" y="4248249"/>
            <a:ext cx="472028" cy="433625"/>
            <a:chOff x="3152" y="2795"/>
            <a:chExt cx="272" cy="273"/>
          </a:xfrm>
        </p:grpSpPr>
        <p:sp>
          <p:nvSpPr>
            <p:cNvPr id="39961" name="Rectangle 52">
              <a:extLst>
                <a:ext uri="{FF2B5EF4-FFF2-40B4-BE49-F238E27FC236}">
                  <a16:creationId xmlns:a16="http://schemas.microsoft.com/office/drawing/2014/main" id="{294469E4-E93F-4F7E-9213-144C5456350A}"/>
                </a:ext>
              </a:extLst>
            </p:cNvPr>
            <p:cNvSpPr>
              <a:spLocks noChangeArrowheads="1"/>
            </p:cNvSpPr>
            <p:nvPr/>
          </p:nvSpPr>
          <p:spPr bwMode="auto">
            <a:xfrm>
              <a:off x="3152" y="2795"/>
              <a:ext cx="272" cy="272"/>
            </a:xfrm>
            <a:prstGeom prst="rect">
              <a:avLst/>
            </a:prstGeom>
            <a:gradFill rotWithShape="1">
              <a:gsLst>
                <a:gs pos="0">
                  <a:srgbClr val="FFFFF6"/>
                </a:gs>
                <a:gs pos="100000">
                  <a:srgbClr val="FFFFDF"/>
                </a:gs>
              </a:gsLst>
              <a:path path="shape">
                <a:fillToRect l="50000" t="50000" r="50000" b="50000"/>
              </a:path>
            </a:gradFill>
            <a:ln w="19050"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143" bIns="0" anchor="ct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pPr algn="r"/>
              <a:endParaRPr lang="en-GB" altLang="en-US" sz="1814"/>
            </a:p>
          </p:txBody>
        </p:sp>
        <p:sp>
          <p:nvSpPr>
            <p:cNvPr id="39962" name="Line 53">
              <a:extLst>
                <a:ext uri="{FF2B5EF4-FFF2-40B4-BE49-F238E27FC236}">
                  <a16:creationId xmlns:a16="http://schemas.microsoft.com/office/drawing/2014/main" id="{3E9CA0AD-2A11-44D2-857E-C46004BC54F9}"/>
                </a:ext>
              </a:extLst>
            </p:cNvPr>
            <p:cNvSpPr>
              <a:spLocks noChangeShapeType="1"/>
            </p:cNvSpPr>
            <p:nvPr/>
          </p:nvSpPr>
          <p:spPr bwMode="auto">
            <a:xfrm>
              <a:off x="3288" y="2795"/>
              <a:ext cx="0" cy="27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143" bIns="0"/>
            <a:lstStyle/>
            <a:p>
              <a:endParaRPr lang="en-GB" sz="1814"/>
            </a:p>
          </p:txBody>
        </p:sp>
      </p:grpSp>
      <p:sp>
        <p:nvSpPr>
          <p:cNvPr id="56" name="Rectangle 2">
            <a:extLst>
              <a:ext uri="{FF2B5EF4-FFF2-40B4-BE49-F238E27FC236}">
                <a16:creationId xmlns:a16="http://schemas.microsoft.com/office/drawing/2014/main" id="{52FC5D4D-AD78-41A8-85DE-F806F071A644}"/>
              </a:ext>
            </a:extLst>
          </p:cNvPr>
          <p:cNvSpPr txBox="1">
            <a:spLocks noChangeArrowheads="1"/>
          </p:cNvSpPr>
          <p:nvPr/>
        </p:nvSpPr>
        <p:spPr bwMode="auto">
          <a:xfrm>
            <a:off x="609600" y="-16248"/>
            <a:ext cx="10972800" cy="102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7" name="Rectangle 4">
            <a:extLst>
              <a:ext uri="{FF2B5EF4-FFF2-40B4-BE49-F238E27FC236}">
                <a16:creationId xmlns:a16="http://schemas.microsoft.com/office/drawing/2014/main" id="{C3308052-5605-43A0-8D50-02E3051EE354}"/>
              </a:ext>
            </a:extLst>
          </p:cNvPr>
          <p:cNvSpPr>
            <a:spLocks noChangeArrowheads="1"/>
          </p:cNvSpPr>
          <p:nvPr/>
        </p:nvSpPr>
        <p:spPr bwMode="auto">
          <a:xfrm>
            <a:off x="797342" y="1137098"/>
            <a:ext cx="10400745" cy="59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Circuit Breaker Fail Protection</a:t>
            </a:r>
          </a:p>
        </p:txBody>
      </p:sp>
      <p:sp>
        <p:nvSpPr>
          <p:cNvPr id="2" name="Slide Number Placeholder 1">
            <a:extLst>
              <a:ext uri="{FF2B5EF4-FFF2-40B4-BE49-F238E27FC236}">
                <a16:creationId xmlns:a16="http://schemas.microsoft.com/office/drawing/2014/main" id="{E796A5AB-410C-428E-8279-5C54B0E98F2E}"/>
              </a:ext>
            </a:extLst>
          </p:cNvPr>
          <p:cNvSpPr>
            <a:spLocks noGrp="1"/>
          </p:cNvSpPr>
          <p:nvPr>
            <p:ph type="sldNum" sz="quarter" idx="12"/>
          </p:nvPr>
        </p:nvSpPr>
        <p:spPr/>
        <p:txBody>
          <a:bodyPr/>
          <a:lstStyle/>
          <a:p>
            <a:fld id="{ED85DFA6-EE85-454F-A445-9998FE7865B2}" type="slidenum">
              <a:rPr lang="en-US" altLang="en-US" sz="1200" smtClean="0">
                <a:solidFill>
                  <a:srgbClr val="000000"/>
                </a:solidFill>
                <a:latin typeface="Calibri" panose="020F0502020204030204" pitchFamily="34" charset="0"/>
                <a:cs typeface="Calibri" panose="020F0502020204030204" pitchFamily="34" charset="0"/>
              </a:rPr>
              <a:pPr/>
              <a:t>76</a:t>
            </a:fld>
            <a:endParaRPr lang="en-US" altLang="en-US" sz="1200" dirty="0">
              <a:solidFill>
                <a:srgbClr val="00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5494"/>
                                        </p:tgtEl>
                                        <p:attrNameLst>
                                          <p:attrName>style.visibility</p:attrName>
                                        </p:attrNameLst>
                                      </p:cBhvr>
                                      <p:to>
                                        <p:strVal val="visible"/>
                                      </p:to>
                                    </p:set>
                                  </p:childTnLst>
                                </p:cTn>
                              </p:par>
                            </p:childTnLst>
                          </p:cTn>
                        </p:par>
                        <p:par>
                          <p:cTn id="13" fill="hold" nodeType="afterGroup">
                            <p:stCondLst>
                              <p:cond delay="0"/>
                            </p:stCondLst>
                            <p:childTnLst>
                              <p:par>
                                <p:cTn id="14" presetID="6" presetClass="emph" presetSubtype="0" accel="50000" autoRev="1" fill="hold" nodeType="afterEffect">
                                  <p:stCondLst>
                                    <p:cond delay="0"/>
                                  </p:stCondLst>
                                  <p:childTnLst>
                                    <p:animScale>
                                      <p:cBhvr>
                                        <p:cTn id="15" dur="2000" fill="hold"/>
                                        <p:tgtEl>
                                          <p:spTgt spid="275466"/>
                                        </p:tgtEl>
                                      </p:cBhvr>
                                      <p:by x="150000" y="150000"/>
                                    </p:animScale>
                                  </p:child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75484"/>
                                        </p:tgtEl>
                                        <p:attrNameLst>
                                          <p:attrName>style.visibility</p:attrName>
                                        </p:attrNameLst>
                                      </p:cBhvr>
                                      <p:to>
                                        <p:strVal val="visible"/>
                                      </p:to>
                                    </p:set>
                                  </p:childTnLst>
                                </p:cTn>
                              </p:par>
                              <p:par>
                                <p:cTn id="19" presetID="22" presetClass="entr" presetSubtype="4" fill="hold" nodeType="withEffect">
                                  <p:stCondLst>
                                    <p:cond delay="1500"/>
                                  </p:stCondLst>
                                  <p:childTnLst>
                                    <p:set>
                                      <p:cBhvr>
                                        <p:cTn id="20" dur="1" fill="hold">
                                          <p:stCondLst>
                                            <p:cond delay="0"/>
                                          </p:stCondLst>
                                        </p:cTn>
                                        <p:tgtEl>
                                          <p:spTgt spid="275498"/>
                                        </p:tgtEl>
                                        <p:attrNameLst>
                                          <p:attrName>style.visibility</p:attrName>
                                        </p:attrNameLst>
                                      </p:cBhvr>
                                      <p:to>
                                        <p:strVal val="visible"/>
                                      </p:to>
                                    </p:set>
                                    <p:animEffect transition="in" filter="wipe(down)">
                                      <p:cBhvr>
                                        <p:cTn id="21" dur="500"/>
                                        <p:tgtEl>
                                          <p:spTgt spid="275498"/>
                                        </p:tgtEl>
                                      </p:cBhvr>
                                    </p:animEffect>
                                  </p:childTnLst>
                                </p:cTn>
                              </p:par>
                            </p:childTnLst>
                          </p:cTn>
                        </p:par>
                        <p:par>
                          <p:cTn id="22" fill="hold" nodeType="afterGroup">
                            <p:stCondLst>
                              <p:cond delay="6000"/>
                            </p:stCondLst>
                            <p:childTnLst>
                              <p:par>
                                <p:cTn id="23" presetID="1" presetClass="entr" presetSubtype="0" fill="hold" nodeType="afterEffect">
                                  <p:stCondLst>
                                    <p:cond delay="0"/>
                                  </p:stCondLst>
                                  <p:childTnLst>
                                    <p:set>
                                      <p:cBhvr>
                                        <p:cTn id="24" dur="1" fill="hold">
                                          <p:stCondLst>
                                            <p:cond delay="0"/>
                                          </p:stCondLst>
                                        </p:cTn>
                                        <p:tgtEl>
                                          <p:spTgt spid="275499"/>
                                        </p:tgtEl>
                                        <p:attrNameLst>
                                          <p:attrName>style.visibility</p:attrName>
                                        </p:attrNameLst>
                                      </p:cBhvr>
                                      <p:to>
                                        <p:strVal val="visible"/>
                                      </p:to>
                                    </p:set>
                                  </p:childTnLst>
                                </p:cTn>
                              </p:par>
                            </p:childTnLst>
                          </p:cTn>
                        </p:par>
                        <p:par>
                          <p:cTn id="25" fill="hold" nodeType="afterGroup">
                            <p:stCondLst>
                              <p:cond delay="6000"/>
                            </p:stCondLst>
                            <p:childTnLst>
                              <p:par>
                                <p:cTn id="26" presetID="1" presetClass="entr" presetSubtype="0" fill="hold" nodeType="afterEffect">
                                  <p:stCondLst>
                                    <p:cond delay="500"/>
                                  </p:stCondLst>
                                  <p:childTnLst>
                                    <p:set>
                                      <p:cBhvr>
                                        <p:cTn id="27" dur="1" fill="hold">
                                          <p:stCondLst>
                                            <p:cond delay="0"/>
                                          </p:stCondLst>
                                        </p:cTn>
                                        <p:tgtEl>
                                          <p:spTgt spid="275504"/>
                                        </p:tgtEl>
                                        <p:attrNameLst>
                                          <p:attrName>style.visibility</p:attrName>
                                        </p:attrNameLst>
                                      </p:cBhvr>
                                      <p:to>
                                        <p:strVal val="visible"/>
                                      </p:to>
                                    </p:set>
                                  </p:childTnLst>
                                </p:cTn>
                              </p:par>
                            </p:childTnLst>
                          </p:cTn>
                        </p:par>
                        <p:par>
                          <p:cTn id="28" fill="hold" nodeType="afterGroup">
                            <p:stCondLst>
                              <p:cond delay="6500"/>
                            </p:stCondLst>
                            <p:childTnLst>
                              <p:par>
                                <p:cTn id="29" presetID="1" presetClass="entr" presetSubtype="0" fill="hold" nodeType="afterEffect">
                                  <p:stCondLst>
                                    <p:cond delay="1500"/>
                                  </p:stCondLst>
                                  <p:childTnLst>
                                    <p:set>
                                      <p:cBhvr>
                                        <p:cTn id="30" dur="1" fill="hold">
                                          <p:stCondLst>
                                            <p:cond delay="0"/>
                                          </p:stCondLst>
                                        </p:cTn>
                                        <p:tgtEl>
                                          <p:spTgt spid="2754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941">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9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Protection</a:t>
            </a:r>
          </a:p>
        </p:txBody>
      </p:sp>
      <p:sp>
        <p:nvSpPr>
          <p:cNvPr id="501764" name="Rectangle 4"/>
          <p:cNvSpPr>
            <a:spLocks noChangeArrowheads="1"/>
          </p:cNvSpPr>
          <p:nvPr/>
        </p:nvSpPr>
        <p:spPr bwMode="auto">
          <a:xfrm>
            <a:off x="797342" y="1137098"/>
            <a:ext cx="10400745" cy="59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Circuit Breaker Fail Protection</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77</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7DCBDDC-70F4-4D48-9DF4-F394B693AC89}"/>
              </a:ext>
            </a:extLst>
          </p:cNvPr>
          <p:cNvPicPr>
            <a:picLocks noChangeAspect="1"/>
          </p:cNvPicPr>
          <p:nvPr/>
        </p:nvPicPr>
        <p:blipFill>
          <a:blip r:embed="rId3"/>
          <a:stretch>
            <a:fillRect/>
          </a:stretch>
        </p:blipFill>
        <p:spPr>
          <a:xfrm>
            <a:off x="5462016" y="1843712"/>
            <a:ext cx="6342510" cy="3916620"/>
          </a:xfrm>
          <a:prstGeom prst="rect">
            <a:avLst/>
          </a:prstGeom>
        </p:spPr>
      </p:pic>
      <p:sp>
        <p:nvSpPr>
          <p:cNvPr id="3" name="TextBox 2">
            <a:extLst>
              <a:ext uri="{FF2B5EF4-FFF2-40B4-BE49-F238E27FC236}">
                <a16:creationId xmlns:a16="http://schemas.microsoft.com/office/drawing/2014/main" id="{0EB9613B-7E09-4BCA-800C-9FA4E90FBBAA}"/>
              </a:ext>
            </a:extLst>
          </p:cNvPr>
          <p:cNvSpPr txBox="1"/>
          <p:nvPr/>
        </p:nvSpPr>
        <p:spPr>
          <a:xfrm>
            <a:off x="797342" y="1804282"/>
            <a:ext cx="4664674" cy="440120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CB Fail overcurrent is started by any protection which requests the CB to trip.</a:t>
            </a:r>
          </a:p>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When the overcurrent is picked up the timer starts to run.</a:t>
            </a:r>
          </a:p>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If CB trips the overcurrent resets and the timer stops timing.</a:t>
            </a:r>
          </a:p>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If the CB does not trip the overcurrent remains picked up and the timer continues to run.</a:t>
            </a:r>
          </a:p>
          <a:p>
            <a:pPr marL="285750" indent="-28575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When the </a:t>
            </a:r>
            <a:r>
              <a:rPr lang="en-GB" sz="2000" dirty="0" err="1">
                <a:latin typeface="Calibri" panose="020F0502020204030204" pitchFamily="34" charset="0"/>
                <a:cs typeface="Calibri" panose="020F0502020204030204" pitchFamily="34" charset="0"/>
              </a:rPr>
              <a:t>preset</a:t>
            </a:r>
            <a:r>
              <a:rPr lang="en-GB" sz="2000" dirty="0">
                <a:latin typeface="Calibri" panose="020F0502020204030204" pitchFamily="34" charset="0"/>
                <a:cs typeface="Calibri" panose="020F0502020204030204" pitchFamily="34" charset="0"/>
              </a:rPr>
              <a:t> time is reached the timer contact closes and initiates tripping of the associated busbar and the remote end of the feeder.</a:t>
            </a:r>
          </a:p>
        </p:txBody>
      </p:sp>
    </p:spTree>
    <p:extLst>
      <p:ext uri="{BB962C8B-B14F-4D97-AF65-F5344CB8AC3E}">
        <p14:creationId xmlns:p14="http://schemas.microsoft.com/office/powerpoint/2010/main" val="218770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Metering and Monitoring</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Accuracy Classes</a:t>
            </a:r>
          </a:p>
          <a:p>
            <a:pPr algn="jus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Instruments are classified by the following accuracy classes in IEC. (ANSI has similar but different classes).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0.05-0.1-0.2-0.5-1.0-1.5–2.0-2.5-5</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accuracy is expressed as one hundred times the quotient of the absolute error and the upper limit of the effective range (Total Scale Length). The absolute error being the difference obtained by subtracting the true value of the quantity from its measured value.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Typical accuracy classes for measuring equipment would be: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Amps 1.0 Volts 1.0 Watts 1.5 Vars 1.5 Frequency 0.5 Phase Angle 2.5 Power Factor 2.5 </a:t>
            </a:r>
            <a:r>
              <a:rPr lang="en-US" sz="2400" b="1" dirty="0" err="1">
                <a:effectLst/>
                <a:latin typeface="Calibri" panose="020F0502020204030204" pitchFamily="34" charset="0"/>
                <a:ea typeface="Times New Roman" panose="02020603050405020304" pitchFamily="18" charset="0"/>
                <a:cs typeface="Times New Roman" panose="02020603050405020304" pitchFamily="18" charset="0"/>
              </a:rPr>
              <a:t>kWatthour</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2.0 </a:t>
            </a:r>
            <a:r>
              <a:rPr lang="en-US" sz="2400" b="1" dirty="0" err="1">
                <a:effectLst/>
                <a:latin typeface="Calibri" panose="020F0502020204030204" pitchFamily="34" charset="0"/>
                <a:ea typeface="Times New Roman" panose="02020603050405020304" pitchFamily="18" charset="0"/>
                <a:cs typeface="Times New Roman" panose="02020603050405020304" pitchFamily="18" charset="0"/>
              </a:rPr>
              <a:t>kVarhour</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2.0</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However when the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kWatthour</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or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kVarhour</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meters are being used for tariff purposes at a point of sale then the accuracy class will normally be 0.2S. </a:t>
            </a: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78</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122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Metering and Monitoring</a:t>
            </a:r>
          </a:p>
        </p:txBody>
      </p:sp>
      <p:sp>
        <p:nvSpPr>
          <p:cNvPr id="501764" name="Rectangle 4"/>
          <p:cNvSpPr>
            <a:spLocks noChangeArrowheads="1"/>
          </p:cNvSpPr>
          <p:nvPr/>
        </p:nvSpPr>
        <p:spPr bwMode="auto">
          <a:xfrm>
            <a:off x="797342" y="1137098"/>
            <a:ext cx="10400745" cy="64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Tariff Metering</a:t>
            </a:r>
          </a:p>
          <a:p>
            <a:pPr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79</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B5B7CF9-FF82-401C-9165-F1E32D497082}"/>
              </a:ext>
            </a:extLst>
          </p:cNvPr>
          <p:cNvSpPr txBox="1"/>
          <p:nvPr/>
        </p:nvSpPr>
        <p:spPr>
          <a:xfrm>
            <a:off x="578721" y="1697911"/>
            <a:ext cx="5376672" cy="51398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Times New Roman" panose="02020603050405020304" pitchFamily="18" charset="0"/>
              </a:rPr>
              <a:t>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wo sets of meters will normally be used, a main set and a check set. </a:t>
            </a:r>
          </a:p>
          <a:p>
            <a:pPr marL="342900" indent="-342900">
              <a:spcAft>
                <a:spcPts val="12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main set of meters will normally be connected to CT cores and VT windings also with accuracy class of 0.2S and dedicated solely to the supply of the meters. </a:t>
            </a:r>
          </a:p>
          <a:p>
            <a:pPr marL="342900" indent="-342900">
              <a:spcAft>
                <a:spcPts val="12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check meters will also require CT cores and VT windings with accuracy class 0.2S but in this case other equipment may be connected to the same cores and windings. though the burden imposed by the other equipment may affect, and need to be taken into account when calibrating and commissioning the meters.</a:t>
            </a:r>
            <a:endParaRPr lang="en-GB" sz="2000" u="sng"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pic>
        <p:nvPicPr>
          <p:cNvPr id="3" name="Picture 2">
            <a:extLst>
              <a:ext uri="{FF2B5EF4-FFF2-40B4-BE49-F238E27FC236}">
                <a16:creationId xmlns:a16="http://schemas.microsoft.com/office/drawing/2014/main" id="{204F4DFD-269F-4032-A8C0-3F1FB1AF13F3}"/>
              </a:ext>
            </a:extLst>
          </p:cNvPr>
          <p:cNvPicPr>
            <a:picLocks noChangeAspect="1"/>
          </p:cNvPicPr>
          <p:nvPr/>
        </p:nvPicPr>
        <p:blipFill>
          <a:blip r:embed="rId3"/>
          <a:stretch>
            <a:fillRect/>
          </a:stretch>
        </p:blipFill>
        <p:spPr>
          <a:xfrm>
            <a:off x="5824396" y="1565224"/>
            <a:ext cx="6147706" cy="3750488"/>
          </a:xfrm>
          <a:prstGeom prst="rect">
            <a:avLst/>
          </a:prstGeom>
        </p:spPr>
      </p:pic>
    </p:spTree>
    <p:extLst>
      <p:ext uri="{BB962C8B-B14F-4D97-AF65-F5344CB8AC3E}">
        <p14:creationId xmlns:p14="http://schemas.microsoft.com/office/powerpoint/2010/main" val="23838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Introduction</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Economic Considerations</a:t>
            </a:r>
          </a:p>
          <a:p>
            <a:pPr algn="just">
              <a:spcAft>
                <a:spcPts val="500"/>
              </a:spcAft>
              <a:buNone/>
            </a:pP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The basic economic considerations are the </a:t>
            </a: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initial investment costs including design, equipment, installation and commissioning costs,</a:t>
            </a:r>
            <a:r>
              <a:rPr lang="en-GB" sz="24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cost of operation, maintenance,</a:t>
            </a:r>
            <a:r>
              <a:rPr lang="en-GB" sz="24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cost of post delivery support and repair, cost of personnel training</a:t>
            </a:r>
            <a:r>
              <a:rPr lang="en-GB" sz="2400" dirty="0">
                <a:latin typeface="Calibri" panose="020F0502020204030204" pitchFamily="34" charset="0"/>
                <a:ea typeface="Times New Roman" panose="02020603050405020304" pitchFamily="18" charset="0"/>
                <a:cs typeface="Times New Roman" panose="02020603050405020304" pitchFamily="18" charset="0"/>
              </a:rPr>
              <a:t> and </a:t>
            </a: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cost of extending the system at a later date.</a:t>
            </a:r>
          </a:p>
          <a:p>
            <a:pPr algn="just">
              <a:spcAft>
                <a:spcPts val="500"/>
              </a:spcAft>
              <a:buNone/>
            </a:pP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These all benefit from developing a standard configuration with detailed specifications.</a:t>
            </a:r>
          </a:p>
          <a:p>
            <a:pPr algn="just">
              <a:spcAft>
                <a:spcPts val="500"/>
              </a:spcAft>
              <a:buNone/>
            </a:pP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biggest economic challenge with modern secondary systems is the shorter lifespan being only 10/15 years compared to the 30/40 years achieved by conventional systems.</a:t>
            </a:r>
          </a:p>
          <a:p>
            <a:pPr algn="just">
              <a:spcAft>
                <a:spcPts val="500"/>
              </a:spcAft>
              <a:buNone/>
            </a:pP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This need to replace the systems after 10/15 years has a significant cost implication as well as the added difficulty of achieving the required outages to carry this out.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8</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292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Metering and Monitoring</a:t>
            </a:r>
          </a:p>
        </p:txBody>
      </p:sp>
      <p:sp>
        <p:nvSpPr>
          <p:cNvPr id="501764" name="Rectangle 4"/>
          <p:cNvSpPr>
            <a:spLocks noChangeArrowheads="1"/>
          </p:cNvSpPr>
          <p:nvPr/>
        </p:nvSpPr>
        <p:spPr bwMode="auto">
          <a:xfrm>
            <a:off x="797341" y="1256161"/>
            <a:ext cx="10400745" cy="65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Transducers</a:t>
            </a:r>
          </a:p>
          <a:p>
            <a:pPr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80</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3076" name="Picture 4" descr="Current Transducer, करंट ट्रांसड्यूसर - Industrial Controls &amp; Drives  (india) Private Limited, Chennai | ID: 7065831897">
            <a:extLst>
              <a:ext uri="{FF2B5EF4-FFF2-40B4-BE49-F238E27FC236}">
                <a16:creationId xmlns:a16="http://schemas.microsoft.com/office/drawing/2014/main" id="{B1A96456-8B5A-4392-B025-AA825AAC6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648" y="1787065"/>
            <a:ext cx="2121154" cy="212115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C Current Transducer -Shavison at Rs 5000/piece | करंट ट्रांसड्यूसर -  Industronics, Zirakpur | ID: 13185441155">
            <a:extLst>
              <a:ext uri="{FF2B5EF4-FFF2-40B4-BE49-F238E27FC236}">
                <a16:creationId xmlns:a16="http://schemas.microsoft.com/office/drawing/2014/main" id="{D91068C8-7B25-4553-8093-8B3E7D886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375" y="410210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638898-54CF-412E-85F0-0D6012ED7AB1}"/>
              </a:ext>
            </a:extLst>
          </p:cNvPr>
          <p:cNvSpPr txBox="1"/>
          <p:nvPr/>
        </p:nvSpPr>
        <p:spPr>
          <a:xfrm>
            <a:off x="623761" y="1787065"/>
            <a:ext cx="8128000" cy="524759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Times New Roman" panose="02020603050405020304" pitchFamily="18" charset="0"/>
              </a:rPr>
              <a:t>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he output of a transducer is normally a DC analogue current signal which is proportional to the input quantity to be measured. </a:t>
            </a:r>
          </a:p>
          <a:p>
            <a:pPr marL="342900" indent="-342900">
              <a:spcAft>
                <a:spcPts val="60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Times New Roman" panose="02020603050405020304" pitchFamily="18" charset="0"/>
              </a:rPr>
              <a:t>The input quantity may be current, voltage or power.</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Times New Roman" panose="02020603050405020304" pitchFamily="18" charset="0"/>
              </a:rPr>
              <a:t>They can be u</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sed in conjunction with instruments and recorders, and are convenient for local and remote indication. </a:t>
            </a:r>
          </a:p>
          <a:p>
            <a:pPr marL="342900" indent="-342900">
              <a:spcAft>
                <a:spcPts val="6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They present a low burden on current and voltage transformers. </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Although some SCADA systems can take CT and VT inputs directly some SCADA systems may require the use of suitable transducers.</a:t>
            </a:r>
          </a:p>
          <a:p>
            <a:pPr marL="342900" indent="-342900">
              <a:spcAft>
                <a:spcPts val="6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Digital transducers are now available which measure an analogue input, such as current, and convert it into a digital voltage output.</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These can be interfaced directly to a microprocessor controlled system without the need for any supplementary signal conditioning equipment </a:t>
            </a:r>
            <a:r>
              <a:rPr lang="en-US" sz="2000" dirty="0">
                <a:latin typeface="Calibri" panose="020F0502020204030204" pitchFamily="34" charset="0"/>
                <a:ea typeface="Times New Roman" panose="02020603050405020304" pitchFamily="18" charset="0"/>
                <a:cs typeface="Times New Roman" panose="02020603050405020304" pitchFamily="18" charset="0"/>
              </a:rPr>
              <a:t>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nd have a much better immunity to electrical noise and electromagnetic interference.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endParaRPr lang="en-GB" sz="2000" dirty="0"/>
          </a:p>
        </p:txBody>
      </p:sp>
    </p:spTree>
    <p:extLst>
      <p:ext uri="{BB962C8B-B14F-4D97-AF65-F5344CB8AC3E}">
        <p14:creationId xmlns:p14="http://schemas.microsoft.com/office/powerpoint/2010/main" val="73744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Metering and Monitoring</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Fault Locators</a:t>
            </a:r>
          </a:p>
          <a:p>
            <a:pPr marL="342900" indent="-342900" fontAlgn="base">
              <a:spcBef>
                <a:spcPct val="10000"/>
              </a:spcBef>
              <a:spcAft>
                <a:spcPct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When a persistent fault occurs on an overhead line then a line gang has to be dispatched to find the fault and repair it. A fault locator is a device intended to identify the fault location to within two or three spans. </a:t>
            </a:r>
          </a:p>
          <a:p>
            <a:pPr marL="342900" indent="-342900" fontAlgn="base">
              <a:spcBef>
                <a:spcPct val="10000"/>
              </a:spcBef>
              <a:spcAft>
                <a:spcPct val="0"/>
              </a:spcAft>
            </a:pPr>
            <a:r>
              <a:rPr lang="en-US" altLang="en-US" sz="2400" dirty="0">
                <a:solidFill>
                  <a:srgbClr val="000000"/>
                </a:solidFill>
                <a:latin typeface="Calibri" panose="020F0502020204030204" pitchFamily="34" charset="0"/>
                <a:cs typeface="Times New Roman" panose="02020603050405020304" pitchFamily="18" charset="0"/>
              </a:rPr>
              <a:t>Many methods have been used in the past but for AC lines the majority of fault locators use some form of impedance measurement. Initially the fault locator would be a standalone device but with the development of numerical relays it is possible to have the fault location algorithm built into a protection relay.</a:t>
            </a:r>
          </a:p>
          <a:p>
            <a:pPr marL="342900" indent="-342900" fontAlgn="base">
              <a:spcBef>
                <a:spcPct val="10000"/>
              </a:spcBef>
              <a:spcAft>
                <a:spcPct val="0"/>
              </a:spcAft>
            </a:pPr>
            <a:r>
              <a:rPr lang="en-US" altLang="en-US" sz="2400" dirty="0">
                <a:solidFill>
                  <a:srgbClr val="000000"/>
                </a:solidFill>
                <a:latin typeface="Calibri" panose="020F0502020204030204" pitchFamily="34" charset="0"/>
                <a:cs typeface="Times New Roman" panose="02020603050405020304" pitchFamily="18" charset="0"/>
              </a:rPr>
              <a:t>However, impedance measurement is not suitable for HVDC lines and so methods using travelling waves have been developed for use on such lines and these may also be used on very long AC transmission lines.</a:t>
            </a: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81</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523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Metering and Monitoring</a:t>
            </a:r>
          </a:p>
        </p:txBody>
      </p:sp>
      <p:sp>
        <p:nvSpPr>
          <p:cNvPr id="501764" name="Rectangle 4"/>
          <p:cNvSpPr>
            <a:spLocks noChangeArrowheads="1"/>
          </p:cNvSpPr>
          <p:nvPr/>
        </p:nvSpPr>
        <p:spPr bwMode="auto">
          <a:xfrm>
            <a:off x="797342" y="1137098"/>
            <a:ext cx="10400745" cy="50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Fault Recorders</a:t>
            </a:r>
          </a:p>
          <a:p>
            <a:pPr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82</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4100" name="Picture 4" descr="THE NEXT GENERATION SYSTEM FOR AUTOMATED DFR FILE CLASSIFICATION">
            <a:extLst>
              <a:ext uri="{FF2B5EF4-FFF2-40B4-BE49-F238E27FC236}">
                <a16:creationId xmlns:a16="http://schemas.microsoft.com/office/drawing/2014/main" id="{62CB3D30-A311-4B02-B680-428AA41FF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942" y="1640015"/>
            <a:ext cx="4954252" cy="28717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F4C2EC-25A1-4EC9-9AC1-88538256CD7C}"/>
              </a:ext>
            </a:extLst>
          </p:cNvPr>
          <p:cNvSpPr txBox="1"/>
          <p:nvPr/>
        </p:nvSpPr>
        <p:spPr>
          <a:xfrm>
            <a:off x="699806" y="1926336"/>
            <a:ext cx="5603458" cy="3139321"/>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Fault recorders allow us to record analogue signals of currents and voltages immediately preceding, during and after a fault which can be extremely useful in analysing fault events.</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Normally the fault recorder will present approximately 250ms of pre-fault information. In addition to the analogue channels it is possible to have digital channels indicating operation of specific relays or other indicators.</a:t>
            </a:r>
          </a:p>
          <a:p>
            <a:endParaRPr lang="en-GB" dirty="0"/>
          </a:p>
        </p:txBody>
      </p:sp>
      <p:sp>
        <p:nvSpPr>
          <p:cNvPr id="3" name="TextBox 2">
            <a:extLst>
              <a:ext uri="{FF2B5EF4-FFF2-40B4-BE49-F238E27FC236}">
                <a16:creationId xmlns:a16="http://schemas.microsoft.com/office/drawing/2014/main" id="{FF5AF16A-B453-435A-8CDA-E154FAFB7EE9}"/>
              </a:ext>
            </a:extLst>
          </p:cNvPr>
          <p:cNvSpPr txBox="1"/>
          <p:nvPr/>
        </p:nvSpPr>
        <p:spPr>
          <a:xfrm>
            <a:off x="699806" y="4798123"/>
            <a:ext cx="10498281" cy="1908215"/>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Originally, fault recorders were standalone devices but with modern numerical relays the fault recorder function can easily be built into a relay.</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The triggering of the fault recorder function can be </a:t>
            </a:r>
            <a:r>
              <a:rPr lang="en-US" sz="2000" dirty="0">
                <a:effectLst/>
                <a:latin typeface="Calibri" panose="020F0502020204030204" pitchFamily="34" charset="0"/>
                <a:ea typeface="Times New Roman" panose="02020603050405020304" pitchFamily="18" charset="0"/>
                <a:cs typeface="Calibri" panose="020F0502020204030204" pitchFamily="34" charset="0"/>
              </a:rPr>
              <a:t>by a level setting in the analogue channels such as current exceeding a certain amount or voltage falling below a predefined value or by operation of certain digital initiations.</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endParaRPr lang="en-GB" dirty="0"/>
          </a:p>
        </p:txBody>
      </p:sp>
    </p:spTree>
    <p:extLst>
      <p:ext uri="{BB962C8B-B14F-4D97-AF65-F5344CB8AC3E}">
        <p14:creationId xmlns:p14="http://schemas.microsoft.com/office/powerpoint/2010/main" val="36830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Metering and Monitoring</a:t>
            </a:r>
          </a:p>
        </p:txBody>
      </p:sp>
      <p:sp>
        <p:nvSpPr>
          <p:cNvPr id="501764" name="Rectangle 4"/>
          <p:cNvSpPr>
            <a:spLocks noChangeArrowheads="1"/>
          </p:cNvSpPr>
          <p:nvPr/>
        </p:nvSpPr>
        <p:spPr bwMode="auto">
          <a:xfrm>
            <a:off x="783488" y="8322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Sequence of Events Recorders</a:t>
            </a:r>
          </a:p>
          <a:p>
            <a:pPr marL="342900" indent="-342900" fontAlgn="base">
              <a:spcBef>
                <a:spcPct val="10000"/>
              </a:spcBef>
              <a:spcAft>
                <a:spcPts val="1200"/>
              </a:spcAft>
            </a:pPr>
            <a:r>
              <a:rPr lang="en-US" sz="2400" dirty="0">
                <a:latin typeface="Calibri" panose="020F0502020204030204" pitchFamily="34" charset="0"/>
                <a:ea typeface="Times New Roman" panose="02020603050405020304" pitchFamily="18" charset="0"/>
                <a:cs typeface="Times New Roman" panose="02020603050405020304" pitchFamily="18" charset="0"/>
              </a:rPr>
              <a:t>W</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hen system faults occur it can be very advantageous to have accurately timed information of such items as the operation of circuit breakers or other items of primary plant as well as the operation times of protection relays, auto reclose actions and alarms. </a:t>
            </a:r>
          </a:p>
          <a:p>
            <a:pPr marL="342900" indent="-342900" fontAlgn="base">
              <a:spcBef>
                <a:spcPct val="10000"/>
              </a:spcBef>
              <a:spcAft>
                <a:spcPts val="12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This information is gathered by a sequence of events recorder (SER), which is a standard function within substation control systems. </a:t>
            </a:r>
          </a:p>
          <a:p>
            <a:pPr marL="342900" indent="-342900" fontAlgn="base">
              <a:spcBef>
                <a:spcPct val="10000"/>
              </a:spcBef>
              <a:spcAft>
                <a:spcPts val="12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accuracy of the time stamping of the information should be within 1ms and ideally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synchronised</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accurately across different sites. This is particularly important when a system fault affecting a number of sites needs to be studied. </a:t>
            </a:r>
          </a:p>
          <a:p>
            <a:pPr marL="342900" indent="-342900" fontAlgn="base">
              <a:spcBef>
                <a:spcPct val="10000"/>
              </a:spcBef>
              <a:spcAft>
                <a:spcPts val="1200"/>
              </a:spcAft>
            </a:pPr>
            <a:r>
              <a:rPr lang="en-US" sz="2400" dirty="0">
                <a:latin typeface="Calibri" panose="020F0502020204030204" pitchFamily="34" charset="0"/>
                <a:ea typeface="Times New Roman" panose="02020603050405020304" pitchFamily="18" charset="0"/>
                <a:cs typeface="Times New Roman" panose="02020603050405020304" pitchFamily="18" charset="0"/>
              </a:rPr>
              <a:t>The time source will normally be from a GPS clock and different methods are available for </a:t>
            </a:r>
            <a:r>
              <a:rPr lang="en-US" sz="2400" dirty="0" err="1">
                <a:latin typeface="Calibri" panose="020F0502020204030204" pitchFamily="34" charset="0"/>
                <a:ea typeface="Times New Roman" panose="02020603050405020304" pitchFamily="18" charset="0"/>
                <a:cs typeface="Times New Roman" panose="02020603050405020304" pitchFamily="18" charset="0"/>
              </a:rPr>
              <a:t>synchronising</a:t>
            </a:r>
            <a:r>
              <a:rPr lang="en-US" sz="2400" dirty="0">
                <a:latin typeface="Calibri" panose="020F0502020204030204" pitchFamily="34" charset="0"/>
                <a:ea typeface="Times New Roman" panose="02020603050405020304" pitchFamily="18" charset="0"/>
                <a:cs typeface="Times New Roman" panose="02020603050405020304" pitchFamily="18" charset="0"/>
              </a:rPr>
              <a:t> between devices on a site. The detail of these methods such as IRIG-B and IEEE 1588 are outside of the scope of this course.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a:p>
            <a:pPr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83</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410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Metering and Monitoring</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Supervision</a:t>
            </a:r>
          </a:p>
          <a:p>
            <a:pPr marL="342900" indent="-342900" fontAlgn="base">
              <a:spcBef>
                <a:spcPct val="10000"/>
              </a:spcBef>
              <a:spcAft>
                <a:spcPts val="12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As the majority of secondary equipment may not operate for very long periods of time, but then be required to operate within milliseconds to clear a fault it is very important to know that the dormant equipment is healthy. In order to do this supervision equipment is provided. </a:t>
            </a:r>
          </a:p>
          <a:p>
            <a:pPr marL="342900" indent="-342900" fontAlgn="base">
              <a:spcBef>
                <a:spcPct val="10000"/>
              </a:spcBef>
              <a:spcAft>
                <a:spcPts val="1200"/>
              </a:spcAft>
            </a:pPr>
            <a:r>
              <a:rPr lang="en-US" altLang="en-US" sz="2400" dirty="0">
                <a:solidFill>
                  <a:srgbClr val="000000"/>
                </a:solidFill>
                <a:latin typeface="Calibri" panose="020F0502020204030204" pitchFamily="34" charset="0"/>
                <a:cs typeface="Times New Roman" panose="02020603050405020304" pitchFamily="18" charset="0"/>
              </a:rPr>
              <a:t>With modern numerical relays self supervision is built into the relays.</a:t>
            </a:r>
          </a:p>
          <a:p>
            <a:pPr marL="342900" indent="-342900" fontAlgn="base">
              <a:spcBef>
                <a:spcPct val="10000"/>
              </a:spcBef>
              <a:spcAft>
                <a:spcPts val="1200"/>
              </a:spcAft>
            </a:pPr>
            <a:r>
              <a:rPr lang="en-US" altLang="en-US" sz="2400" dirty="0">
                <a:solidFill>
                  <a:srgbClr val="000000"/>
                </a:solidFill>
                <a:latin typeface="Calibri" panose="020F0502020204030204" pitchFamily="34" charset="0"/>
                <a:cs typeface="Times New Roman" panose="02020603050405020304" pitchFamily="18" charset="0"/>
              </a:rPr>
              <a:t>The computer control system, which is also self supervised, will generally annunciate any unusual conditions as alarms.</a:t>
            </a:r>
          </a:p>
          <a:p>
            <a:pPr marL="342900" indent="-342900" fontAlgn="base">
              <a:spcBef>
                <a:spcPct val="10000"/>
              </a:spcBef>
              <a:spcAft>
                <a:spcPts val="1200"/>
              </a:spcAft>
            </a:pPr>
            <a:r>
              <a:rPr lang="en-US" altLang="en-US" sz="2400" dirty="0">
                <a:solidFill>
                  <a:srgbClr val="000000"/>
                </a:solidFill>
                <a:latin typeface="Calibri" panose="020F0502020204030204" pitchFamily="34" charset="0"/>
                <a:cs typeface="Times New Roman" panose="02020603050405020304" pitchFamily="18" charset="0"/>
              </a:rPr>
              <a:t>One particular type of supervision is trip circuit supervision for circuit breakers and this is described in the next slide.</a:t>
            </a: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84</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776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Metering and Monitoring</a:t>
            </a:r>
          </a:p>
        </p:txBody>
      </p:sp>
      <p:sp>
        <p:nvSpPr>
          <p:cNvPr id="501764" name="Rectangle 4"/>
          <p:cNvSpPr>
            <a:spLocks noChangeArrowheads="1"/>
          </p:cNvSpPr>
          <p:nvPr/>
        </p:nvSpPr>
        <p:spPr bwMode="auto">
          <a:xfrm>
            <a:off x="797342" y="1137098"/>
            <a:ext cx="10400745" cy="54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Trip Circuit Supervision</a:t>
            </a:r>
          </a:p>
          <a:p>
            <a:pPr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85</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3401207-534E-4A44-B244-0AB5935DFA44}"/>
              </a:ext>
            </a:extLst>
          </p:cNvPr>
          <p:cNvPicPr/>
          <p:nvPr/>
        </p:nvPicPr>
        <p:blipFill>
          <a:blip r:embed="rId3" cstate="print"/>
          <a:srcRect/>
          <a:stretch>
            <a:fillRect/>
          </a:stretch>
        </p:blipFill>
        <p:spPr bwMode="auto">
          <a:xfrm>
            <a:off x="5360860" y="1524860"/>
            <a:ext cx="5713095" cy="3131185"/>
          </a:xfrm>
          <a:prstGeom prst="rect">
            <a:avLst/>
          </a:prstGeom>
          <a:noFill/>
          <a:ln w="9525">
            <a:noFill/>
            <a:miter lim="800000"/>
            <a:headEnd/>
            <a:tailEnd/>
          </a:ln>
        </p:spPr>
      </p:pic>
      <p:sp>
        <p:nvSpPr>
          <p:cNvPr id="2" name="TextBox 1">
            <a:extLst>
              <a:ext uri="{FF2B5EF4-FFF2-40B4-BE49-F238E27FC236}">
                <a16:creationId xmlns:a16="http://schemas.microsoft.com/office/drawing/2014/main" id="{7B796BA4-4D5C-4A1E-B4BF-A85032816964}"/>
              </a:ext>
            </a:extLst>
          </p:cNvPr>
          <p:cNvSpPr txBox="1"/>
          <p:nvPr/>
        </p:nvSpPr>
        <p:spPr>
          <a:xfrm>
            <a:off x="5340096" y="4656045"/>
            <a:ext cx="3072384" cy="2339102"/>
          </a:xfrm>
          <a:prstGeom prst="rect">
            <a:avLst/>
          </a:prstGeom>
          <a:noFill/>
        </p:spPr>
        <p:txBody>
          <a:bodyPr wrap="square" rtlCol="0">
            <a:spAutoFit/>
          </a:bodyPr>
          <a:lstStyle/>
          <a:p>
            <a:pPr algn="just"/>
            <a:r>
              <a:rPr lang="en-US" sz="1600" dirty="0">
                <a:effectLst/>
                <a:latin typeface="Calibri" panose="020F0502020204030204" pitchFamily="34" charset="0"/>
                <a:ea typeface="Times New Roman" panose="02020603050405020304" pitchFamily="18" charset="0"/>
                <a:cs typeface="Times New Roman" panose="02020603050405020304" pitchFamily="18" charset="0"/>
              </a:rPr>
              <a:t>PR  - Protection relay contact.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TC – Circuit breaker trip coil.</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1600" dirty="0">
                <a:effectLst/>
                <a:latin typeface="Calibri" panose="020F0502020204030204" pitchFamily="34" charset="0"/>
                <a:ea typeface="Times New Roman" panose="02020603050405020304" pitchFamily="18" charset="0"/>
                <a:cs typeface="Times New Roman" panose="02020603050405020304" pitchFamily="18" charset="0"/>
              </a:rPr>
              <a:t>52a – Normally open contact of        circuit breaker.</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1600" dirty="0">
                <a:effectLst/>
                <a:latin typeface="Calibri" panose="020F0502020204030204" pitchFamily="34" charset="0"/>
                <a:ea typeface="Times New Roman" panose="02020603050405020304" pitchFamily="18" charset="0"/>
                <a:cs typeface="Times New Roman" panose="02020603050405020304" pitchFamily="18" charset="0"/>
              </a:rPr>
              <a:t>R – resistors.</a:t>
            </a:r>
          </a:p>
          <a:p>
            <a:pPr algn="just"/>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 – relay monitoring when circuit breaker is closed.</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11677CA3-92E3-428A-819D-6411CA2C5568}"/>
              </a:ext>
            </a:extLst>
          </p:cNvPr>
          <p:cNvSpPr txBox="1"/>
          <p:nvPr/>
        </p:nvSpPr>
        <p:spPr>
          <a:xfrm>
            <a:off x="8401082" y="4636691"/>
            <a:ext cx="2785607" cy="1846659"/>
          </a:xfrm>
          <a:prstGeom prst="rect">
            <a:avLst/>
          </a:prstGeom>
          <a:noFill/>
        </p:spPr>
        <p:txBody>
          <a:bodyPr wrap="square" rtlCol="0">
            <a:spAutoFit/>
          </a:bodyPr>
          <a:lstStyle/>
          <a:p>
            <a:pPr algn="just"/>
            <a:r>
              <a:rPr lang="en-US" sz="1600" dirty="0">
                <a:effectLst/>
                <a:latin typeface="Calibri" panose="020F0502020204030204" pitchFamily="34" charset="0"/>
                <a:ea typeface="Times New Roman" panose="02020603050405020304" pitchFamily="18" charset="0"/>
                <a:cs typeface="Times New Roman" panose="02020603050405020304" pitchFamily="18" charset="0"/>
              </a:rPr>
              <a:t>B – relay monitoring when circuit breaker is open.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1600" dirty="0">
                <a:effectLst/>
                <a:latin typeface="Calibri" panose="020F0502020204030204" pitchFamily="34" charset="0"/>
                <a:ea typeface="Times New Roman" panose="02020603050405020304" pitchFamily="18" charset="0"/>
                <a:cs typeface="Times New Roman" panose="02020603050405020304" pitchFamily="18" charset="0"/>
              </a:rPr>
              <a:t>C – relay energized when circuit is healthy with normally closed contact to give alarm when system is faulty.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6" name="TextBox 5">
            <a:extLst>
              <a:ext uri="{FF2B5EF4-FFF2-40B4-BE49-F238E27FC236}">
                <a16:creationId xmlns:a16="http://schemas.microsoft.com/office/drawing/2014/main" id="{9D95B580-FCBC-46F9-AD2F-AF7727EB2390}"/>
              </a:ext>
            </a:extLst>
          </p:cNvPr>
          <p:cNvSpPr txBox="1"/>
          <p:nvPr/>
        </p:nvSpPr>
        <p:spPr>
          <a:xfrm>
            <a:off x="524256" y="1987296"/>
            <a:ext cx="4706112" cy="3693319"/>
          </a:xfrm>
          <a:prstGeom prst="rect">
            <a:avLst/>
          </a:prstGeom>
          <a:noFill/>
        </p:spPr>
        <p:txBody>
          <a:bodyPr wrap="square" rtlCol="0">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It is important to know that if a fault occurs the trip circuit of the circuit breaker is healthy.</a:t>
            </a: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Calibri" panose="020F0502020204030204" pitchFamily="34" charset="0"/>
                <a:ea typeface="Times New Roman" panose="02020603050405020304" pitchFamily="18" charset="0"/>
                <a:cs typeface="Times New Roman" panose="02020603050405020304" pitchFamily="18" charset="0"/>
              </a:rPr>
              <a:t>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rip circuit supervision monitors that the supply voltage to the trip circuit is healthy and also checks the continuity of the complete trip circuit. </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Calibri" panose="020F0502020204030204" pitchFamily="34" charset="0"/>
                <a:ea typeface="Times New Roman" panose="02020603050405020304" pitchFamily="18" charset="0"/>
                <a:cs typeface="Times New Roman" panose="02020603050405020304" pitchFamily="18" charset="0"/>
              </a:rPr>
              <a:t>In the circuit opposite 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his is effective for both the condition when the circuit breaker is closed and also when the circuit breaker is open. i.e. before closing the circuit and putting it into service.</a:t>
            </a:r>
            <a:endParaRPr lang="en-GB" dirty="0"/>
          </a:p>
        </p:txBody>
      </p:sp>
    </p:spTree>
    <p:extLst>
      <p:ext uri="{BB962C8B-B14F-4D97-AF65-F5344CB8AC3E}">
        <p14:creationId xmlns:p14="http://schemas.microsoft.com/office/powerpoint/2010/main" val="241472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2000249" y="310486"/>
            <a:ext cx="8286750" cy="1447800"/>
          </a:xfrm>
        </p:spPr>
        <p:txBody>
          <a:bodyPr/>
          <a:lstStyle/>
          <a:p>
            <a:r>
              <a:rPr lang="en-US" altLang="en-US" sz="4000" dirty="0">
                <a:latin typeface="Calibri" panose="020F0502020204030204" pitchFamily="34" charset="0"/>
                <a:cs typeface="Calibri" panose="020F0502020204030204" pitchFamily="34" charset="0"/>
              </a:rPr>
              <a:t>Final Questions </a:t>
            </a:r>
          </a:p>
        </p:txBody>
      </p:sp>
      <p:sp>
        <p:nvSpPr>
          <p:cNvPr id="2" name="Slide Number Placeholder 1">
            <a:extLst>
              <a:ext uri="{FF2B5EF4-FFF2-40B4-BE49-F238E27FC236}">
                <a16:creationId xmlns:a16="http://schemas.microsoft.com/office/drawing/2014/main" id="{E7B72EB5-94C5-4859-96AB-9057E0B11B9B}"/>
              </a:ext>
            </a:extLst>
          </p:cNvPr>
          <p:cNvSpPr>
            <a:spLocks noGrp="1"/>
          </p:cNvSpPr>
          <p:nvPr>
            <p:ph type="sldNum" sz="quarter" idx="12"/>
          </p:nvPr>
        </p:nvSpPr>
        <p:spPr/>
        <p:txBody>
          <a:bodyPr/>
          <a:lstStyle/>
          <a:p>
            <a:fld id="{6F67E9FB-9D71-4787-B906-3E75B35EB071}" type="slidenum">
              <a:rPr lang="en-US" altLang="en-US" sz="1200" smtClean="0">
                <a:solidFill>
                  <a:srgbClr val="000000"/>
                </a:solidFill>
                <a:latin typeface="Calibri" panose="020F0502020204030204" pitchFamily="34" charset="0"/>
                <a:cs typeface="Calibri" panose="020F0502020204030204" pitchFamily="34" charset="0"/>
              </a:rPr>
              <a:pPr/>
              <a:t>86</a:t>
            </a:fld>
            <a:endParaRPr lang="en-US" altLang="en-US" sz="1200"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1BF7AE5-12B4-43A0-A927-B4E2C6D749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1105" y="1335729"/>
            <a:ext cx="7169368" cy="5377026"/>
          </a:xfrm>
          <a:prstGeom prst="rect">
            <a:avLst/>
          </a:prstGeom>
        </p:spPr>
      </p:pic>
    </p:spTree>
    <p:extLst>
      <p:ext uri="{BB962C8B-B14F-4D97-AF65-F5344CB8AC3E}">
        <p14:creationId xmlns:p14="http://schemas.microsoft.com/office/powerpoint/2010/main" val="27961817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206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Introduction</a:t>
            </a:r>
          </a:p>
        </p:txBody>
      </p:sp>
      <p:sp>
        <p:nvSpPr>
          <p:cNvPr id="501764" name="Rectangle 4"/>
          <p:cNvSpPr>
            <a:spLocks noChangeArrowheads="1"/>
          </p:cNvSpPr>
          <p:nvPr/>
        </p:nvSpPr>
        <p:spPr bwMode="auto">
          <a:xfrm>
            <a:off x="797342" y="875436"/>
            <a:ext cx="10400745" cy="269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Ergonomic Requirements</a:t>
            </a:r>
          </a:p>
          <a:p>
            <a:pPr fontAlgn="base">
              <a:spcBef>
                <a:spcPct val="10000"/>
              </a:spcBef>
              <a:spcAft>
                <a:spcPct val="0"/>
              </a:spcAft>
              <a:buNone/>
            </a:pP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 the past mimic diagrams provided good comprehensibility. However, with digital systems visual displays are used even in the case of large and complex substations.</a:t>
            </a:r>
          </a:p>
          <a:p>
            <a:pPr fontAlgn="base">
              <a:spcBef>
                <a:spcPct val="10000"/>
              </a:spcBef>
              <a:spcAft>
                <a:spcPct val="0"/>
              </a:spcAft>
              <a:buNone/>
            </a:pP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balance has to be struck between limiting the information presented on the visual display, to maintain reasonable legibility, (typically dictating that the degree of filling of the screen should not exceed about 6%) and  </a:t>
            </a:r>
            <a:r>
              <a:rPr lang="en-US" sz="24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minimising</a:t>
            </a: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the number of process displays.</a:t>
            </a:r>
          </a:p>
          <a:p>
            <a:pPr algn="just">
              <a:spcAft>
                <a:spcPts val="500"/>
              </a:spcAft>
              <a:buNone/>
            </a:pP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It is important that the arrangement and design of the system has to be adapted to match human capabilities:</a:t>
            </a:r>
            <a:r>
              <a:rPr lang="en-US" sz="2400" dirty="0">
                <a:latin typeface="Calibri" panose="020F0502020204030204" pitchFamily="34" charset="0"/>
                <a:ea typeface="Times New Roman" panose="02020603050405020304" pitchFamily="18" charset="0"/>
                <a:cs typeface="Times New Roman" panose="02020603050405020304" pitchFamily="18" charset="0"/>
              </a:rPr>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None/>
            </a:pPr>
            <a:endPar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fontAlgn="base">
              <a:spcBef>
                <a:spcPct val="10000"/>
              </a:spcBef>
              <a:spcAft>
                <a:spcPct val="0"/>
              </a:spcAft>
              <a:buNone/>
            </a:pPr>
            <a:endParaRPr lang="en-US" sz="18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fontAlgn="base">
              <a:spcBef>
                <a:spcPct val="10000"/>
              </a:spcBef>
              <a:spcAft>
                <a:spcPct val="0"/>
              </a:spcAft>
              <a:buNone/>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9</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99EB545-7368-4069-B06C-3D0944B5B68D}"/>
              </a:ext>
            </a:extLst>
          </p:cNvPr>
          <p:cNvSpPr txBox="1"/>
          <p:nvPr/>
        </p:nvSpPr>
        <p:spPr>
          <a:xfrm>
            <a:off x="797342" y="4488120"/>
            <a:ext cx="10400745" cy="2369880"/>
          </a:xfrm>
          <a:prstGeom prst="rect">
            <a:avLst/>
          </a:prstGeom>
          <a:noFill/>
        </p:spPr>
        <p:txBody>
          <a:bodyPr wrap="square" rtlCol="0">
            <a:spAutoFit/>
          </a:bodyPr>
          <a:lstStyle/>
          <a:p>
            <a:pPr marL="285750" indent="-285750" algn="just">
              <a:spcAft>
                <a:spcPts val="300"/>
              </a:spcAft>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Information on displays or screen must be easily visible (readability) and logically classified (shape, </a:t>
            </a:r>
            <a:r>
              <a:rPr lang="en-US" sz="2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colour</a:t>
            </a: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p>
          <a:p>
            <a:pPr marL="285750" indent="-285750" algn="just">
              <a:spcAft>
                <a:spcPts val="300"/>
              </a:spcAft>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Screens, displays and/or operation panels must be arranged properly for the operator to allow easy operation.</a:t>
            </a:r>
            <a:endParaRPr lang="en-GB" sz="2000" dirty="0">
              <a:latin typeface="Calibri" panose="020F0502020204030204" pitchFamily="34" charset="0"/>
              <a:ea typeface="Times New Roman" panose="02020603050405020304" pitchFamily="18" charset="0"/>
              <a:cs typeface="Arial" panose="020B0604020202020204" pitchFamily="34" charset="0"/>
            </a:endParaRPr>
          </a:p>
          <a:p>
            <a:pPr marL="285750" indent="-285750" algn="just">
              <a:spcAft>
                <a:spcPts val="300"/>
              </a:spcAft>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Rapid system response after operator action is </a:t>
            </a:r>
            <a:r>
              <a:rPr lang="en-US" sz="2000" dirty="0">
                <a:solidFill>
                  <a:srgbClr val="000000"/>
                </a:solidFill>
                <a:latin typeface="Calibri" panose="020F0502020204030204" pitchFamily="34" charset="0"/>
                <a:ea typeface="Times New Roman" panose="02020603050405020304" pitchFamily="18" charset="0"/>
                <a:cs typeface="Courier New" panose="02070309020205020404" pitchFamily="49" charset="0"/>
              </a:rPr>
              <a:t>necessary.</a:t>
            </a:r>
            <a:endParaRPr lang="en-GB" sz="2000" dirty="0">
              <a:latin typeface="Calibri" panose="020F0502020204030204" pitchFamily="34" charset="0"/>
              <a:ea typeface="Times New Roman" panose="02020603050405020304" pitchFamily="18" charset="0"/>
              <a:cs typeface="Arial" panose="020B0604020202020204" pitchFamily="34" charset="0"/>
            </a:endParaRPr>
          </a:p>
          <a:p>
            <a:pPr marL="285750" indent="-285750" algn="just">
              <a:spcAft>
                <a:spcPts val="300"/>
              </a:spcAft>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Ambience (light, temperature, humidity) should</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be comfortable.</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79838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11590</TotalTime>
  <Words>10287</Words>
  <Application>Microsoft Office PowerPoint</Application>
  <PresentationFormat>Widescreen</PresentationFormat>
  <Paragraphs>977</Paragraphs>
  <Slides>87</Slides>
  <Notes>87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87</vt:i4>
      </vt:variant>
    </vt:vector>
  </HeadingPairs>
  <TitlesOfParts>
    <vt:vector size="94" baseType="lpstr">
      <vt:lpstr>Arial</vt:lpstr>
      <vt:lpstr>Calibri</vt:lpstr>
      <vt:lpstr>Lucida Sans Unicode</vt:lpstr>
      <vt:lpstr>Times New Roman</vt:lpstr>
      <vt:lpstr>Default Design</vt:lpstr>
      <vt:lpstr>Thème Office</vt:lpstr>
      <vt:lpstr>Visio</vt:lpstr>
      <vt:lpstr>PowerPoint Presentation</vt:lpstr>
      <vt:lpstr>PowerPoint Presentation</vt:lpstr>
      <vt:lpstr>PowerPoint Presentation</vt:lpstr>
      <vt:lpstr>Introduction</vt:lpstr>
      <vt:lpstr>Introduction</vt:lpstr>
      <vt:lpstr>Introduction</vt:lpstr>
      <vt:lpstr>Introduction</vt:lpstr>
      <vt:lpstr>Introduction</vt:lpstr>
      <vt:lpstr>Introduction</vt:lpstr>
      <vt:lpstr>Introduction</vt:lpstr>
      <vt:lpstr>Introduction</vt:lpstr>
      <vt:lpstr>Auxiliary Systems</vt:lpstr>
      <vt:lpstr>Auxiliary Systems</vt:lpstr>
      <vt:lpstr>Auxiliary Systems</vt:lpstr>
      <vt:lpstr>Auxiliary Systems</vt:lpstr>
      <vt:lpstr>Auxiliary Systems</vt:lpstr>
      <vt:lpstr>Auxiliary Systems</vt:lpstr>
      <vt:lpstr>Auxiliary Systems</vt:lpstr>
      <vt:lpstr>Auxiliary Systems</vt:lpstr>
      <vt:lpstr>Auxiliary Systems</vt:lpstr>
      <vt:lpstr>Auxiliary Systems</vt:lpstr>
      <vt:lpstr>Auxiliary Systems</vt:lpstr>
      <vt:lpstr>Auxiliary Systems</vt:lpstr>
      <vt:lpstr>Auxiliary Systems</vt:lpstr>
      <vt:lpstr>Auxiliary Systems</vt:lpstr>
      <vt:lpstr>Auxiliary Systems</vt:lpstr>
      <vt:lpstr>Auxiliary Systems</vt:lpstr>
      <vt:lpstr>Auxiliary Systems</vt:lpstr>
      <vt:lpstr>Auxiliary Systems</vt:lpstr>
      <vt:lpstr>Auxiliary Systems</vt:lpstr>
      <vt:lpstr>Auxiliary Systems</vt:lpstr>
      <vt:lpstr>Auxiliary Systems</vt:lpstr>
      <vt:lpstr>Auxiliary Systems</vt:lpstr>
      <vt:lpstr>Auxiliary Systems</vt:lpstr>
      <vt:lpstr>Auxiliary Systems</vt:lpstr>
      <vt:lpstr>First set of Questions </vt:lpstr>
      <vt:lpstr>Protection</vt:lpstr>
      <vt:lpstr>Protection</vt:lpstr>
      <vt:lpstr>Protection</vt:lpstr>
      <vt:lpstr>Protection</vt:lpstr>
      <vt:lpstr>Protection</vt:lpstr>
      <vt:lpstr>Protection</vt:lpstr>
      <vt:lpstr>Protection</vt:lpstr>
      <vt:lpstr>Protection</vt:lpstr>
      <vt:lpstr>Protection</vt:lpstr>
      <vt:lpstr>Protection</vt:lpstr>
      <vt:lpstr>Protection</vt:lpstr>
      <vt:lpstr>Protection</vt:lpstr>
      <vt:lpstr>Protection</vt:lpstr>
      <vt:lpstr>Protection</vt:lpstr>
      <vt:lpstr>Protection</vt:lpstr>
      <vt:lpstr>Protection</vt:lpstr>
      <vt:lpstr>Protection</vt:lpstr>
      <vt:lpstr>Protection</vt:lpstr>
      <vt:lpstr>Protection</vt:lpstr>
      <vt:lpstr>Protection</vt:lpstr>
      <vt:lpstr>Second set of Questions </vt:lpstr>
      <vt:lpstr>PowerPoint Presentation</vt:lpstr>
      <vt:lpstr>PowerPoint Presentation</vt:lpstr>
      <vt:lpstr>Protection</vt:lpstr>
      <vt:lpstr>Protection</vt:lpstr>
      <vt:lpstr>Protection</vt:lpstr>
      <vt:lpstr>Protection</vt:lpstr>
      <vt:lpstr>Protection</vt:lpstr>
      <vt:lpstr>Protection</vt:lpstr>
      <vt:lpstr>Protection</vt:lpstr>
      <vt:lpstr>Protection </vt:lpstr>
      <vt:lpstr>Protection</vt:lpstr>
      <vt:lpstr>Protection</vt:lpstr>
      <vt:lpstr>Protection</vt:lpstr>
      <vt:lpstr>Protection</vt:lpstr>
      <vt:lpstr>Protection</vt:lpstr>
      <vt:lpstr>Protection</vt:lpstr>
      <vt:lpstr>Protection</vt:lpstr>
      <vt:lpstr>Protection</vt:lpstr>
      <vt:lpstr>PowerPoint Presentation</vt:lpstr>
      <vt:lpstr>Protection</vt:lpstr>
      <vt:lpstr>Metering and Monitoring</vt:lpstr>
      <vt:lpstr>Metering and Monitoring</vt:lpstr>
      <vt:lpstr>Metering and Monitoring</vt:lpstr>
      <vt:lpstr>Metering and Monitoring</vt:lpstr>
      <vt:lpstr>Metering and Monitoring</vt:lpstr>
      <vt:lpstr>Metering and Monitoring</vt:lpstr>
      <vt:lpstr>Metering and Monitoring</vt:lpstr>
      <vt:lpstr>Metering and Monitoring</vt:lpstr>
      <vt:lpstr>Final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Power System Training Program On Power System Engineering   Substation Design Module  June 15 to 19, 2015  Robert Slebodnik, PE</dc:title>
  <dc:creator>Slebodnik, Robert J</dc:creator>
  <cp:lastModifiedBy>John Finn</cp:lastModifiedBy>
  <cp:revision>750</cp:revision>
  <dcterms:created xsi:type="dcterms:W3CDTF">2015-03-12T18:34:29Z</dcterms:created>
  <dcterms:modified xsi:type="dcterms:W3CDTF">2024-03-05T11:31:27Z</dcterms:modified>
</cp:coreProperties>
</file>